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88" r:id="rId5"/>
    <p:sldId id="259" r:id="rId6"/>
    <p:sldId id="290" r:id="rId7"/>
    <p:sldId id="261" r:id="rId8"/>
    <p:sldId id="265" r:id="rId9"/>
    <p:sldId id="263" r:id="rId10"/>
    <p:sldId id="260" r:id="rId11"/>
    <p:sldId id="266" r:id="rId12"/>
    <p:sldId id="267" r:id="rId13"/>
    <p:sldId id="269" r:id="rId14"/>
    <p:sldId id="264" r:id="rId15"/>
    <p:sldId id="262" r:id="rId16"/>
    <p:sldId id="270" r:id="rId17"/>
    <p:sldId id="271" r:id="rId18"/>
    <p:sldId id="272" r:id="rId19"/>
    <p:sldId id="275" r:id="rId20"/>
    <p:sldId id="274" r:id="rId21"/>
    <p:sldId id="276" r:id="rId22"/>
    <p:sldId id="281" r:id="rId23"/>
    <p:sldId id="287" r:id="rId24"/>
    <p:sldId id="277" r:id="rId25"/>
    <p:sldId id="280" r:id="rId26"/>
    <p:sldId id="279" r:id="rId27"/>
    <p:sldId id="285" r:id="rId28"/>
    <p:sldId id="278" r:id="rId29"/>
    <p:sldId id="289" r:id="rId30"/>
    <p:sldId id="284" r:id="rId31"/>
    <p:sldId id="291" r:id="rId32"/>
    <p:sldId id="283" r:id="rId33"/>
    <p:sldId id="286" r:id="rId34"/>
    <p:sldId id="282" r:id="rId35"/>
  </p:sldIdLst>
  <p:sldSz cx="9144000" cy="6858000" type="screen4x3"/>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va Urbanova" initials="EU" lastIdx="0" clrIdx="0">
    <p:extLst>
      <p:ext uri="{19B8F6BF-5375-455C-9EA6-DF929625EA0E}">
        <p15:presenceInfo xmlns:p15="http://schemas.microsoft.com/office/powerpoint/2012/main" userId="Eva Urbanov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0" d="100"/>
          <a:sy n="120" d="100"/>
        </p:scale>
        <p:origin x="134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bg>
      <p:bgRef idx="1001">
        <a:schemeClr val="bg2"/>
      </p:bgRef>
    </p:bg>
    <p:spTree>
      <p:nvGrpSpPr>
        <p:cNvPr id="1" name=""/>
        <p:cNvGrpSpPr/>
        <p:nvPr/>
      </p:nvGrpSpPr>
      <p:grpSpPr>
        <a:xfrm>
          <a:off x="0" y="0"/>
          <a:ext cx="0" cy="0"/>
          <a:chOff x="0" y="0"/>
          <a:chExt cx="0" cy="0"/>
        </a:xfrm>
      </p:grpSpPr>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odnadpis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sk-SK"/>
              <a:t>Upravte štýl predlohy podnadpisov</a:t>
            </a:r>
            <a:endParaRPr kumimoji="0" lang="en-US"/>
          </a:p>
        </p:txBody>
      </p:sp>
      <p:sp>
        <p:nvSpPr>
          <p:cNvPr id="28" name="Zástupný symbol dátumu 27"/>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17" name="Zástupný symbol päty 16"/>
          <p:cNvSpPr>
            <a:spLocks noGrp="1"/>
          </p:cNvSpPr>
          <p:nvPr>
            <p:ph type="ftr" sz="quarter" idx="11"/>
          </p:nvPr>
        </p:nvSpPr>
        <p:spPr/>
        <p:txBody>
          <a:bodyPr/>
          <a:lstStyle/>
          <a:p>
            <a:endParaRPr lang="sk-SK" dirty="0"/>
          </a:p>
        </p:txBody>
      </p:sp>
      <p:sp>
        <p:nvSpPr>
          <p:cNvPr id="7" name="Rovná spojnica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á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á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Zástupný symbol čísla snímky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8" name="Nadpis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solidFill>
                  <a:schemeClr val="accent3">
                    <a:shade val="75000"/>
                  </a:schemeClr>
                </a:solidFill>
              </a:defRPr>
            </a:lvl1pPr>
          </a:lstStyle>
          <a:p>
            <a:r>
              <a:rPr kumimoji="0" lang="sk-SK"/>
              <a:t>Upravte štýly predlohy textu</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6" name="Zástupný symbol čísla snímky 5"/>
          <p:cNvSpPr>
            <a:spLocks noGrp="1"/>
          </p:cNvSpPr>
          <p:nvPr>
            <p:ph type="sldNum" sz="quarter" idx="12"/>
          </p:nvPr>
        </p:nvSpPr>
        <p:spPr>
          <a:xfrm>
            <a:off x="4361688" y="1026372"/>
            <a:ext cx="457200" cy="441325"/>
          </a:xfrm>
        </p:spPr>
        <p:txBody>
          <a:bodyPr/>
          <a:lstStyle/>
          <a:p>
            <a:fld id="{C6F8358F-08D3-4EF4-A41D-59413F14E8EC}" type="slidenum">
              <a:rPr lang="sk-SK" smtClean="0"/>
              <a:t>‹#›</a:t>
            </a:fld>
            <a:endParaRPr lang="sk-SK" dirty="0"/>
          </a:p>
        </p:txBody>
      </p:sp>
      <p:sp>
        <p:nvSpPr>
          <p:cNvPr id="8" name="Zástupný symbol obsahu 7"/>
          <p:cNvSpPr>
            <a:spLocks noGrp="1"/>
          </p:cNvSpPr>
          <p:nvPr>
            <p:ph sz="quarter" idx="1"/>
          </p:nvPr>
        </p:nvSpPr>
        <p:spPr>
          <a:xfrm>
            <a:off x="301752" y="1527048"/>
            <a:ext cx="8503920" cy="4572000"/>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bg>
      <p:bgRef idx="1001">
        <a:schemeClr val="bg1"/>
      </p:bgRef>
    </p:bg>
    <p:spTree>
      <p:nvGrpSpPr>
        <p:cNvPr id="1" name=""/>
        <p:cNvGrpSpPr/>
        <p:nvPr/>
      </p:nvGrpSpPr>
      <p:grpSpPr>
        <a:xfrm>
          <a:off x="0" y="0"/>
          <a:ext cx="0" cy="0"/>
          <a:chOff x="0" y="0"/>
          <a:chExt cx="0" cy="0"/>
        </a:xfrm>
      </p:grpSpPr>
      <p:sp>
        <p:nvSpPr>
          <p:cNvPr id="17" name="Obdĺžni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textu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sk-SK"/>
              <a:t>Upravte štýl predlohy textu.</a:t>
            </a:r>
          </a:p>
        </p:txBody>
      </p:sp>
      <p:sp>
        <p:nvSpPr>
          <p:cNvPr id="13" name="Obdĺžnik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Obdĺžnik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äty 4"/>
          <p:cNvSpPr>
            <a:spLocks noGrp="1"/>
          </p:cNvSpPr>
          <p:nvPr>
            <p:ph type="ftr" sz="quarter" idx="11"/>
          </p:nvPr>
        </p:nvSpPr>
        <p:spPr/>
        <p:txBody>
          <a:bodyPr/>
          <a:lstStyle/>
          <a:p>
            <a:endParaRPr lang="sk-SK" dirty="0"/>
          </a:p>
        </p:txBody>
      </p:sp>
      <p:sp>
        <p:nvSpPr>
          <p:cNvPr id="4" name="Zástupný symbol dátumu 3"/>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8" name="Rovná spojnica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á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čísla snímky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2" name="Nadpis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758952"/>
          </a:xfrm>
        </p:spPr>
        <p:txBody>
          <a:bodyPr/>
          <a:lstStyle/>
          <a:p>
            <a:r>
              <a:rPr kumimoji="0" lang="sk-SK"/>
              <a:t>Upravte štýly predlohy textu</a:t>
            </a:r>
            <a:endParaRPr kumimoji="0" lang="en-US"/>
          </a:p>
        </p:txBody>
      </p:sp>
      <p:sp>
        <p:nvSpPr>
          <p:cNvPr id="5" name="Zástupný symbol dátumu 4"/>
          <p:cNvSpPr>
            <a:spLocks noGrp="1"/>
          </p:cNvSpPr>
          <p:nvPr>
            <p:ph type="dt" sz="half" idx="10"/>
          </p:nvPr>
        </p:nvSpPr>
        <p:spPr>
          <a:xfrm>
            <a:off x="5791200" y="6409944"/>
            <a:ext cx="3044952" cy="365760"/>
          </a:xfrm>
        </p:spPr>
        <p:txBody>
          <a:bodyPr/>
          <a:lstStyle/>
          <a:p>
            <a:fld id="{4E0BDC80-C7E7-4255-8362-EAB77BCE2BA7}" type="datetimeFigureOut">
              <a:rPr lang="sk-SK" smtClean="0"/>
              <a:t>14. 11. 2023</a:t>
            </a:fld>
            <a:endParaRPr lang="sk-SK" dirty="0"/>
          </a:p>
        </p:txBody>
      </p:sp>
      <p:sp>
        <p:nvSpPr>
          <p:cNvPr id="6" name="Zástupný symbol päty 5"/>
          <p:cNvSpPr>
            <a:spLocks noGrp="1"/>
          </p:cNvSpPr>
          <p:nvPr>
            <p:ph type="ftr" sz="quarter" idx="11"/>
          </p:nvPr>
        </p:nvSpPr>
        <p:spPr/>
        <p:txBody>
          <a:bodyPr/>
          <a:lstStyle/>
          <a:p>
            <a:endParaRPr lang="sk-SK" dirty="0"/>
          </a:p>
        </p:txBody>
      </p:sp>
      <p:sp>
        <p:nvSpPr>
          <p:cNvPr id="7" name="Zástupný symbol čísla snímky 6"/>
          <p:cNvSpPr>
            <a:spLocks noGrp="1"/>
          </p:cNvSpPr>
          <p:nvPr>
            <p:ph type="sldNum" sz="quarter" idx="12"/>
          </p:nvPr>
        </p:nvSpPr>
        <p:spPr/>
        <p:txBody>
          <a:bodyPr/>
          <a:lstStyle/>
          <a:p>
            <a:fld id="{C6F8358F-08D3-4EF4-A41D-59413F14E8EC}" type="slidenum">
              <a:rPr lang="sk-SK" smtClean="0"/>
              <a:t>‹#›</a:t>
            </a:fld>
            <a:endParaRPr lang="sk-SK" dirty="0"/>
          </a:p>
        </p:txBody>
      </p:sp>
      <p:sp>
        <p:nvSpPr>
          <p:cNvPr id="8" name="Rovná spojnica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Zástupný symbol obsahu 9"/>
          <p:cNvSpPr>
            <a:spLocks noGrp="1"/>
          </p:cNvSpPr>
          <p:nvPr>
            <p:ph sz="half" idx="1"/>
          </p:nvPr>
        </p:nvSpPr>
        <p:spPr>
          <a:xfrm>
            <a:off x="301752" y="1371600"/>
            <a:ext cx="4038600" cy="4681728"/>
          </a:xfrm>
        </p:spPr>
        <p:txBody>
          <a:bodyPr/>
          <a:lstStyle>
            <a:lvl1pPr>
              <a:defRPr sz="2500"/>
            </a:lvl1p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2" name="Zástupný symbol obsahu 11"/>
          <p:cNvSpPr>
            <a:spLocks noGrp="1"/>
          </p:cNvSpPr>
          <p:nvPr>
            <p:ph sz="half" idx="2"/>
          </p:nvPr>
        </p:nvSpPr>
        <p:spPr>
          <a:xfrm>
            <a:off x="4800600" y="1371600"/>
            <a:ext cx="4038600" cy="4681728"/>
          </a:xfrm>
        </p:spPr>
        <p:txBody>
          <a:bodyPr/>
          <a:lstStyle>
            <a:lvl1pPr>
              <a:defRPr sz="2500"/>
            </a:lvl1p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bg>
      <p:bgRef idx="1001">
        <a:schemeClr val="bg2"/>
      </p:bgRef>
    </p:bg>
    <p:spTree>
      <p:nvGrpSpPr>
        <p:cNvPr id="1" name=""/>
        <p:cNvGrpSpPr/>
        <p:nvPr/>
      </p:nvGrpSpPr>
      <p:grpSpPr>
        <a:xfrm>
          <a:off x="0" y="0"/>
          <a:ext cx="0" cy="0"/>
          <a:chOff x="0" y="0"/>
          <a:chExt cx="0" cy="0"/>
        </a:xfrm>
      </p:grpSpPr>
      <p:sp>
        <p:nvSpPr>
          <p:cNvPr id="10" name="Rovná spojnica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Obdĺžnik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Obdĺžnik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Obdĺžnik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ĺžnik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bdĺžnik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Zástupný symbol textu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sk-SK"/>
              <a:t>Upravte štýl predlohy textu.</a:t>
            </a:r>
          </a:p>
        </p:txBody>
      </p:sp>
      <p:sp>
        <p:nvSpPr>
          <p:cNvPr id="4" name="Zástupný symbol textu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sk-SK"/>
              <a:t>Upravte štýl predlohy textu.</a:t>
            </a:r>
          </a:p>
        </p:txBody>
      </p:sp>
      <p:sp>
        <p:nvSpPr>
          <p:cNvPr id="7" name="Zástupný symbol dátumu 6"/>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8" name="Zástupný symbol päty 7"/>
          <p:cNvSpPr>
            <a:spLocks noGrp="1"/>
          </p:cNvSpPr>
          <p:nvPr>
            <p:ph type="ftr" sz="quarter" idx="11"/>
          </p:nvPr>
        </p:nvSpPr>
        <p:spPr>
          <a:xfrm>
            <a:off x="304800" y="6409944"/>
            <a:ext cx="3581400" cy="365760"/>
          </a:xfrm>
        </p:spPr>
        <p:txBody>
          <a:bodyPr/>
          <a:lstStyle/>
          <a:p>
            <a:endParaRPr lang="sk-SK" dirty="0"/>
          </a:p>
        </p:txBody>
      </p:sp>
      <p:sp>
        <p:nvSpPr>
          <p:cNvPr id="15" name="Rovná spojnica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Zástupný symbol obsahu 23"/>
          <p:cNvSpPr>
            <a:spLocks noGrp="1"/>
          </p:cNvSpPr>
          <p:nvPr>
            <p:ph sz="quarter" idx="2"/>
          </p:nvPr>
        </p:nvSpPr>
        <p:spPr>
          <a:xfrm>
            <a:off x="301752" y="2471383"/>
            <a:ext cx="4041648" cy="3818404"/>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26" name="Zástupný symbol obsahu 25"/>
          <p:cNvSpPr>
            <a:spLocks noGrp="1"/>
          </p:cNvSpPr>
          <p:nvPr>
            <p:ph sz="quarter" idx="4"/>
          </p:nvPr>
        </p:nvSpPr>
        <p:spPr>
          <a:xfrm>
            <a:off x="4800600" y="2471383"/>
            <a:ext cx="4038600" cy="3822192"/>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25" name="Ová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á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čísla snímky 8"/>
          <p:cNvSpPr>
            <a:spLocks noGrp="1"/>
          </p:cNvSpPr>
          <p:nvPr>
            <p:ph type="sldNum" sz="quarter" idx="12"/>
          </p:nvPr>
        </p:nvSpPr>
        <p:spPr>
          <a:xfrm>
            <a:off x="4343400" y="1042416"/>
            <a:ext cx="457200" cy="441325"/>
          </a:xfrm>
        </p:spPr>
        <p:txBody>
          <a:bodyPr/>
          <a:lstStyle>
            <a:lvl1pPr algn="ctr">
              <a:defRPr/>
            </a:lvl1pPr>
          </a:lstStyle>
          <a:p>
            <a:fld id="{C6F8358F-08D3-4EF4-A41D-59413F14E8EC}" type="slidenum">
              <a:rPr lang="sk-SK" smtClean="0"/>
              <a:t>‹#›</a:t>
            </a:fld>
            <a:endParaRPr lang="sk-SK" dirty="0"/>
          </a:p>
        </p:txBody>
      </p:sp>
      <p:sp>
        <p:nvSpPr>
          <p:cNvPr id="23" name="Nadpis 22"/>
          <p:cNvSpPr>
            <a:spLocks noGrp="1"/>
          </p:cNvSpPr>
          <p:nvPr>
            <p:ph type="title"/>
          </p:nvPr>
        </p:nvSpPr>
        <p:spPr/>
        <p:txBody>
          <a:bodyPr rtlCol="0" anchor="b" anchorCtr="0"/>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Upravte štýly predlohy textu</a:t>
            </a:r>
            <a:endParaRPr kumimoji="0" lang="en-US"/>
          </a:p>
        </p:txBody>
      </p:sp>
      <p:sp>
        <p:nvSpPr>
          <p:cNvPr id="3" name="Zástupný symbol dátumu 2"/>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4" name="Zástupný symbol päty 3"/>
          <p:cNvSpPr>
            <a:spLocks noGrp="1"/>
          </p:cNvSpPr>
          <p:nvPr>
            <p:ph type="ftr" sz="quarter" idx="11"/>
          </p:nvPr>
        </p:nvSpPr>
        <p:spPr/>
        <p:txBody>
          <a:bodyPr/>
          <a:lstStyle/>
          <a:p>
            <a:endParaRPr lang="sk-SK" dirty="0"/>
          </a:p>
        </p:txBody>
      </p:sp>
      <p:sp>
        <p:nvSpPr>
          <p:cNvPr id="5" name="Zástupný symbol čísla snímky 4"/>
          <p:cNvSpPr>
            <a:spLocks noGrp="1"/>
          </p:cNvSpPr>
          <p:nvPr>
            <p:ph type="sldNum" sz="quarter" idx="12"/>
          </p:nvPr>
        </p:nvSpPr>
        <p:spPr>
          <a:xfrm>
            <a:off x="4343400" y="1036020"/>
            <a:ext cx="457200" cy="441325"/>
          </a:xfrm>
        </p:spPr>
        <p:txBody>
          <a:bodyPr/>
          <a:lstStyle/>
          <a:p>
            <a:fld id="{C6F8358F-08D3-4EF4-A41D-59413F14E8EC}" type="slidenum">
              <a:rPr lang="sk-SK" smtClean="0"/>
              <a:t>‹#›</a:t>
            </a:fld>
            <a:endParaRPr lang="sk-SK"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7" name="Obdĺžni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Obdĺžnik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Obdĺžnik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Zástupný symbol dátumu 1"/>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3" name="Zástupný symbol päty 2"/>
          <p:cNvSpPr>
            <a:spLocks noGrp="1"/>
          </p:cNvSpPr>
          <p:nvPr>
            <p:ph type="ftr" sz="quarter" idx="11"/>
          </p:nvPr>
        </p:nvSpPr>
        <p:spPr/>
        <p:txBody>
          <a:bodyPr/>
          <a:lstStyle/>
          <a:p>
            <a:endParaRPr lang="sk-SK" dirty="0"/>
          </a:p>
        </p:txBody>
      </p:sp>
      <p:sp>
        <p:nvSpPr>
          <p:cNvPr id="4" name="Zástupný symbol čísla snímky 3"/>
          <p:cNvSpPr>
            <a:spLocks noGrp="1"/>
          </p:cNvSpPr>
          <p:nvPr>
            <p:ph type="sldNum" sz="quarter" idx="12"/>
          </p:nvPr>
        </p:nvSpPr>
        <p:spPr>
          <a:xfrm>
            <a:off x="4267200" y="6324600"/>
            <a:ext cx="609600" cy="441324"/>
          </a:xfrm>
        </p:spPr>
        <p:txBody>
          <a:bodyPr/>
          <a:lstStyle>
            <a:lvl1pPr>
              <a:defRPr>
                <a:solidFill>
                  <a:srgbClr val="FFFFFF"/>
                </a:solidFill>
              </a:defRPr>
            </a:lvl1pPr>
          </a:lstStyle>
          <a:p>
            <a:fld id="{C6F8358F-08D3-4EF4-A41D-59413F14E8EC}" type="slidenum">
              <a:rPr lang="sk-SK" smtClean="0"/>
              <a:t>‹#›</a:t>
            </a:fld>
            <a:endParaRPr lang="sk-SK"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bg>
      <p:bgRef idx="1001">
        <a:schemeClr val="bg1"/>
      </p:bgRef>
    </p:bg>
    <p:spTree>
      <p:nvGrpSpPr>
        <p:cNvPr id="1" name=""/>
        <p:cNvGrpSpPr/>
        <p:nvPr/>
      </p:nvGrpSpPr>
      <p:grpSpPr>
        <a:xfrm>
          <a:off x="0" y="0"/>
          <a:ext cx="0" cy="0"/>
          <a:chOff x="0" y="0"/>
          <a:chExt cx="0" cy="0"/>
        </a:xfrm>
      </p:grpSpPr>
      <p:sp>
        <p:nvSpPr>
          <p:cNvPr id="19" name="Obdĺžnik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Obdĺžni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ĺžni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Obdĺžnik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sk-SK"/>
              <a:t>Upravte štýly predlohy textu</a:t>
            </a:r>
            <a:endParaRPr kumimoji="0" lang="en-US"/>
          </a:p>
        </p:txBody>
      </p:sp>
      <p:sp>
        <p:nvSpPr>
          <p:cNvPr id="3" name="Zástupný symbol textu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sk-SK"/>
              <a:t>Upravte štýl predlohy textu.</a:t>
            </a:r>
          </a:p>
        </p:txBody>
      </p:sp>
      <p:sp>
        <p:nvSpPr>
          <p:cNvPr id="8" name="Obdĺžnik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ovná spojnica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Zástupný symbol obsahu 19"/>
          <p:cNvSpPr>
            <a:spLocks noGrp="1"/>
          </p:cNvSpPr>
          <p:nvPr>
            <p:ph sz="quarter" idx="1"/>
          </p:nvPr>
        </p:nvSpPr>
        <p:spPr>
          <a:xfrm>
            <a:off x="3124200" y="685800"/>
            <a:ext cx="5638800" cy="5410200"/>
          </a:xfrm>
        </p:spPr>
        <p:txBody>
          <a:bodyPr/>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0" name="Ová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á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čísla snímky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C6F8358F-08D3-4EF4-A41D-59413F14E8EC}" type="slidenum">
              <a:rPr lang="sk-SK" smtClean="0"/>
              <a:t>‹#›</a:t>
            </a:fld>
            <a:endParaRPr lang="sk-SK" dirty="0"/>
          </a:p>
        </p:txBody>
      </p:sp>
      <p:sp>
        <p:nvSpPr>
          <p:cNvPr id="21" name="Obdĺžnik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dátumu 4"/>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6" name="Zástupný symbol päty 5"/>
          <p:cNvSpPr>
            <a:spLocks noGrp="1"/>
          </p:cNvSpPr>
          <p:nvPr>
            <p:ph type="ftr" sz="quarter" idx="11"/>
          </p:nvPr>
        </p:nvSpPr>
        <p:spPr>
          <a:xfrm>
            <a:off x="301752" y="6410848"/>
            <a:ext cx="3383280" cy="365760"/>
          </a:xfrm>
        </p:spPr>
        <p:txBody>
          <a:bodyPr/>
          <a:lstStyle/>
          <a:p>
            <a:endParaRPr lang="sk-SK"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1" name="Rovná spojnica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Obdĺžnik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Obdĺžnik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bdĺžnik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á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á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Zástupný symbol čísla snímky 6"/>
          <p:cNvSpPr>
            <a:spLocks noGrp="1"/>
          </p:cNvSpPr>
          <p:nvPr>
            <p:ph type="sldNum" sz="quarter" idx="12"/>
          </p:nvPr>
        </p:nvSpPr>
        <p:spPr>
          <a:xfrm>
            <a:off x="1371600" y="312738"/>
            <a:ext cx="457200" cy="441325"/>
          </a:xfrm>
        </p:spPr>
        <p:txBody>
          <a:bodyPr/>
          <a:lstStyle/>
          <a:p>
            <a:fld id="{C6F8358F-08D3-4EF4-A41D-59413F14E8EC}" type="slidenum">
              <a:rPr lang="sk-SK" smtClean="0"/>
              <a:t>‹#›</a:t>
            </a:fld>
            <a:endParaRPr lang="sk-SK" dirty="0"/>
          </a:p>
        </p:txBody>
      </p:sp>
      <p:sp>
        <p:nvSpPr>
          <p:cNvPr id="2" name="Nadpis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sk-SK"/>
              <a:t>Upravte štýly predlohy textu</a:t>
            </a:r>
            <a:endParaRPr kumimoji="0" lang="en-US"/>
          </a:p>
        </p:txBody>
      </p:sp>
      <p:sp>
        <p:nvSpPr>
          <p:cNvPr id="3" name="Zástupný symbol obrázka 2"/>
          <p:cNvSpPr>
            <a:spLocks noGrp="1"/>
          </p:cNvSpPr>
          <p:nvPr>
            <p:ph type="pic" idx="1"/>
          </p:nvPr>
        </p:nvSpPr>
        <p:spPr>
          <a:xfrm>
            <a:off x="3000375" y="609600"/>
            <a:ext cx="5867400" cy="4267200"/>
          </a:xfrm>
        </p:spPr>
        <p:txBody>
          <a:bodyPr/>
          <a:lstStyle>
            <a:lvl1pPr marL="0" indent="0">
              <a:buNone/>
              <a:defRPr sz="3200"/>
            </a:lvl1pPr>
          </a:lstStyle>
          <a:p>
            <a:r>
              <a:rPr kumimoji="0" lang="sk-SK"/>
              <a:t>Ak chcete pridať obrázok, kliknite na ikonu</a:t>
            </a:r>
            <a:endParaRPr kumimoji="0" lang="en-US" dirty="0"/>
          </a:p>
        </p:txBody>
      </p:sp>
      <p:sp>
        <p:nvSpPr>
          <p:cNvPr id="4" name="Zástupný symbol textu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sk-SK"/>
              <a:t>Upravte štýl predlohy textu.</a:t>
            </a:r>
          </a:p>
        </p:txBody>
      </p:sp>
      <p:sp>
        <p:nvSpPr>
          <p:cNvPr id="22" name="Obdĺžnik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Zástupný symbol dátumu 4"/>
          <p:cNvSpPr>
            <a:spLocks noGrp="1"/>
          </p:cNvSpPr>
          <p:nvPr>
            <p:ph type="dt" sz="half" idx="10"/>
          </p:nvPr>
        </p:nvSpPr>
        <p:spPr>
          <a:xfrm>
            <a:off x="5788152" y="6404984"/>
            <a:ext cx="3044952" cy="365760"/>
          </a:xfrm>
        </p:spPr>
        <p:txBody>
          <a:bodyPr/>
          <a:lstStyle/>
          <a:p>
            <a:fld id="{4E0BDC80-C7E7-4255-8362-EAB77BCE2BA7}" type="datetimeFigureOut">
              <a:rPr lang="sk-SK" smtClean="0"/>
              <a:t>14. 11. 2023</a:t>
            </a:fld>
            <a:endParaRPr lang="sk-SK" dirty="0"/>
          </a:p>
        </p:txBody>
      </p:sp>
      <p:sp>
        <p:nvSpPr>
          <p:cNvPr id="6" name="Zástupný symbol päty 5"/>
          <p:cNvSpPr>
            <a:spLocks noGrp="1"/>
          </p:cNvSpPr>
          <p:nvPr>
            <p:ph type="ftr" sz="quarter" idx="11"/>
          </p:nvPr>
        </p:nvSpPr>
        <p:spPr>
          <a:xfrm>
            <a:off x="301752" y="6410848"/>
            <a:ext cx="3584448" cy="365760"/>
          </a:xfrm>
        </p:spPr>
        <p:txBody>
          <a:bodyPr/>
          <a:lstStyle/>
          <a:p>
            <a:endParaRPr lang="sk-SK"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Upravte štýly predlohy textu</a:t>
            </a:r>
            <a:endParaRPr kumimoji="0" lang="en-US"/>
          </a:p>
        </p:txBody>
      </p:sp>
      <p:sp>
        <p:nvSpPr>
          <p:cNvPr id="3" name="Zástupný symbol zvislého textu 2"/>
          <p:cNvSpPr>
            <a:spLocks noGrp="1"/>
          </p:cNvSpPr>
          <p:nvPr>
            <p:ph type="body" orient="vert" idx="1"/>
          </p:nvPr>
        </p:nvSpPr>
        <p:spPr/>
        <p:txBody>
          <a:bodyPr vert="eaVert"/>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6" name="Zástupný symbol čísla snímky 5"/>
          <p:cNvSpPr>
            <a:spLocks noGrp="1"/>
          </p:cNvSpPr>
          <p:nvPr>
            <p:ph type="sldNum" sz="quarter" idx="12"/>
          </p:nvPr>
        </p:nvSpPr>
        <p:spPr/>
        <p:txBody>
          <a:bodyPr/>
          <a:lstStyle/>
          <a:p>
            <a:fld id="{C6F8358F-08D3-4EF4-A41D-59413F14E8EC}" type="slidenum">
              <a:rPr lang="sk-SK" smtClean="0"/>
              <a:t>‹#›</a:t>
            </a:fld>
            <a:endParaRPr lang="sk-SK"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bg>
      <p:bgRef idx="1001">
        <a:schemeClr val="bg2"/>
      </p:bgRef>
    </p:bg>
    <p:spTree>
      <p:nvGrpSpPr>
        <p:cNvPr id="1" name=""/>
        <p:cNvGrpSpPr/>
        <p:nvPr/>
      </p:nvGrpSpPr>
      <p:grpSpPr>
        <a:xfrm>
          <a:off x="0" y="0"/>
          <a:ext cx="0" cy="0"/>
          <a:chOff x="0" y="0"/>
          <a:chExt cx="0" cy="0"/>
        </a:xfrm>
      </p:grpSpPr>
      <p:sp>
        <p:nvSpPr>
          <p:cNvPr id="7" name="Obdĺžni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Obdĺžnik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Obdĺžnik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Obdĺžnik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Obdĺžnik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ovná spojnica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á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čísla snímky 5"/>
          <p:cNvSpPr>
            <a:spLocks noGrp="1"/>
          </p:cNvSpPr>
          <p:nvPr>
            <p:ph type="sldNum" sz="quarter" idx="12"/>
          </p:nvPr>
        </p:nvSpPr>
        <p:spPr>
          <a:xfrm>
            <a:off x="6915912" y="3009901"/>
            <a:ext cx="457200" cy="441325"/>
          </a:xfrm>
        </p:spPr>
        <p:txBody>
          <a:bodyPr/>
          <a:lstStyle/>
          <a:p>
            <a:fld id="{C6F8358F-08D3-4EF4-A41D-59413F14E8EC}" type="slidenum">
              <a:rPr lang="sk-SK" smtClean="0"/>
              <a:t>‹#›</a:t>
            </a:fld>
            <a:endParaRPr lang="sk-SK" dirty="0"/>
          </a:p>
        </p:txBody>
      </p:sp>
      <p:sp>
        <p:nvSpPr>
          <p:cNvPr id="3" name="Zástupný symbol zvislého textu 2"/>
          <p:cNvSpPr>
            <a:spLocks noGrp="1"/>
          </p:cNvSpPr>
          <p:nvPr>
            <p:ph type="body" orient="vert" idx="1"/>
          </p:nvPr>
        </p:nvSpPr>
        <p:spPr>
          <a:xfrm>
            <a:off x="304800" y="304800"/>
            <a:ext cx="6553200" cy="5821366"/>
          </a:xfrm>
        </p:spPr>
        <p:txBody>
          <a:bodyPr vert="eaVert"/>
          <a:lstStyle/>
          <a:p>
            <a:pPr lvl="0" eaLnBrk="1" latinLnBrk="0" hangingPunct="1"/>
            <a:r>
              <a:rPr lang="sk-SK"/>
              <a:t>Upravte štýl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p:txBody>
          <a:bodyPr/>
          <a:lstStyle/>
          <a:p>
            <a:fld id="{4E0BDC80-C7E7-4255-8362-EAB77BCE2BA7}" type="datetimeFigureOut">
              <a:rPr lang="sk-SK" smtClean="0"/>
              <a:t>14. 11. 2023</a:t>
            </a:fld>
            <a:endParaRPr lang="sk-SK" dirty="0"/>
          </a:p>
        </p:txBody>
      </p:sp>
      <p:sp>
        <p:nvSpPr>
          <p:cNvPr id="5" name="Zástupný symbol päty 4"/>
          <p:cNvSpPr>
            <a:spLocks noGrp="1"/>
          </p:cNvSpPr>
          <p:nvPr>
            <p:ph type="ftr" sz="quarter" idx="11"/>
          </p:nvPr>
        </p:nvSpPr>
        <p:spPr/>
        <p:txBody>
          <a:bodyPr/>
          <a:lstStyle/>
          <a:p>
            <a:endParaRPr lang="sk-SK" dirty="0"/>
          </a:p>
        </p:txBody>
      </p:sp>
      <p:sp>
        <p:nvSpPr>
          <p:cNvPr id="2" name="Zvislý nadpis 1"/>
          <p:cNvSpPr>
            <a:spLocks noGrp="1"/>
          </p:cNvSpPr>
          <p:nvPr>
            <p:ph type="title" orient="vert"/>
          </p:nvPr>
        </p:nvSpPr>
        <p:spPr>
          <a:xfrm>
            <a:off x="7391400" y="304801"/>
            <a:ext cx="1447800" cy="5851525"/>
          </a:xfrm>
        </p:spPr>
        <p:txBody>
          <a:bodyPr vert="eaVert"/>
          <a:lstStyle/>
          <a:p>
            <a:r>
              <a:rPr kumimoji="0" lang="sk-SK"/>
              <a:t>Upravte štýly predlohy textu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Obdĺžnik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Obdĺžnik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Obdĺžni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Obdĺžnik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bdĺžnik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Zástupný symbol dátumu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E0BDC80-C7E7-4255-8362-EAB77BCE2BA7}" type="datetimeFigureOut">
              <a:rPr lang="sk-SK" smtClean="0"/>
              <a:t>14. 11. 2023</a:t>
            </a:fld>
            <a:endParaRPr lang="sk-SK" dirty="0"/>
          </a:p>
        </p:txBody>
      </p:sp>
      <p:sp>
        <p:nvSpPr>
          <p:cNvPr id="3" name="Zástupný symbol päty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sk-SK" dirty="0"/>
          </a:p>
        </p:txBody>
      </p:sp>
      <p:sp>
        <p:nvSpPr>
          <p:cNvPr id="8" name="Obdĺžnik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ovná spojnica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á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á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čísla snímky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C6F8358F-08D3-4EF4-A41D-59413F14E8EC}" type="slidenum">
              <a:rPr lang="sk-SK" smtClean="0"/>
              <a:t>‹#›</a:t>
            </a:fld>
            <a:endParaRPr lang="sk-SK" dirty="0"/>
          </a:p>
        </p:txBody>
      </p:sp>
      <p:sp>
        <p:nvSpPr>
          <p:cNvPr id="22" name="Zástupný symbol nadpisu 21"/>
          <p:cNvSpPr>
            <a:spLocks noGrp="1"/>
          </p:cNvSpPr>
          <p:nvPr>
            <p:ph type="title"/>
          </p:nvPr>
        </p:nvSpPr>
        <p:spPr>
          <a:xfrm>
            <a:off x="301752" y="228600"/>
            <a:ext cx="8534400" cy="758952"/>
          </a:xfrm>
          <a:prstGeom prst="rect">
            <a:avLst/>
          </a:prstGeom>
        </p:spPr>
        <p:txBody>
          <a:bodyPr vert="horz" anchor="b">
            <a:normAutofit/>
          </a:bodyPr>
          <a:lstStyle/>
          <a:p>
            <a:r>
              <a:rPr kumimoji="0" lang="sk-SK"/>
              <a:t>Upravte štýly predlohy textu</a:t>
            </a:r>
            <a:endParaRPr kumimoji="0" lang="en-US"/>
          </a:p>
        </p:txBody>
      </p:sp>
      <p:sp>
        <p:nvSpPr>
          <p:cNvPr id="13" name="Zástupný symbol textu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sk-SK"/>
              <a:t>Upravte štýl predlohy textu.</a:t>
            </a:r>
          </a:p>
          <a:p>
            <a:pPr lvl="1" eaLnBrk="1" latinLnBrk="0" hangingPunct="1"/>
            <a:r>
              <a:rPr kumimoji="0" lang="sk-SK"/>
              <a:t>Druhá úroveň</a:t>
            </a:r>
          </a:p>
          <a:p>
            <a:pPr lvl="2" eaLnBrk="1" latinLnBrk="0" hangingPunct="1"/>
            <a:r>
              <a:rPr kumimoji="0" lang="sk-SK"/>
              <a:t>Tretia úroveň</a:t>
            </a:r>
          </a:p>
          <a:p>
            <a:pPr lvl="3" eaLnBrk="1" latinLnBrk="0" hangingPunct="1"/>
            <a:r>
              <a:rPr kumimoji="0" lang="sk-SK"/>
              <a:t>Štvrtá úroveň</a:t>
            </a:r>
          </a:p>
          <a:p>
            <a:pPr lvl="4" eaLnBrk="1" latinLnBrk="0" hangingPunct="1"/>
            <a:r>
              <a:rPr kumimoji="0" lang="sk-SK"/>
              <a:t>Piata úroveň</a:t>
            </a:r>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sk/url?sa=i&amp;rct=j&amp;q=&amp;esrc=s&amp;source=images&amp;cd=&amp;cad=rja&amp;uact=8&amp;docid=Q_OtcaVt6JGifM&amp;tbnid=nWOfOg7Zi3SG9M:&amp;ved=0CAUQjRw&amp;url=http://www.fitfuturewv.com/blog/&amp;ei=QFNeU9zWHc3JOdqhgPAP&amp;bvm=bv.65397613,d.bGE&amp;psig=AFQjCNG4e4e4xSdSiRW_FWvojzPwihRvzw&amp;ust=1398776951025315"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sk/url?sa=i&amp;rct=j&amp;q=&amp;esrc=s&amp;source=images&amp;cd=&amp;cad=rja&amp;uact=8&amp;docid=E9eP6kC3gAJdiM&amp;tbnid=MQscITQCKXUxXM:&amp;ved=0CAUQjRw&amp;url=http://www.examiner.com/article/exercises-for-women-over-50&amp;ei=yF9eU5OuFMnbPbPpgGA&amp;psig=AFQjCNHK4yvlQetJooP2NiC7EBvNvzcSkw&amp;ust=1398780170009519"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edukafarm.cz/data/soubory/casopisy/BT%201-2-2023/28%20Femarelle.pdf" TargetMode="External"/><Relationship Id="rId2" Type="http://schemas.openxmlformats.org/officeDocument/2006/relationships/hyperlink" Target="http://www.solen.sk/pdf/dcb2ef3f22d61c4c407229e28ccf0faf.pdf" TargetMode="External"/><Relationship Id="rId1" Type="http://schemas.openxmlformats.org/officeDocument/2006/relationships/slideLayout" Target="../slideLayouts/slideLayout2.xml"/><Relationship Id="rId5" Type="http://schemas.openxmlformats.org/officeDocument/2006/relationships/hyperlink" Target="https://www.menopause.org.au/hp/information-sheets/600-nonhormonal-treatments-for-menopausal-symptoms" TargetMode="External"/><Relationship Id="rId4" Type="http://schemas.openxmlformats.org/officeDocument/2006/relationships/hyperlink" Target="https://www.uptodate.com/contents/nonhormonal-treatments-for-menopausal-symptoms-beyond-the-bas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1371600" y="4149080"/>
            <a:ext cx="6400800" cy="1752600"/>
          </a:xfrm>
        </p:spPr>
        <p:txBody>
          <a:bodyPr>
            <a:normAutofit/>
          </a:bodyPr>
          <a:lstStyle/>
          <a:p>
            <a:r>
              <a:rPr lang="sk-SK" dirty="0" err="1">
                <a:solidFill>
                  <a:schemeClr val="bg2">
                    <a:lumMod val="25000"/>
                  </a:schemeClr>
                </a:solidFill>
              </a:rPr>
              <a:t>Doc.Mgr.Bc</a:t>
            </a:r>
            <a:r>
              <a:rPr lang="sk-SK" dirty="0">
                <a:solidFill>
                  <a:schemeClr val="bg2">
                    <a:lumMod val="25000"/>
                  </a:schemeClr>
                </a:solidFill>
              </a:rPr>
              <a:t>. Eva Urbanová, PhD.</a:t>
            </a:r>
          </a:p>
          <a:p>
            <a:endParaRPr lang="sk-SK" dirty="0">
              <a:solidFill>
                <a:schemeClr val="bg2">
                  <a:lumMod val="25000"/>
                </a:schemeClr>
              </a:solidFill>
            </a:endParaRPr>
          </a:p>
          <a:p>
            <a:r>
              <a:rPr lang="sk-SK" dirty="0">
                <a:solidFill>
                  <a:schemeClr val="bg2">
                    <a:lumMod val="25000"/>
                  </a:schemeClr>
                </a:solidFill>
              </a:rPr>
              <a:t>Ústav pôrodnej asistencie</a:t>
            </a:r>
          </a:p>
          <a:p>
            <a:endParaRPr lang="sk-SK" dirty="0">
              <a:solidFill>
                <a:schemeClr val="bg2">
                  <a:lumMod val="25000"/>
                </a:schemeClr>
              </a:solidFill>
            </a:endParaRPr>
          </a:p>
          <a:p>
            <a:r>
              <a:rPr lang="sk-SK" dirty="0">
                <a:solidFill>
                  <a:schemeClr val="bg2">
                    <a:lumMod val="25000"/>
                  </a:schemeClr>
                </a:solidFill>
              </a:rPr>
              <a:t> JLF UK v Martine</a:t>
            </a:r>
          </a:p>
        </p:txBody>
      </p:sp>
      <p:sp>
        <p:nvSpPr>
          <p:cNvPr id="2" name="Nadpis 1"/>
          <p:cNvSpPr>
            <a:spLocks noGrp="1"/>
          </p:cNvSpPr>
          <p:nvPr>
            <p:ph type="ctrTitle"/>
          </p:nvPr>
        </p:nvSpPr>
        <p:spPr/>
        <p:txBody>
          <a:bodyPr/>
          <a:lstStyle/>
          <a:p>
            <a:r>
              <a:rPr lang="sk-SK" b="1" dirty="0"/>
              <a:t>Klimaktérium</a:t>
            </a:r>
          </a:p>
        </p:txBody>
      </p:sp>
    </p:spTree>
    <p:extLst>
      <p:ext uri="{BB962C8B-B14F-4D97-AF65-F5344CB8AC3E}">
        <p14:creationId xmlns:p14="http://schemas.microsoft.com/office/powerpoint/2010/main" val="39739726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Definícia</a:t>
            </a:r>
          </a:p>
        </p:txBody>
      </p:sp>
      <p:sp>
        <p:nvSpPr>
          <p:cNvPr id="3" name="Zástupný symbol obsahu 2"/>
          <p:cNvSpPr>
            <a:spLocks noGrp="1"/>
          </p:cNvSpPr>
          <p:nvPr>
            <p:ph sz="quarter" idx="1"/>
          </p:nvPr>
        </p:nvSpPr>
        <p:spPr/>
        <p:txBody>
          <a:bodyPr/>
          <a:lstStyle/>
          <a:p>
            <a:r>
              <a:rPr lang="sk-SK" dirty="0"/>
              <a:t>Obdobie medzi pozastavením reprodukčnej schopnosti a úplným vyhasnutím ovariálnej funkcie (</a:t>
            </a:r>
            <a:r>
              <a:rPr lang="sk-SK" dirty="0">
                <a:sym typeface="Symbol"/>
              </a:rPr>
              <a:t> produkcia estrogénov)</a:t>
            </a:r>
            <a:r>
              <a:rPr lang="sk-SK" dirty="0"/>
              <a:t>.</a:t>
            </a:r>
          </a:p>
          <a:p>
            <a:r>
              <a:rPr lang="sk-SK" dirty="0"/>
              <a:t>Prechod medzi fertilným vekom ženy a obdobím </a:t>
            </a:r>
            <a:r>
              <a:rPr lang="sk-SK" dirty="0" err="1"/>
              <a:t>sénia</a:t>
            </a:r>
            <a:r>
              <a:rPr lang="sk-SK" dirty="0"/>
              <a:t>.</a:t>
            </a:r>
          </a:p>
          <a:p>
            <a:r>
              <a:rPr lang="sk-SK" dirty="0"/>
              <a:t>Obdobie medzi 40.</a:t>
            </a:r>
            <a:r>
              <a:rPr lang="en-US" dirty="0"/>
              <a:t>/45</a:t>
            </a:r>
            <a:r>
              <a:rPr lang="sk-SK" dirty="0"/>
              <a:t>.  a 60.</a:t>
            </a:r>
            <a:r>
              <a:rPr lang="en-US" dirty="0"/>
              <a:t> </a:t>
            </a:r>
            <a:r>
              <a:rPr lang="en-US" dirty="0" err="1"/>
              <a:t>rok</a:t>
            </a:r>
            <a:r>
              <a:rPr lang="sk-SK" dirty="0" err="1"/>
              <a:t>om</a:t>
            </a:r>
            <a:r>
              <a:rPr lang="sk-SK" dirty="0"/>
              <a:t> života ženy. </a:t>
            </a:r>
          </a:p>
        </p:txBody>
      </p:sp>
    </p:spTree>
    <p:extLst>
      <p:ext uri="{BB962C8B-B14F-4D97-AF65-F5344CB8AC3E}">
        <p14:creationId xmlns:p14="http://schemas.microsoft.com/office/powerpoint/2010/main" val="93206484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Rozdelenie</a:t>
            </a:r>
          </a:p>
        </p:txBody>
      </p:sp>
      <p:sp>
        <p:nvSpPr>
          <p:cNvPr id="3" name="Zástupný symbol obsahu 2"/>
          <p:cNvSpPr>
            <a:spLocks noGrp="1"/>
          </p:cNvSpPr>
          <p:nvPr>
            <p:ph sz="quarter" idx="1"/>
          </p:nvPr>
        </p:nvSpPr>
        <p:spPr>
          <a:xfrm>
            <a:off x="539552" y="1525834"/>
            <a:ext cx="8229600" cy="4525963"/>
          </a:xfrm>
        </p:spPr>
        <p:txBody>
          <a:bodyPr/>
          <a:lstStyle/>
          <a:p>
            <a:r>
              <a:rPr lang="sk-SK" dirty="0"/>
              <a:t>1. </a:t>
            </a:r>
            <a:r>
              <a:rPr lang="sk-SK" dirty="0" err="1"/>
              <a:t>premenopauza</a:t>
            </a:r>
            <a:endParaRPr lang="sk-SK" dirty="0"/>
          </a:p>
          <a:p>
            <a:r>
              <a:rPr lang="sk-SK" dirty="0"/>
              <a:t>2. </a:t>
            </a:r>
            <a:r>
              <a:rPr lang="sk-SK" dirty="0" err="1"/>
              <a:t>menopauza</a:t>
            </a:r>
            <a:endParaRPr lang="sk-SK" dirty="0"/>
          </a:p>
          <a:p>
            <a:r>
              <a:rPr lang="sk-SK" dirty="0"/>
              <a:t>3. </a:t>
            </a:r>
            <a:r>
              <a:rPr lang="sk-SK" dirty="0" err="1"/>
              <a:t>postmenopauza</a:t>
            </a:r>
            <a:endParaRPr lang="sk-SK" dirty="0"/>
          </a:p>
          <a:p>
            <a:r>
              <a:rPr lang="sk-SK" dirty="0"/>
              <a:t>4. </a:t>
            </a:r>
            <a:r>
              <a:rPr lang="sk-SK" dirty="0" err="1"/>
              <a:t>perimenopauza</a:t>
            </a:r>
            <a:r>
              <a:rPr lang="sk-SK" dirty="0"/>
              <a:t> </a:t>
            </a:r>
            <a:r>
              <a:rPr lang="sk-SK" sz="1400" dirty="0"/>
              <a:t>(označuje sa obdobie</a:t>
            </a:r>
          </a:p>
          <a:p>
            <a:pPr marL="0" indent="0">
              <a:buNone/>
            </a:pPr>
            <a:r>
              <a:rPr lang="sk-SK" sz="1400" dirty="0"/>
              <a:t>        </a:t>
            </a:r>
            <a:r>
              <a:rPr lang="sk-SK" sz="1400" dirty="0" err="1"/>
              <a:t>premenopauzy</a:t>
            </a:r>
            <a:r>
              <a:rPr lang="sk-SK" sz="1400" dirty="0"/>
              <a:t> alebo  obdobie tesne pred menopauzou</a:t>
            </a:r>
          </a:p>
          <a:p>
            <a:pPr marL="0" indent="0">
              <a:buNone/>
            </a:pPr>
            <a:r>
              <a:rPr lang="sk-SK" sz="1400" dirty="0"/>
              <a:t>        a asi rok po menopauze)</a:t>
            </a:r>
          </a:p>
          <a:p>
            <a:endParaRPr lang="sk-SK" dirty="0"/>
          </a:p>
        </p:txBody>
      </p:sp>
      <p:pic>
        <p:nvPicPr>
          <p:cNvPr id="3074" name="Picture 2" descr="http://www.4manchesterwomen.co.uk/wp-content/uploads/2012/11/menopause-flow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417090"/>
            <a:ext cx="2638425" cy="474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1584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t>Rozdelenie - charakteristika</a:t>
            </a:r>
          </a:p>
        </p:txBody>
      </p:sp>
      <p:sp>
        <p:nvSpPr>
          <p:cNvPr id="3" name="Zástupný objekt pre obsah 2"/>
          <p:cNvSpPr>
            <a:spLocks noGrp="1"/>
          </p:cNvSpPr>
          <p:nvPr>
            <p:ph sz="quarter" idx="1"/>
          </p:nvPr>
        </p:nvSpPr>
        <p:spPr/>
        <p:txBody>
          <a:bodyPr/>
          <a:lstStyle/>
          <a:p>
            <a:r>
              <a:rPr lang="sk-SK" dirty="0"/>
              <a:t>1. </a:t>
            </a:r>
            <a:r>
              <a:rPr lang="sk-SK" dirty="0" err="1"/>
              <a:t>premenopauza</a:t>
            </a:r>
            <a:r>
              <a:rPr lang="sk-SK" dirty="0"/>
              <a:t>  - medzi 40. - 50. rokom, pokles produkcie estrogénov, počiatky klimakterického syndrómu (KS)</a:t>
            </a:r>
          </a:p>
          <a:p>
            <a:r>
              <a:rPr lang="sk-SK" dirty="0"/>
              <a:t>2. </a:t>
            </a:r>
            <a:r>
              <a:rPr lang="sk-SK" dirty="0" err="1"/>
              <a:t>menopauza</a:t>
            </a:r>
            <a:r>
              <a:rPr lang="sk-SK" dirty="0"/>
              <a:t> – posledné menštruačné krvácanie, trvá 1 rok, rozvoj KS</a:t>
            </a:r>
          </a:p>
          <a:p>
            <a:r>
              <a:rPr lang="sk-SK" dirty="0"/>
              <a:t>3. </a:t>
            </a:r>
            <a:r>
              <a:rPr lang="sk-SK" dirty="0" err="1"/>
              <a:t>postmenopauza</a:t>
            </a:r>
            <a:r>
              <a:rPr lang="sk-SK" dirty="0"/>
              <a:t> – začína 1 rok od </a:t>
            </a:r>
            <a:r>
              <a:rPr lang="sk-SK" dirty="0" err="1"/>
              <a:t>menopauzy</a:t>
            </a:r>
            <a:r>
              <a:rPr lang="sk-SK" dirty="0"/>
              <a:t> a trvá až do obdobia </a:t>
            </a:r>
            <a:r>
              <a:rPr lang="sk-SK" dirty="0" err="1"/>
              <a:t>sénia</a:t>
            </a:r>
            <a:r>
              <a:rPr lang="sk-SK" dirty="0"/>
              <a:t> (do 60. roku); pokračovanie KS a začína nástup e</a:t>
            </a:r>
            <a:r>
              <a:rPr lang="sk-SK" sz="2800" dirty="0">
                <a:solidFill>
                  <a:schemeClr val="bg2">
                    <a:lumMod val="25000"/>
                  </a:schemeClr>
                </a:solidFill>
              </a:rPr>
              <a:t>strogén deficitného syndrómu (organický a metabolický syndróm)</a:t>
            </a:r>
            <a:endParaRPr lang="sk-SK" dirty="0"/>
          </a:p>
          <a:p>
            <a:endParaRPr lang="sk-SK" dirty="0"/>
          </a:p>
          <a:p>
            <a:endParaRPr lang="sk-SK" dirty="0"/>
          </a:p>
          <a:p>
            <a:endParaRPr lang="sk-SK" dirty="0"/>
          </a:p>
          <a:p>
            <a:endParaRPr lang="sk-SK" dirty="0"/>
          </a:p>
        </p:txBody>
      </p:sp>
    </p:spTree>
    <p:extLst>
      <p:ext uri="{BB962C8B-B14F-4D97-AF65-F5344CB8AC3E}">
        <p14:creationId xmlns:p14="http://schemas.microsoft.com/office/powerpoint/2010/main" val="466867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sk-SK" b="1" dirty="0">
                <a:solidFill>
                  <a:schemeClr val="bg2">
                    <a:lumMod val="25000"/>
                  </a:schemeClr>
                </a:solidFill>
              </a:rPr>
              <a:t>Faktory ovplyvňujúce nástup </a:t>
            </a:r>
            <a:r>
              <a:rPr lang="sk-SK" b="1" dirty="0" err="1">
                <a:solidFill>
                  <a:schemeClr val="bg2">
                    <a:lumMod val="25000"/>
                  </a:schemeClr>
                </a:solidFill>
              </a:rPr>
              <a:t>menopauzy</a:t>
            </a:r>
            <a:endParaRPr lang="sk-SK" b="1" dirty="0">
              <a:solidFill>
                <a:schemeClr val="bg2">
                  <a:lumMod val="25000"/>
                </a:schemeClr>
              </a:solidFill>
            </a:endParaRPr>
          </a:p>
        </p:txBody>
      </p:sp>
      <p:sp>
        <p:nvSpPr>
          <p:cNvPr id="3" name="Zástupný symbol obsahu 2"/>
          <p:cNvSpPr>
            <a:spLocks noGrp="1"/>
          </p:cNvSpPr>
          <p:nvPr>
            <p:ph sz="quarter" idx="1"/>
          </p:nvPr>
        </p:nvSpPr>
        <p:spPr/>
        <p:txBody>
          <a:bodyPr>
            <a:normAutofit lnSpcReduction="10000"/>
          </a:bodyPr>
          <a:lstStyle/>
          <a:p>
            <a:r>
              <a:rPr lang="sk-SK" dirty="0"/>
              <a:t>Priemerný vek </a:t>
            </a:r>
            <a:r>
              <a:rPr lang="sk-SK" dirty="0" err="1"/>
              <a:t>menopauzy</a:t>
            </a:r>
            <a:r>
              <a:rPr lang="sk-SK" dirty="0"/>
              <a:t> je u nás okolo 49-51 rokov života a dolná hranica vzniku fyziologickej </a:t>
            </a:r>
            <a:r>
              <a:rPr lang="sk-SK" dirty="0" err="1"/>
              <a:t>menopauzy</a:t>
            </a:r>
            <a:r>
              <a:rPr lang="sk-SK" dirty="0"/>
              <a:t> </a:t>
            </a:r>
            <a:r>
              <a:rPr lang="sk-SK" dirty="0" err="1"/>
              <a:t>može</a:t>
            </a:r>
            <a:r>
              <a:rPr lang="sk-SK" dirty="0"/>
              <a:t> byť už medzi 37. až 42. rokom života. </a:t>
            </a:r>
          </a:p>
          <a:p>
            <a:r>
              <a:rPr lang="sk-SK" dirty="0"/>
              <a:t>Faktory, ktoré môžu ovplyvniť nástup menopauzy sú hlavne fajčenie, sociálno-ekonomické faktory, výživa, rasa, vek aj zemepisná poloha a klimatické podmienky.</a:t>
            </a:r>
          </a:p>
          <a:p>
            <a:r>
              <a:rPr lang="sk-SK" dirty="0"/>
              <a:t>Celý vznik </a:t>
            </a:r>
            <a:r>
              <a:rPr lang="sk-SK" dirty="0" err="1"/>
              <a:t>menopauzy</a:t>
            </a:r>
            <a:r>
              <a:rPr lang="sk-SK" dirty="0"/>
              <a:t> nie je celkom objasnený, ale treba ho chápať ako geneticky zakódovanú </a:t>
            </a:r>
            <a:r>
              <a:rPr lang="sk-SK" b="1" dirty="0"/>
              <a:t>biologickú nevyhnutnosť</a:t>
            </a:r>
            <a:r>
              <a:rPr lang="sk-SK" dirty="0"/>
              <a:t>.</a:t>
            </a:r>
          </a:p>
          <a:p>
            <a:endParaRPr lang="sk-SK" dirty="0"/>
          </a:p>
        </p:txBody>
      </p:sp>
    </p:spTree>
    <p:extLst>
      <p:ext uri="{BB962C8B-B14F-4D97-AF65-F5344CB8AC3E}">
        <p14:creationId xmlns:p14="http://schemas.microsoft.com/office/powerpoint/2010/main" val="3161790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3DE6735-9BBF-4817-A7C1-38BF780D0F16}"/>
              </a:ext>
            </a:extLst>
          </p:cNvPr>
          <p:cNvSpPr>
            <a:spLocks noGrp="1"/>
          </p:cNvSpPr>
          <p:nvPr>
            <p:ph type="title"/>
          </p:nvPr>
        </p:nvSpPr>
        <p:spPr/>
        <p:txBody>
          <a:bodyPr>
            <a:noAutofit/>
          </a:bodyPr>
          <a:lstStyle/>
          <a:p>
            <a:br>
              <a:rPr lang="sk-SK" sz="2800" dirty="0"/>
            </a:br>
            <a:br>
              <a:rPr lang="sk-SK" sz="2800" dirty="0"/>
            </a:br>
            <a:br>
              <a:rPr lang="sk-SK" sz="2800" dirty="0"/>
            </a:br>
            <a:br>
              <a:rPr lang="sk-SK" sz="2800" dirty="0"/>
            </a:br>
            <a:r>
              <a:rPr lang="sk-SK" sz="2400" b="1" dirty="0">
                <a:solidFill>
                  <a:schemeClr val="tx1"/>
                </a:solidFill>
              </a:rPr>
              <a:t>Výskyt klimakterických problémov v medzinárodnom meradle</a:t>
            </a:r>
          </a:p>
        </p:txBody>
      </p:sp>
      <p:sp>
        <p:nvSpPr>
          <p:cNvPr id="3" name="Zástupný objekt pre obsah 2">
            <a:extLst>
              <a:ext uri="{FF2B5EF4-FFF2-40B4-BE49-F238E27FC236}">
                <a16:creationId xmlns:a16="http://schemas.microsoft.com/office/drawing/2014/main" id="{207F8E60-2BEB-4009-B4A0-03D5B59B1CB5}"/>
              </a:ext>
            </a:extLst>
          </p:cNvPr>
          <p:cNvSpPr>
            <a:spLocks noGrp="1"/>
          </p:cNvSpPr>
          <p:nvPr>
            <p:ph sz="quarter" idx="1"/>
          </p:nvPr>
        </p:nvSpPr>
        <p:spPr/>
        <p:txBody>
          <a:bodyPr>
            <a:normAutofit lnSpcReduction="10000"/>
          </a:bodyPr>
          <a:lstStyle/>
          <a:p>
            <a:r>
              <a:rPr lang="sk-SK" dirty="0"/>
              <a:t>Problémy spôsobené zmenami ženského organizmu v prechode sú špecifické pre bielu rasu.</a:t>
            </a:r>
          </a:p>
          <a:p>
            <a:r>
              <a:rPr lang="sk-SK" dirty="0"/>
              <a:t>Ženy žltej a čiernej rasy nimi trpia minimálne.</a:t>
            </a:r>
          </a:p>
          <a:p>
            <a:r>
              <a:rPr lang="sk-SK" dirty="0"/>
              <a:t>Príčina je pravdepodobne v životnom štýle a spôsobe stravovania.</a:t>
            </a:r>
          </a:p>
          <a:p>
            <a:r>
              <a:rPr lang="sk-SK" dirty="0"/>
              <a:t>U </a:t>
            </a:r>
            <a:r>
              <a:rPr lang="sk-SK" dirty="0" err="1"/>
              <a:t>japoniek</a:t>
            </a:r>
            <a:r>
              <a:rPr lang="sk-SK" dirty="0"/>
              <a:t> a </a:t>
            </a:r>
            <a:r>
              <a:rPr lang="sk-SK" dirty="0" err="1"/>
              <a:t>číňaniek</a:t>
            </a:r>
            <a:r>
              <a:rPr lang="sk-SK" dirty="0"/>
              <a:t> sa podstatne menej vyskytuje rakovina prsníka, čo vysvetľuje najmä bohatým príjmom </a:t>
            </a:r>
            <a:r>
              <a:rPr lang="sk-SK" dirty="0" err="1"/>
              <a:t>fytoestrogénov</a:t>
            </a:r>
            <a:r>
              <a:rPr lang="sk-SK" dirty="0"/>
              <a:t> v strave od útleho detstva (konzumácia </a:t>
            </a:r>
            <a:r>
              <a:rPr lang="sk-SK"/>
              <a:t>sójových výrobkov).</a:t>
            </a:r>
            <a:br>
              <a:rPr lang="sk-SK" dirty="0"/>
            </a:br>
            <a:br>
              <a:rPr lang="sk-SK" dirty="0"/>
            </a:br>
            <a:endParaRPr lang="sk-SK" dirty="0"/>
          </a:p>
        </p:txBody>
      </p:sp>
    </p:spTree>
    <p:extLst>
      <p:ext uri="{BB962C8B-B14F-4D97-AF65-F5344CB8AC3E}">
        <p14:creationId xmlns:p14="http://schemas.microsoft.com/office/powerpoint/2010/main" val="2541795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Klimakterický syndróm (KS)</a:t>
            </a:r>
          </a:p>
        </p:txBody>
      </p:sp>
      <p:sp>
        <p:nvSpPr>
          <p:cNvPr id="3" name="Zástupný symbol obsahu 2"/>
          <p:cNvSpPr>
            <a:spLocks noGrp="1"/>
          </p:cNvSpPr>
          <p:nvPr>
            <p:ph sz="quarter" idx="1"/>
          </p:nvPr>
        </p:nvSpPr>
        <p:spPr>
          <a:xfrm>
            <a:off x="368099" y="1700808"/>
            <a:ext cx="8229600" cy="4525963"/>
          </a:xfrm>
        </p:spPr>
        <p:txBody>
          <a:bodyPr/>
          <a:lstStyle/>
          <a:p>
            <a:r>
              <a:rPr lang="sk-SK" dirty="0"/>
              <a:t>Včasné (akútne) príznaky klimaktéria</a:t>
            </a:r>
          </a:p>
          <a:p>
            <a:r>
              <a:rPr lang="sk-SK" dirty="0"/>
              <a:t>Súbor vegetatívnych a psychosomatických ťažkostí</a:t>
            </a:r>
          </a:p>
          <a:p>
            <a:endParaRPr lang="sk-SK" dirty="0"/>
          </a:p>
        </p:txBody>
      </p:sp>
      <p:pic>
        <p:nvPicPr>
          <p:cNvPr id="9" name="Picture 4" descr="http://www.menopause-medic.com/images/menopause-hot-flush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482835"/>
            <a:ext cx="4025699" cy="306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http://www.34-menopause-symptoms.com/pics/34-meno-symptoms-im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826" y="3392672"/>
            <a:ext cx="2643943" cy="32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0648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goodchinow.com/wp-content/uploads/2010/07/Hot-Flushe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2874305"/>
            <a:ext cx="5940000" cy="3960000"/>
          </a:xfrm>
          <a:prstGeom prst="rect">
            <a:avLst/>
          </a:prstGeom>
          <a:noFill/>
          <a:extLst>
            <a:ext uri="{909E8E84-426E-40DD-AFC4-6F175D3DCCD1}">
              <a14:hiddenFill xmlns:a14="http://schemas.microsoft.com/office/drawing/2010/main">
                <a:solidFill>
                  <a:srgbClr val="FFFFFF"/>
                </a:solidFill>
              </a14:hiddenFill>
            </a:ext>
          </a:extLst>
        </p:spPr>
      </p:pic>
      <p:sp>
        <p:nvSpPr>
          <p:cNvPr id="5" name="Nadpis 4"/>
          <p:cNvSpPr>
            <a:spLocks noGrp="1"/>
          </p:cNvSpPr>
          <p:nvPr>
            <p:ph type="title"/>
          </p:nvPr>
        </p:nvSpPr>
        <p:spPr/>
        <p:txBody>
          <a:bodyPr/>
          <a:lstStyle/>
          <a:p>
            <a:r>
              <a:rPr lang="sk-SK" b="1" dirty="0">
                <a:solidFill>
                  <a:schemeClr val="bg2">
                    <a:lumMod val="25000"/>
                  </a:schemeClr>
                </a:solidFill>
              </a:rPr>
              <a:t>KS</a:t>
            </a:r>
          </a:p>
        </p:txBody>
      </p:sp>
      <p:sp>
        <p:nvSpPr>
          <p:cNvPr id="6" name="Zástupný symbol obsahu 5"/>
          <p:cNvSpPr>
            <a:spLocks noGrp="1"/>
          </p:cNvSpPr>
          <p:nvPr>
            <p:ph sz="quarter" idx="1"/>
          </p:nvPr>
        </p:nvSpPr>
        <p:spPr/>
        <p:txBody>
          <a:bodyPr/>
          <a:lstStyle/>
          <a:p>
            <a:r>
              <a:rPr lang="sk-SK" dirty="0"/>
              <a:t>Postihuje 70 – 80% žien</a:t>
            </a:r>
          </a:p>
          <a:p>
            <a:r>
              <a:rPr lang="sk-SK" dirty="0"/>
              <a:t>Ustupuje do dvoch rokov, u 1/3 pretrváva  5 a viac rokov</a:t>
            </a:r>
          </a:p>
        </p:txBody>
      </p:sp>
    </p:spTree>
    <p:extLst>
      <p:ext uri="{BB962C8B-B14F-4D97-AF65-F5344CB8AC3E}">
        <p14:creationId xmlns:p14="http://schemas.microsoft.com/office/powerpoint/2010/main" val="30277418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KS</a:t>
            </a:r>
          </a:p>
        </p:txBody>
      </p:sp>
      <p:sp>
        <p:nvSpPr>
          <p:cNvPr id="3" name="Zástupný symbol obsahu 2"/>
          <p:cNvSpPr>
            <a:spLocks noGrp="1"/>
          </p:cNvSpPr>
          <p:nvPr>
            <p:ph sz="quarter" idx="1"/>
          </p:nvPr>
        </p:nvSpPr>
        <p:spPr/>
        <p:txBody>
          <a:bodyPr>
            <a:normAutofit fontScale="92500" lnSpcReduction="10000"/>
          </a:bodyPr>
          <a:lstStyle/>
          <a:p>
            <a:r>
              <a:rPr lang="sk-SK" dirty="0"/>
              <a:t>Návaly tepla a potenie</a:t>
            </a:r>
          </a:p>
          <a:p>
            <a:r>
              <a:rPr lang="sk-SK" dirty="0" err="1"/>
              <a:t>Palpitácie</a:t>
            </a:r>
            <a:endParaRPr lang="sk-SK" dirty="0"/>
          </a:p>
          <a:p>
            <a:r>
              <a:rPr lang="sk-SK" dirty="0"/>
              <a:t>Nespavosť (nočné potenie)</a:t>
            </a:r>
          </a:p>
          <a:p>
            <a:r>
              <a:rPr lang="sk-SK" dirty="0">
                <a:sym typeface="Symbol"/>
              </a:rPr>
              <a:t> celkovej výkonnosti</a:t>
            </a:r>
          </a:p>
          <a:p>
            <a:r>
              <a:rPr lang="sk-SK" dirty="0">
                <a:sym typeface="Symbol"/>
              </a:rPr>
              <a:t>Závraty,  kolísavý tlak</a:t>
            </a:r>
            <a:r>
              <a:rPr lang="sk-SK" dirty="0"/>
              <a:t>  a bolesti hlavy</a:t>
            </a:r>
          </a:p>
          <a:p>
            <a:r>
              <a:rPr lang="sk-SK" dirty="0">
                <a:sym typeface="Symbol"/>
              </a:rPr>
              <a:t>Spomalenie metabolických funkcií </a:t>
            </a:r>
            <a:r>
              <a:rPr lang="sk-SK" sz="1500" dirty="0">
                <a:sym typeface="Symbol"/>
              </a:rPr>
              <a:t>(tráviace problémy, priberanie)</a:t>
            </a:r>
          </a:p>
          <a:p>
            <a:r>
              <a:rPr lang="sk-SK" dirty="0">
                <a:sym typeface="Symbol"/>
              </a:rPr>
              <a:t>Psychické prejavy – podráždenosť, plačlivosť, depresívne stavy, poruchy koncentrácie, úzkosť...</a:t>
            </a:r>
          </a:p>
          <a:p>
            <a:r>
              <a:rPr lang="sk-SK" dirty="0">
                <a:sym typeface="Symbol"/>
              </a:rPr>
              <a:t>Sexuálne poruchy -  libida, postupná suchosť pošvy, nepravidelná menštruácia</a:t>
            </a:r>
          </a:p>
          <a:p>
            <a:r>
              <a:rPr lang="sk-SK" dirty="0">
                <a:sym typeface="Symbol"/>
              </a:rPr>
              <a:t>Rodinné problémy – strata úloh a vzťahov...</a:t>
            </a:r>
            <a:endParaRPr lang="sk-SK" dirty="0"/>
          </a:p>
          <a:p>
            <a:endParaRPr lang="sk-SK" dirty="0"/>
          </a:p>
        </p:txBody>
      </p:sp>
      <p:pic>
        <p:nvPicPr>
          <p:cNvPr id="5" name="Picture 4" descr="https://encrypted-tbn3.gstatic.com/images?q=tbn:ANd9GcSK0cmO0Yo9rKpDZV8FSIyTCHSVfredPUW4zpmpub12kSPQUl-Y7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578358"/>
            <a:ext cx="2368806" cy="262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6799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6" descr="data:image/jpeg;base64,/9j/4AAQSkZJRgABAQAAAQABAAD/2wCEAAkGBhQQEBQUERQUFBUVFBUWFBYWFBQUFBgVFBgYFBUYFxQXHCYeFxkjGRUWHy8gIycpLSwuFR4xNjAqNSYrLCkBCQoKDgwOGg8PGiofHyQsLCwsLi8pKiwsLCwsLCwtKS8sLCwsKSwsLCwsLCwsLCwsLCwpLCwvKSksLCkuLCkpKf/AABEIANQA7gMBIgACEQEDEQH/xAAbAAEAAgMBAQAAAAAAAAAAAAAABQYBAwQHAv/EAE0QAAIBAwICBgUHBwkHBAMAAAECAwAEERIhBTEGE0FRYXEHIjKBkRRCUmJyobEjU5KTosHRJDM0Q4KDs8LwFVRjZHN00kSyw/EWFyX/xAAaAQACAwEBAAAAAAAAAAAAAAAAAwIEBQEG/8QAMxEAAgIBAwMBBQcDBQAAAAAAAAECAxEEITESQVEFEyJhcZEUMkKBoeHwFsHRFUNSkrH/2gAMAwEAAhEDEQA/APcaUpQApSlAClKUAKUpQApSuTi3FEtYJJpTpjjQu58FGdh2k8gO0kUAa+LcchtVDTyKgOyg5LMRzCoMsx8gart/6U7SMHQtzMexY7WcE/2pFVR7zVDmv5LmRrifaSTkmc9VHzSIeQ3Y9rFj3Y5U4jGZJI9XrRBWk8AwJG/kM/CluZNR8nbxrjE/EiTdZjh+Zao50475nXHWv4eyO4neuDh8lxw5hJw9yADl7V2JgkHaFBP5N+5h/wDcQOk0ix5eH1hJkoDuLcxC46zHeIiCR4VIxcZB+UZBAgJOd/XQKTqHf6ySD+zXMvklhHs/RbpLFxC3WaLI3KujbPHIvtI47GH3gg9tTFeE9EOlzWly0zxtEMol9ETqxGwzFcKR7WkHOcboW7lr2y6uWEZeNRJtkAHmOeQe3amrcTNqCcn2OqlRnB+MfKA3q6SvPtG/jUkKlKLi8MVTdC6Csg8pmaUpURwpSlAClKUAKUpQApSlAClKUAKUpQApSlAClKUAYNQ3F+JyLIsUS7tj1iCRucfdUyawRU4SUXlrJX1FUrYdMZOPxXOPAWvOvSpxPrJbezX2f6TOO9I20wIe8NLlv7mvQzL3b14d0r1311cLG2HupHhibniG0Rht4MyP+vqD4LEd3hGpuI/ygRafV0+s+dhJjWE8+rDN8K4OJWQSG3kxj5XmKduRHypxJGSe5ULJ8Kzb2z3PDbmSPIka4klhON/ycaw6d+9RInmambG+0/J2eKKWJYl1wyr7TFAF5ghdJ3wVO/djNV5SSZq06aU4t4ztlfUzdcPU33ynBMaQFJlCMyLq9RGkIBCr1ZdckjZR2ZIh+M2kcNnmF+sWGOW3mIIZurkLMC2O2N3G3PS7VvkuCkVxFbuYFuGYyKu6ENkaMNkhAp0erpOkYro4dcoU0hFVSCCgA0j5rLgDBG2PKle1Sxjc0fsM5KSnFLO6Nt5Dqgs7kjfqIYJ/FJEXQW+zKQPKVquHou48cPYSk6oF1W5PN7UnCjPaYz6h8NFQ0IWSMxsMoylCOXqkYwO7blVf1zQyrJH/AEqzfKk7LKpG4+xLHkeDAj5tOrnky9bp3W0z3hVxyr7FR3AONx3ttHPCcpIuQD7SkbMrDsZWBBHeKkaeZopSlAClKUAKUpQApSlAClKUAKUpQApSlAClKUAKZr5ZgBvXHNxDsX4/wqUYuXBCc4w5OuSULzqI4xxGRU/JKSScbDUR7q2Bs7mti0+MVB5e5SvlK6DhFuOe65I/iN+1rYyzOcvHC7749vSSo2+tgV5ZZp1d3YqOxpUJ7wLeTPxKg1ffSVcabJU/O3NvH7usErfsxGqI8ojmt5W9mOYaz3LKjwlj4AyKT4A1XteWXdKujpXyJy5hWNdKAKMk4GwyxLN8SSffVd4hJVq4hDzqtcUjCqzNsFBJPgBk/cKzLOT2+laSK3PckGunhsx6wj6QVvePVb8Er7NoGww3BAII5EHcGvvh0OqZsckXST9djqI9wC5+1Sop5Zo3WQcY48lm4e1Y6RWwVoJhsdXUP4pIGZM+UijH/UatTTtEF0RNMxOyKyrsBkksxAA5fEV1dI31W8KEFWkmifScFlEP5Z8lSRsQq5BxlxVqtHn9fKLi0Z6D8bNjfCJj/J71sDuju8bEdwlAx9pR3167mvCeI2hliZVOG2aNu1ZFOqNh5MBXsnC+ILe2kcqN6ssatlTggkesM9hDZBHYQatweTzdia3RJaqzURwvg7wuxMhZTyG/xO/OpemTSTwnkr0WTshmyPS/GU/1QpWM1mojxSlKAFKUoAUpSgBSlKAFRHF+kiW8iRBXlmkVmWJAM6FIBd3YhY0yQMk7k4AJ2rs4nxSK2iaWdwka41Mc9pAAAG5JJAAG5JAqkx9I4bni35LrPWsdi8E0XsTZI/Kop5Pz5VCyXTFs6kSlzc303KaK1Xuij6+X9bLhB+rPnVc6R8WvLOZDDcSMot5pW67q3WV4XiyjKqLpGhj7Gk5Yd2D39I+l0VtESk1t1nWRJh5VITrJFjZ3RW1FUDFiBjl2Vtl6FxX+Glv3ldVkCG2MMcapKAr/AJPD6sjG7E8hjFVqnbN9T4OvgmbfiRuI45d9MiJIo+q6hh9xFb1qRtOGpFCkSj1I0VFB3IVAFXfyArXLw7Hsn3H+NasbVxwZs9PJPOcnOlblrVpI57Vw31/IsipGmScbkHT93LHbTEup4Qiy6NEeqWfGyyyB9JxylmvfdFv0Lec/iaqbxhgQwBBBBB5EHYg+6rZ6RgcWeefWy5xyz1LVVKpWcmnVwSfBb3WohlOZEGEY/wBYg5HP0wNmHhq5E4+rvh+cgjIOxHZvUPLEGGCSO4g4ZSOTKRuGHMGung99fC2gkliS7WSNXLRMsU6hhqGpHwkm2N1Knw7aqyhk3dLqmliRHp0TRBhHmRN/UWUhB347VHkRRJolXqbRkaTZUWP8oFJO7Pp2AGSxLEZx41LScftnBSeK4jzsyTWkxHv0Kyke/Fb7TjtlGAkTeUcdvNknuCLHz91R6H3Lf2iCWI4Rx8OtrmGUy3clv1EcLjWgdWyWQ6mUggbJjAPbsDmuaS4aaUzOCuRpjQ80jBzg/XY+s3dhR83fVxPiElxdusi9VDb6CsZIyZHXWHlwcAqpBC5IXVnmK3A5GRy7PKmYwZd9zm8djNdPQ+8lsInnt9UsQuJxdW+ckqJGPWwA8pVQrlOThRyYA1zYqb6Ew4s1f888s/ulcsn7ASup4F1Vqx4Z6XZXqTRpJEwdHUMjDcMrDII91bmbFUro5dfJJ+p5QXDMYu6Kc5d4x3JIMuB2MHHzlFXXFOTyVrIOD6WQ0HHGaYR9U65zucggDtIxjHvqarGmmaZJp8LBUorsrTVk+rfwlheNjNKxms1AsClKUAKUpQApSlAFd6eQM1hKyY1w6bhMnAJtmWfST2ZCEZ8a8a6YceiuRHPaSukrQ9WQT6rIzgvE4U6kdScnbSQe0YNej+krjeiW0iTVPiQvPaxKXlZNJEUjAbBFk3w5AYgYzpqo9NOK6oGPUzxa1KOXs9TNq9hTMCdG+2e8ik2Gho0t8vH1WH2eyZ08HhteHhlmt5rdiQXaWDrIlIGDpuYkKaPEkeOKlpeHxRcS4dNGipI1w8TMihdSPBMSGx7WCqkZqQ6WSmKwZ5h13VmF5wq6dapKhkwhJHZq0k4OnFR8khuzG8PWQS20wkUz2sgGopIhGhyusYc7g7EClVTysnXOV0ZJ4bPTs0NU+PjV7tqe2O25EEw38jOfxrRPd3kh3uhGO6G3RD+lM0v4VY60VlprPBdJcY9bGBzJ5D39lVi96ZWqkrAzXTjmluOtAP1psiKP+0wqFl4FFJgz67gj/eJHmHujY9WPcorvRAoAUAAcgBgDyA2FHtccDFoer7zKp0r4pdS3FsJ1hjjzOyxoXeQFUC+vK2FbZ+SqPM1x1JdMIT1tq/YGnU+bxhh/hmozV/r+NccsibKfZywuDn4nLohlYfNjkI8wpIq88PthFDHGOSRon6Chf3V5b0h4yTaSdXG5LqVwwKnqnj1CYD6BRgQfEeVencK4ik8eUJyuFdWBWRHAGVkRt0bwP4VBrYtaVrLO0Gmo95+NYpUC8eZcUt2n4jLBg9U99Atw3LKvArpEvadSwyZ8AO+uDhXE3FtAIkDiOKJrhs4EcRYRA/a5kDuQnlVxmg/pU2P5rjFgSfqmGGDfw/Ln4132HRGK3tJreIbTCXWxxqLSgqMkdiggDy7yaa9kZ0a+tvHllW4sWKCKP+cmYQx+DPszeSrqbP1a9BtrdY0VEGFRVVR9VQFX7gKonQHXdzG4lQp8mQwgN23D4EzDyVQv94avk06oMsQoyBkkAZYhVGe8sQPfUH4H6eOF1PuauIWfXRsmSpONLDmjqQ0bjxVwrD7Nctj6T7iQa47CWeGFFF5JE6ho7hc9ckcTfzunGdjyYV0314U0rGNcsjaIU+k+M79yKAWY9iqe3AMZx3hpMScKtJ2jCKZL+ZPbZpcsIzvs0rM7sM7KoHJgDOGyFapdUlFcno3CeKR3UEc0Lao5FDocEZB8DuD4U4hO6LmNNZzuM4OPDvqlWXEr+1RET5JcRooVU0PZuFUYAVkMibD6oqQT0iqn9KtbuDvYRi4i89cBYgeYFMjJZKVtFnS1uviv4y2RtkAkYPd3Vsqqzekez26ky3PLJtoZJ1XO/rMo0g/Vznwr4i9KVg/qxySSS7jqEt52uMjmOp0agfPA8a7kjhpbltoap8vT6VPWbhfERH9IRws4HeYlkLCp7gfSCC+iEts4dckHmGVhzV0O6MO4igCRzWc1E8cspHCtCSHU8tWnIP3c/wB9SNtq0LrxqwNWOWe2puKUU8leFsnbKtxaSxh9n+6NtKUqBYKp0s6OosdxdwMIJxEXdzvFIIVJUTodiAoI1jDKO3Gxhb/0c3F11Ly3cEgQ6zH8lIickctSza9O/fvUx0gtv9ovJasWW1j0i40Eq80hAkEIcbrGqlGcjcl1UEYbMza/kkVEwqIqqqjkFUBVG++wArvs+oPtMqtk2vkVu+6LXksbRSXNtHCyFGWK0ZmKMukqGlmYD1ds6TVaTpCnDIUgv+uRoh1YlMUjxyqpIRllQEElAuQcEHORXo09w3f+FRV966srgMrDDKwBUjuIOxFNhpE1hbGdP1WWmm5JZRw2skksYkit53VgGXIijJBGQQJZFO/iK+vkd4wBW1Az2S3MaEefViQfAmuv0ezssU1sxz8lm6uLO5+TuiywAnt0q5TP/Dq1tyqu60nhmxHWznFSjw9ynw9H71/aa0i8hNcH4kxVtPQ24bne6f8Ap20Q/wAQvU7wuKUajMRkn1VHICpCpOCTxyJr1VlsVJ5XwezPN+mHQ1oLb5Qbq4l+TsJHWTqRGY8GORtEUa4Ko7Nnf2TVasegc17b21xEPVvJHW6y2llsy6iJ1BPMRI423/lFez3UCyIySAMjqVdTyKsMMD4EEis21usaKiAKqqFVRsAqjAAHcAK5hHXNvllM4x0Yil4hKpUA3HCpLdMAYCpJpfHiBNF8KhLCfXcWkp2a64TE0vjLbuiknvI65h7qt3SQaL7hsucfl5oD5TwO4H6cEdUm0fTe2sX5q34knuS+Ea/dGK5LhjKHixFmpXFNxPTcxQEfzsUrq2e2Ixgrjykzn6tdtINfJWpv6Hx0H5k0E3uSGCQY/V1NXfFUjniibIM3WdWceqTGAxXPYxUkgduk1wxWxk/23F2yWUJXx1QTx5/STHuqP6R3WbK0nG5WexlB7QHZQfiHI99Me+ClU3GU/mWhVA5d+feeZqs+kW86qx1YLET2xCg7sVlV8DxIQ1aCKqfTm+6qXhx6szYvAyxgga5EQ9UMnYDWy5PZvUI8lm54g8He8k8LKPVXiN1Hk8nSwtM+tjOzSFsDJ9tx9GMCpPh/DkgTRGDjJZiSWd3bdndzu7k7kmtXC7Bk1yTMJJ5m1zuORIGFRAeUaD1VHmTuTXdXZSzwRpq6V1S5YrNYpUB4x/rz510dB+Gp1l1dKBqnlEYbvS2UQ/DrBL54FQ3FZpHZLa2OJ58hWxnqYhtJO3goOF72ZR31e+FcOS2gjhiGEjRUUduFGBk9p7Se0mmwXcoaua+4jrxVc4zwcwSm9tVPWgD5RGg/pMS8wR2zKMlG5n2Ts21jrBFNKBptLpJo0kjYMjqrow5FWGVI8wa3Yqt8ABtLua0P82+q5te4I7fyiIfYlYMB9GdR82rLQApSlAFY6ONqtlk/OtJMf76RpB8FZR5AVJVDdCpNXDLI99pBnzEag/eDUzVqPBQn95mmeo+4qRnqOnqzUYmuObo3Jp4nMv520hf+1DJKhPwlX4VdKovBn/8A68Y77Cf7p7f+Jq9VSv2sZt+mvOlhnx/cxihrNKSXyF4jwqSWZSWHVDBK5OduYx41MqKYrNTlNyST7FerTwqlKceZPL/ngq/pEfRaJN+Yu7OX3C4jV/2HaqLYjPHrxT/UpMAP+4nS4/zmr36TY9XCL3wgZh5phx961Wrvo9NFxq6ulglkiuLaEl4whCuuEYFSwZj+TBwoJw3KlS4LtLSmmxxPa8s27zcx/pRdZ/8ADUvVc6Q8YjX5NIuqQx3ao0calptTwzR6OqOGD+uPVIBqZsOjN3enVdFrODsgicfKXH/FnXaIfVj333YUpRbNGV0YZMcEQni0yDk/DlDjx6+QJnzDP8Kpl/e3D8Jj/kdxGsAtOuklCwqDBJGCI1Y6pMleYXAzz2xXr3BOi9tZBhbQrHqxrIyXbGcanYlm5nme01w+kOHVwu6HdFq/QIf/AC03p2KHtW5NruRzcz51X+PxBrzh2RynnI91vI34gfCrC/M+ZqC4wub2w8HuW+Fuw/zikI1J8fT/ANJulKVwmK4LzjKJErr+V6whIVjIYyyMSFRDyJJB35AAk7CuHpvxcW1jK2dLOOqQ7k65fUBAG5wCzYH0aneg/RDqtFxcKVkWIR20J5W0GAMEfn2AGtuz2RsDmcY5K19/s9lyS3RXo4bZWkmIe5mwZmHsgD2Io87iNMkDtJLMd2qfpSnmW3l5YpSlBwg+llsRCLiMZltW69AObKoImjHfriLqPraT2VLW10skavGQyuqsrDkVYZUjwIIraaq3o7lxayQf7pdXNsv/AE4pCYvhG6D3UAStnxzXK0TrpYEjY5Bx8OzepQGtXyZdWvSNX0sDPxraDU5uLfurBXohbBNWy6t3jbG3bPxKP6OCf9mQIecRmhP9zNIg/ZAqy1T7HiicMu7u3uz1EM1w9zazvkQMJwGliMnsoyyajgkbN5Zn4+klm3s3lo3lcwn/ADUyEljchZXLqyjrnqOuK13XS2xXne2Y8PlMOfhqrhh6RQ3H9G6258YYZGT9cwWMe9qs12RXLMfWaeye0YtmzhMYHFYG77O6X4S2rfxq81V+j3A5flHym4AjIjaOKIMHZVkZXkaRx6us9WgCrkAKdzna0VUukpTbRraCqdWnjCfK/wAisGs1gilF05LTiayuypk6eZx6vuPbyNdZNa7e0SPOhQuTk4GMmsXcOtCuSNQIyOYzUn0524Ew9pGv38OW/Gy+BWvSDeo/Cb8IwYi2lzjfGVPOrPA4ZQRuCAR5EZFRkPRyP5PLA+XWZXWTsyrqUIHdsahuDdJRYxpa8RcQyRARpPICtvcIg0o6zH1FcqBqRiCDnGRg0TST93gKHZKtO1JS7pdiT4xwm0jmjvZol66IqiygeuolYQjODuB1nbnAJxU4Kp/TPpTA1jMkOu8aSNkVLVTO2pgQGLRhlQKcHJ7tgTtUfwP0mTNBG9xZTNlRmS1Mcylhs4MTMskbBgQUIJBBG9R4HpN8HoNQnTYZ4be52/ktx90TGoo+khDnTZ8QY93yUpv3ZkZR7+VcPGOIS8ShaGSF7eFwQ6tIhmk+ip6okRpnc+tk4xsM542icapyeyOiN8gHvAPx3qDvpM8TtE+jb3Un6RijH76keCS67WBu+CInzKLn76ipI88YQ93D3++4UUhGtLhfkWGlKhelXG2t4lWEFp5m0Qqq62z8+TR2hFyd8DOkE4NcSyTk1FZZ0cK4N/tDiIlkGbewbCD5sl4QCT4iJdI+0T3GvRqo/D7yWG3SG2VYEUe3LiedifWd2VGCB2YsxOp92O1ctxw+SX+du7xvszCAfC3VP303qSWDNdNljcmsHodK8sl6FQscmS7z/wB5cH8WNfKdC419m4vl+zezD99d60c+yT+B6pms5ry5ejUi+xxDiS+d1rHwdDXXHBfJ7HEpiO6W3tpR7yFVvvo60celsPRTVV9HeGt55x7Nxe3cy+KGVo0PvWMH31Xf/wAm4rM08EMdvcqFEJuIg0BhnlBALqzuG6sFWYLuNS8jkVeLTgKw2cdtESqxRoiMPa9QAAnxOMnzNTWGVbOqKeFlrsSdQIluY5XUKZE5qTjkeW/3VORJgAE5IAye/wAa+9NMhPpzsmVdRp3eotSlBrw/0fKYK1wy9H7Z21tbwM30jFGW+JGa76UstnHFweBDlYYlPeI0B+4V14rNKAFKUoAUpSgBTFKUAK03UqopZzhQN8/63rdXFxaw6+PRnTuDnGeXhUopNrPAq9zjXJ1rMsbL4nRbyB0DDkQCPI7iqZ0s4DJbym8s0Lhv6ZbruZABjrol/PKBuPngY5gZuNlbCONUG4UAZPPat2KjJLOwyqU4pSez7/PuUSxvo541kiYOjDKsOXiPAjkQdxXSnMeYrl6ccLRWxZYgvZSHZ02TqwwDyXEeCsmfZXI1EnYgKxEWttxBBtPZue97eVP/AGS4+6kSjg167nOOcG3olPrs4iNwNafq5HjH3LWksF4lLI7BVSxiBZiFUap5SSSdh7ArX0Ct3jsVSTGtJrlGxy1LPJnHhnNb5eCQ3F27yqJDGsChWJMYOZXDGP2WYdZsWBx2YzXO5JZcYnLfdMA5WKxQ3E0gOhsMtuqrgNI8pGGRSR7Gck4zmpDgfA/k4LyO007462ZuZ7QiD5kYPJR5198DIkj6/wCdOA3iIt+pQdwCnOPpO57akaGSjHPvMUpSojBSlRz8WLymG0jNxMNmCnTFFntnm3VPsjLHsWupZ4IymorLO25ukiQvIyoijLMxCqB4k1HW8VxxAfkddra/OunGiZ17fk8bDKAj+tcDnkA86nuE9BV1rNfOLmZTlF04toj/AMKE5yw/OPlu7Tyq0yRggg8jzp0YJcmddqZSTUNjh4HwyG2gSK3VVjUeqAc57SS3zmJJJJ3JNSNRXBeEG3L+vqU8hjGPPxqVps0k8ReUZunnZOtStj0y7rORSlKiPFKUoAUpSgBSlKAFKUoAUpWDQBmlcs1+qOiE+s52HkM5PwrpFdaaIRnGTaT45M1g1muOWGQzKdeIwN1HMt4+FCWQnJxxhZ3/AI/yKNZyGS7v5G3b5X1Q8I4Yogijwy7t5ue+pA1HWC6briA/50n9O3t2/fXDe2/yy8ML729uiNInzZJ5clFcfOREXVpOxMi55VXlybVTxXHBu6L3HWJOykMhu7jq2GMMmvJII5jXr38KXqNbXHyhSDFK0K3KttoA/JpMjdgGpQynbG+2DUxHGFACgAAYAAAAA7AByFR/SWIPZXSnkbef/Daudybj7pq6JThrKHSchVMf6lmi/wAlS1V7olAsDXVso0iKVJEUcljuoY5gB4BjIPdVhrjWGFUuqCYrmvuJxwAdY2CxwigFpHb6Mcags7eABri6RXVwghFsI9UlxHCxkDEKJsor4BGdLlTjtxjtq4cB6KxWuX3lnYYkuJMGVu3APKNO5Fwo7s71KMcirtR7PZclctOi1zfHVdM1rb9kEbAXMg/40yn8kD9BDnfdqufDOFRW0SxQRpHGvsqihVHfy5nx5mvjifERAoYgkFgNuzOd/HlXVFIGAIOQRkeRqx0NLONjIeoVljg3mS3x8HwfZoK+J4g6lTyIIPvrFvDoVVyTgYyTk+80dgy+rGNjbilKVwkKUpQApSlAClKUAKUpQApSlACsGs0oAjLngwedJSxGjG3eRnG/vqSWs0qTk3hPsKrphW5OCx1PL+LFKUqI08/xjiHEB3ywN+lbRL+KGofhHFkQgtkte3lx1ePowgxqT9XRAv6YqY40jR8QverGXe1tpEHe4FzGo95jUVTOjto3yq2ecGKO1sH6tJBodd0ieaXJ9UuTIcdgVe00lrdmlXJ9Ef53L9UZ0mybWRF9qbTAv2rhlgH+Jn3VzSdMYDBHNFrn60+okSM0pUNpd+rALBVwSTjsA7RUt0Z4TLeTLdTEpbxyFrWExlHcqCgnl1+sBksUTA+ax3xXIxbZO26MYtJ7mrj9n8n4tG42S6tTH/e2ra1+MUj/AKs111u9JkbLaxXCjPyW5imfv6reKbH93KxPgDWquzW5HSSzDHgjOkFz1UKyfm7i0c+S3MOr7s16NXl/Tl9PDrlhzVAw/sOrfur09GyM94z8d6lXwI1f318jRe2KzLpcZHPuII7Qa2W8ARQq8gMDyFfSSBhkEEeG9fdNy8YM9Vw6utJZxjPwFKUrgwUpSgBSlKAFKUoAUpSgBSlKAFKUoAUpSgBSlYzQBmojpT0hSwtZJ5N9IAVe15GOEQebY37Bk9lRvHfSXYWZZZJ1eRecUQM0mR2EJkKftEV470z6cS8VlUspigjJMUOcsWI09ZKeWrBIAHLJ55JK7LFBZL2i0VmqsUYrbu/CO7gPTmZr4NeOHEsaQlwqp1ZV3dCQBupMrLnmMgnkavHEuj8Fw8bzRh2izoznHMHDLnDjIBwwIyK8ZIzz3zXrnQ3ihuLKNmOXXVG57S0Z05PiVCt/aqpVa588noNfoYadro+6+3h/uSPou4NHbycSKKAzXpycb6DFHMi+QMz7Vfq87Q3FrPJPadXIJQnXQSsyBmjGlXjlUNobThSCpB0jlipvg3TxJXaO6iazkWNpMSsjRNGmA7RzqdLBcrkHBGoHFXYtM8vdXKMm8bE9xWyE8EsTcpY3jPk6lT+NUbgF511rBIebRIW+2FAf9oNVE6WekO4u7lnt55YYFJEKxOY9QH9Y5G7FuYB2AwMZzW/0ddJCjG0nbOt3eBzzLOS7xt9Yksw78sOeBSHbGT6VyatWgvorV017r/TxktXTSPVw67H/AC8p/RUt+6vReHS6oY2HbGh+Kg1Tru1Esbxt7LoyN5OCp+41ydHr6+sIkhbqr2KMBUOTBchF2Ub5jkIGBuV5c6ZBpFTVVyk00i28A4fJDrEhGNWVwc9+T4dlTFRfB+kMV1kISrpjrInGiVM8tSHsPYwyp7Cak81YnNzfUzI0+njp61VHOF5+ZmlKVAeKUpQApSlAClKUAKUpQApSlACvl3A3JA89qy3Laqzxa2lZstqHkCV92OVNqgpvDeBN1jrjmKyTUvFo1+cD5ZP4VzP0ijHIMfgP31VpImHj7/41rJYdh+FaEdFB98mNP1C9fhx+RY7zpfHEjO4CooyzM2AAO/avKOmHpOmvgY4dUEByDgkSyj67DdFP0Bv3n5onOknBRexqjySRhXD+ppwxHLUGBzg71XpvRwPmXUg+1FGw+7TVXVaK17Urbzk2PSPVNHVJz1uZPsktvm/PyKggwMDYdw2HwpVzi9HSY9a5lJ8I4lHwINfX/wCu4/8AeJv0Yf8AxrM/0jUvsvqew/rL02Oy6v8Ar+5S67uEcfuLQOsEoVXbWVaNHAbAUkZ3GQo7eyrXF6PYB7Us7e+JfwjqtdMeH2tsywxvMJSA7EyjSqZ220+szYO3YN+6h+nX0xc5NJfUj/Uvp+unGmMJSeduEl8W8o3T9Pr4jSsqA9rCBNvjkZ8MVDcSme6ZWuZHmK7LrI0jPPCKAo5d3ZXxCC2yJI32YpG+8LvXZHwe4b2bac+cZQft4qr06ie0U/oaal6ZV705w/OWcfqzkr5lUkeqdLKQyN2q6nUp9xFSkfRi8P8A6Zh5yQD7tdbT0QvPzI/XQj/NRHR6lPKgydnrfpcoOEro4e3Ja4/SjBoXVFcF9I1hUTTrx6wVmcZGc4Na19K8PbbXQ8hEf89Vpehd6eUcS/amB+5FNdMHo9uj/OTW6/ZWVz9+kVcjptVL8B56zX+k1/77fyWf7GOlPS8Xhj6mKSAxtqExYJOB9BDGSUU8z62+Bt21YPR/6R7iKdLe5Z7iOU6Y2Y6pUfBIBfm6EA88kc84zXJbejlB/O3EjeCJHEPiQ5++p/hHRu3tm1RR+vjGtmaR8HngsTpz4AVaq0Go605tJeDK1vrXpvsZV0QlKb4k8Lf/AB8MHoC9IU7Qw+B/fXRHxiI/Ox5giqiuo8lPwNbVgc9mPMgVoS0lfnB5uGuv8Z/IuiShhkEEeBzX3VZ4faMrBsknuXOD5mrDbliPWGP9dtULa1B7PJq0WysWZRwbaUpSiwKUpQApSlAClKUAKxSlAHw8KtzAPmAa534XEf6tfcMfhSlCk1wzjinyjU3AoT80jyZv41pfo3F9b4j94pSmq6flipVQfZHLN0ciHa37P/jXDNwhB3/d/ClKs13Tfcq2U1/8Ucj2KjsrQYAOz8azSr0JyfLKTrhnhGDGO77z/GsdSvd+NKU5NiYwi+yPpYV7vxrdHaKeylKXOTS5GxrhnhHVFw1D2fh/Cu2DgcZ7/wBn/wAaUqhZbNdy7XTW/wAKOyPo/H9b9n+Fb14LGOwn+0f3VmlVZWz8stQqhjg2LwyMfNHvyfxrclso5Ko9wpSl9TfLHdKXCNmKzSlcOilKU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sk-SK"/>
          </a:p>
        </p:txBody>
      </p:sp>
      <p:sp>
        <p:nvSpPr>
          <p:cNvPr id="3" name="AutoShape 8" descr="data:image/jpeg;base64,/9j/4AAQSkZJRgABAQAAAQABAAD/2wCEAAkGBhQQEBQUERQUFBUVFBUWFBYWFBQUFBgVFBgYFBUYFxQXHCYeFxkjGRUWHy8gIycpLSwuFR4xNjAqNSYrLCkBCQoKDgwOGg8PGiofHyQsLCwsLi8pKiwsLCwsLCwtKS8sLCwsKSwsLCwsLCwsLCwsLCwpLCwvKSksLCkuLCkpKf/AABEIANQA7gMBIgACEQEDEQH/xAAbAAEAAgMBAQAAAAAAAAAAAAAABQYBAwQHAv/EAE0QAAIBAwICBgUHBwkHBAMAAAECAwAEERIhBTEGE0FRYXEHIjKBkRRCUmJyobEjU5KTosHRJDM0Q4KDs8LwFVRjZHN00kSyw/EWFyX/xAAaAQACAwEBAAAAAAAAAAAAAAAAAwIEBQEG/8QAMxEAAgIBAwMBBQcDBQAAAAAAAAECAxEEITESQVEFEyJhcZEUMkKBoeHwFsHRFUNSkrH/2gAMAwEAAhEDEQA/APcaUpQApSlAClKUAKUpQApSuTi3FEtYJJpTpjjQu58FGdh2k8gO0kUAa+LcchtVDTyKgOyg5LMRzCoMsx8gart/6U7SMHQtzMexY7WcE/2pFVR7zVDmv5LmRrifaSTkmc9VHzSIeQ3Y9rFj3Y5U4jGZJI9XrRBWk8AwJG/kM/CluZNR8nbxrjE/EiTdZjh+Zao50475nXHWv4eyO4neuDh8lxw5hJw9yADl7V2JgkHaFBP5N+5h/wDcQOk0ix5eH1hJkoDuLcxC46zHeIiCR4VIxcZB+UZBAgJOd/XQKTqHf6ySD+zXMvklhHs/RbpLFxC3WaLI3KujbPHIvtI47GH3gg9tTFeE9EOlzWly0zxtEMol9ETqxGwzFcKR7WkHOcboW7lr2y6uWEZeNRJtkAHmOeQe3amrcTNqCcn2OqlRnB+MfKA3q6SvPtG/jUkKlKLi8MVTdC6Csg8pmaUpURwpSlAClKUAKUpQApSlAClKUAKUpQApSlAClKUAYNQ3F+JyLIsUS7tj1iCRucfdUyawRU4SUXlrJX1FUrYdMZOPxXOPAWvOvSpxPrJbezX2f6TOO9I20wIe8NLlv7mvQzL3b14d0r1311cLG2HupHhibniG0Rht4MyP+vqD4LEd3hGpuI/ygRafV0+s+dhJjWE8+rDN8K4OJWQSG3kxj5XmKduRHypxJGSe5ULJ8Kzb2z3PDbmSPIka4klhON/ycaw6d+9RInmambG+0/J2eKKWJYl1wyr7TFAF5ghdJ3wVO/djNV5SSZq06aU4t4ztlfUzdcPU33ynBMaQFJlCMyLq9RGkIBCr1ZdckjZR2ZIh+M2kcNnmF+sWGOW3mIIZurkLMC2O2N3G3PS7VvkuCkVxFbuYFuGYyKu6ENkaMNkhAp0erpOkYro4dcoU0hFVSCCgA0j5rLgDBG2PKle1Sxjc0fsM5KSnFLO6Nt5Dqgs7kjfqIYJ/FJEXQW+zKQPKVquHou48cPYSk6oF1W5PN7UnCjPaYz6h8NFQ0IWSMxsMoylCOXqkYwO7blVf1zQyrJH/AEqzfKk7LKpG4+xLHkeDAj5tOrnky9bp3W0z3hVxyr7FR3AONx3ttHPCcpIuQD7SkbMrDsZWBBHeKkaeZopSlAClKUAKUpQApSlAClKUAKUpQApSlAClKUAKZr5ZgBvXHNxDsX4/wqUYuXBCc4w5OuSULzqI4xxGRU/JKSScbDUR7q2Bs7mti0+MVB5e5SvlK6DhFuOe65I/iN+1rYyzOcvHC7749vSSo2+tgV5ZZp1d3YqOxpUJ7wLeTPxKg1ffSVcabJU/O3NvH7usErfsxGqI8ojmt5W9mOYaz3LKjwlj4AyKT4A1XteWXdKujpXyJy5hWNdKAKMk4GwyxLN8SSffVd4hJVq4hDzqtcUjCqzNsFBJPgBk/cKzLOT2+laSK3PckGunhsx6wj6QVvePVb8Er7NoGww3BAII5EHcGvvh0OqZsckXST9djqI9wC5+1Sop5Zo3WQcY48lm4e1Y6RWwVoJhsdXUP4pIGZM+UijH/UatTTtEF0RNMxOyKyrsBkksxAA5fEV1dI31W8KEFWkmifScFlEP5Z8lSRsQq5BxlxVqtHn9fKLi0Z6D8bNjfCJj/J71sDuju8bEdwlAx9pR3167mvCeI2hliZVOG2aNu1ZFOqNh5MBXsnC+ILe2kcqN6ssatlTggkesM9hDZBHYQatweTzdia3RJaqzURwvg7wuxMhZTyG/xO/OpemTSTwnkr0WTshmyPS/GU/1QpWM1mojxSlKAFKUoAUpSgBSlKAFRHF+kiW8iRBXlmkVmWJAM6FIBd3YhY0yQMk7k4AJ2rs4nxSK2iaWdwka41Mc9pAAAG5JJAAG5JAqkx9I4bni35LrPWsdi8E0XsTZI/Kop5Pz5VCyXTFs6kSlzc303KaK1Xuij6+X9bLhB+rPnVc6R8WvLOZDDcSMot5pW67q3WV4XiyjKqLpGhj7Gk5Yd2D39I+l0VtESk1t1nWRJh5VITrJFjZ3RW1FUDFiBjl2Vtl6FxX+Glv3ldVkCG2MMcapKAr/AJPD6sjG7E8hjFVqnbN9T4OvgmbfiRuI45d9MiJIo+q6hh9xFb1qRtOGpFCkSj1I0VFB3IVAFXfyArXLw7Hsn3H+NasbVxwZs9PJPOcnOlblrVpI57Vw31/IsipGmScbkHT93LHbTEup4Qiy6NEeqWfGyyyB9JxylmvfdFv0Lec/iaqbxhgQwBBBBB5EHYg+6rZ6RgcWeefWy5xyz1LVVKpWcmnVwSfBb3WohlOZEGEY/wBYg5HP0wNmHhq5E4+rvh+cgjIOxHZvUPLEGGCSO4g4ZSOTKRuGHMGung99fC2gkliS7WSNXLRMsU6hhqGpHwkm2N1Knw7aqyhk3dLqmliRHp0TRBhHmRN/UWUhB347VHkRRJolXqbRkaTZUWP8oFJO7Pp2AGSxLEZx41LScftnBSeK4jzsyTWkxHv0Kyke/Fb7TjtlGAkTeUcdvNknuCLHz91R6H3Lf2iCWI4Rx8OtrmGUy3clv1EcLjWgdWyWQ6mUggbJjAPbsDmuaS4aaUzOCuRpjQ80jBzg/XY+s3dhR83fVxPiElxdusi9VDb6CsZIyZHXWHlwcAqpBC5IXVnmK3A5GRy7PKmYwZd9zm8djNdPQ+8lsInnt9UsQuJxdW+ckqJGPWwA8pVQrlOThRyYA1zYqb6Ew4s1f888s/ulcsn7ASup4F1Vqx4Z6XZXqTRpJEwdHUMjDcMrDII91bmbFUro5dfJJ+p5QXDMYu6Kc5d4x3JIMuB2MHHzlFXXFOTyVrIOD6WQ0HHGaYR9U65zucggDtIxjHvqarGmmaZJp8LBUorsrTVk+rfwlheNjNKxms1AsClKUAKUpQApSlAFd6eQM1hKyY1w6bhMnAJtmWfST2ZCEZ8a8a6YceiuRHPaSukrQ9WQT6rIzgvE4U6kdScnbSQe0YNej+krjeiW0iTVPiQvPaxKXlZNJEUjAbBFk3w5AYgYzpqo9NOK6oGPUzxa1KOXs9TNq9hTMCdG+2e8ik2Gho0t8vH1WH2eyZ08HhteHhlmt5rdiQXaWDrIlIGDpuYkKaPEkeOKlpeHxRcS4dNGipI1w8TMihdSPBMSGx7WCqkZqQ6WSmKwZ5h13VmF5wq6dapKhkwhJHZq0k4OnFR8khuzG8PWQS20wkUz2sgGopIhGhyusYc7g7EClVTysnXOV0ZJ4bPTs0NU+PjV7tqe2O25EEw38jOfxrRPd3kh3uhGO6G3RD+lM0v4VY60VlprPBdJcY9bGBzJ5D39lVi96ZWqkrAzXTjmluOtAP1psiKP+0wqFl4FFJgz67gj/eJHmHujY9WPcorvRAoAUAAcgBgDyA2FHtccDFoer7zKp0r4pdS3FsJ1hjjzOyxoXeQFUC+vK2FbZ+SqPM1x1JdMIT1tq/YGnU+bxhh/hmozV/r+NccsibKfZywuDn4nLohlYfNjkI8wpIq88PthFDHGOSRon6Chf3V5b0h4yTaSdXG5LqVwwKnqnj1CYD6BRgQfEeVencK4ik8eUJyuFdWBWRHAGVkRt0bwP4VBrYtaVrLO0Gmo95+NYpUC8eZcUt2n4jLBg9U99Atw3LKvArpEvadSwyZ8AO+uDhXE3FtAIkDiOKJrhs4EcRYRA/a5kDuQnlVxmg/pU2P5rjFgSfqmGGDfw/Ln4132HRGK3tJreIbTCXWxxqLSgqMkdiggDy7yaa9kZ0a+tvHllW4sWKCKP+cmYQx+DPszeSrqbP1a9BtrdY0VEGFRVVR9VQFX7gKonQHXdzG4lQp8mQwgN23D4EzDyVQv94avk06oMsQoyBkkAZYhVGe8sQPfUH4H6eOF1PuauIWfXRsmSpONLDmjqQ0bjxVwrD7Nctj6T7iQa47CWeGFFF5JE6ho7hc9ckcTfzunGdjyYV0314U0rGNcsjaIU+k+M79yKAWY9iqe3AMZx3hpMScKtJ2jCKZL+ZPbZpcsIzvs0rM7sM7KoHJgDOGyFapdUlFcno3CeKR3UEc0Lao5FDocEZB8DuD4U4hO6LmNNZzuM4OPDvqlWXEr+1RET5JcRooVU0PZuFUYAVkMibD6oqQT0iqn9KtbuDvYRi4i89cBYgeYFMjJZKVtFnS1uviv4y2RtkAkYPd3Vsqqzekez26ky3PLJtoZJ1XO/rMo0g/Vznwr4i9KVg/qxySSS7jqEt52uMjmOp0agfPA8a7kjhpbltoap8vT6VPWbhfERH9IRws4HeYlkLCp7gfSCC+iEts4dckHmGVhzV0O6MO4igCRzWc1E8cspHCtCSHU8tWnIP3c/wB9SNtq0LrxqwNWOWe2puKUU8leFsnbKtxaSxh9n+6NtKUqBYKp0s6OosdxdwMIJxEXdzvFIIVJUTodiAoI1jDKO3Gxhb/0c3F11Ly3cEgQ6zH8lIickctSza9O/fvUx0gtv9ovJasWW1j0i40Eq80hAkEIcbrGqlGcjcl1UEYbMza/kkVEwqIqqqjkFUBVG++wArvs+oPtMqtk2vkVu+6LXksbRSXNtHCyFGWK0ZmKMukqGlmYD1ds6TVaTpCnDIUgv+uRoh1YlMUjxyqpIRllQEElAuQcEHORXo09w3f+FRV966srgMrDDKwBUjuIOxFNhpE1hbGdP1WWmm5JZRw2skksYkit53VgGXIijJBGQQJZFO/iK+vkd4wBW1Az2S3MaEefViQfAmuv0ezssU1sxz8lm6uLO5+TuiywAnt0q5TP/Dq1tyqu60nhmxHWznFSjw9ynw9H71/aa0i8hNcH4kxVtPQ24bne6f8Ap20Q/wAQvU7wuKUajMRkn1VHICpCpOCTxyJr1VlsVJ5XwezPN+mHQ1oLb5Qbq4l+TsJHWTqRGY8GORtEUa4Ko7Nnf2TVasegc17b21xEPVvJHW6y2llsy6iJ1BPMRI423/lFez3UCyIySAMjqVdTyKsMMD4EEis21usaKiAKqqFVRsAqjAAHcAK5hHXNvllM4x0Yil4hKpUA3HCpLdMAYCpJpfHiBNF8KhLCfXcWkp2a64TE0vjLbuiknvI65h7qt3SQaL7hsucfl5oD5TwO4H6cEdUm0fTe2sX5q34knuS+Ea/dGK5LhjKHixFmpXFNxPTcxQEfzsUrq2e2Ixgrjykzn6tdtINfJWpv6Hx0H5k0E3uSGCQY/V1NXfFUjniibIM3WdWceqTGAxXPYxUkgduk1wxWxk/23F2yWUJXx1QTx5/STHuqP6R3WbK0nG5WexlB7QHZQfiHI99Me+ClU3GU/mWhVA5d+feeZqs+kW86qx1YLET2xCg7sVlV8DxIQ1aCKqfTm+6qXhx6szYvAyxgga5EQ9UMnYDWy5PZvUI8lm54g8He8k8LKPVXiN1Hk8nSwtM+tjOzSFsDJ9tx9GMCpPh/DkgTRGDjJZiSWd3bdndzu7k7kmtXC7Bk1yTMJJ5m1zuORIGFRAeUaD1VHmTuTXdXZSzwRpq6V1S5YrNYpUB4x/rz510dB+Gp1l1dKBqnlEYbvS2UQ/DrBL54FQ3FZpHZLa2OJ58hWxnqYhtJO3goOF72ZR31e+FcOS2gjhiGEjRUUduFGBk9p7Se0mmwXcoaua+4jrxVc4zwcwSm9tVPWgD5RGg/pMS8wR2zKMlG5n2Ts21jrBFNKBptLpJo0kjYMjqrow5FWGVI8wa3Yqt8ABtLua0P82+q5te4I7fyiIfYlYMB9GdR82rLQApSlAFY6ONqtlk/OtJMf76RpB8FZR5AVJVDdCpNXDLI99pBnzEag/eDUzVqPBQn95mmeo+4qRnqOnqzUYmuObo3Jp4nMv520hf+1DJKhPwlX4VdKovBn/8A68Y77Cf7p7f+Jq9VSv2sZt+mvOlhnx/cxihrNKSXyF4jwqSWZSWHVDBK5OduYx41MqKYrNTlNyST7FerTwqlKceZPL/ngq/pEfRaJN+Yu7OX3C4jV/2HaqLYjPHrxT/UpMAP+4nS4/zmr36TY9XCL3wgZh5phx961Wrvo9NFxq6ulglkiuLaEl4whCuuEYFSwZj+TBwoJw3KlS4LtLSmmxxPa8s27zcx/pRdZ/8ADUvVc6Q8YjX5NIuqQx3ao0calptTwzR6OqOGD+uPVIBqZsOjN3enVdFrODsgicfKXH/FnXaIfVj333YUpRbNGV0YZMcEQni0yDk/DlDjx6+QJnzDP8Kpl/e3D8Jj/kdxGsAtOuklCwqDBJGCI1Y6pMleYXAzz2xXr3BOi9tZBhbQrHqxrIyXbGcanYlm5nme01w+kOHVwu6HdFq/QIf/AC03p2KHtW5NruRzcz51X+PxBrzh2RynnI91vI34gfCrC/M+ZqC4wub2w8HuW+Fuw/zikI1J8fT/ANJulKVwmK4LzjKJErr+V6whIVjIYyyMSFRDyJJB35AAk7CuHpvxcW1jK2dLOOqQ7k65fUBAG5wCzYH0aneg/RDqtFxcKVkWIR20J5W0GAMEfn2AGtuz2RsDmcY5K19/s9lyS3RXo4bZWkmIe5mwZmHsgD2Io87iNMkDtJLMd2qfpSnmW3l5YpSlBwg+llsRCLiMZltW69AObKoImjHfriLqPraT2VLW10skavGQyuqsrDkVYZUjwIIraaq3o7lxayQf7pdXNsv/AE4pCYvhG6D3UAStnxzXK0TrpYEjY5Bx8OzepQGtXyZdWvSNX0sDPxraDU5uLfurBXohbBNWy6t3jbG3bPxKP6OCf9mQIecRmhP9zNIg/ZAqy1T7HiicMu7u3uz1EM1w9zazvkQMJwGliMnsoyyajgkbN5Zn4+klm3s3lo3lcwn/ADUyEljchZXLqyjrnqOuK13XS2xXne2Y8PlMOfhqrhh6RQ3H9G6258YYZGT9cwWMe9qs12RXLMfWaeye0YtmzhMYHFYG77O6X4S2rfxq81V+j3A5flHym4AjIjaOKIMHZVkZXkaRx6us9WgCrkAKdzna0VUukpTbRraCqdWnjCfK/wAisGs1gilF05LTiayuypk6eZx6vuPbyNdZNa7e0SPOhQuTk4GMmsXcOtCuSNQIyOYzUn0524Ew9pGv38OW/Gy+BWvSDeo/Cb8IwYi2lzjfGVPOrPA4ZQRuCAR5EZFRkPRyP5PLA+XWZXWTsyrqUIHdsahuDdJRYxpa8RcQyRARpPICtvcIg0o6zH1FcqBqRiCDnGRg0TST93gKHZKtO1JS7pdiT4xwm0jmjvZol66IqiygeuolYQjODuB1nbnAJxU4Kp/TPpTA1jMkOu8aSNkVLVTO2pgQGLRhlQKcHJ7tgTtUfwP0mTNBG9xZTNlRmS1Mcylhs4MTMskbBgQUIJBBG9R4HpN8HoNQnTYZ4be52/ktx90TGoo+khDnTZ8QY93yUpv3ZkZR7+VcPGOIS8ShaGSF7eFwQ6tIhmk+ip6okRpnc+tk4xsM542icapyeyOiN8gHvAPx3qDvpM8TtE+jb3Un6RijH76keCS67WBu+CInzKLn76ipI88YQ93D3++4UUhGtLhfkWGlKhelXG2t4lWEFp5m0Qqq62z8+TR2hFyd8DOkE4NcSyTk1FZZ0cK4N/tDiIlkGbewbCD5sl4QCT4iJdI+0T3GvRqo/D7yWG3SG2VYEUe3LiedifWd2VGCB2YsxOp92O1ctxw+SX+du7xvszCAfC3VP303qSWDNdNljcmsHodK8sl6FQscmS7z/wB5cH8WNfKdC419m4vl+zezD99d60c+yT+B6pms5ry5ejUi+xxDiS+d1rHwdDXXHBfJ7HEpiO6W3tpR7yFVvvo60celsPRTVV9HeGt55x7Nxe3cy+KGVo0PvWMH31Xf/wAm4rM08EMdvcqFEJuIg0BhnlBALqzuG6sFWYLuNS8jkVeLTgKw2cdtESqxRoiMPa9QAAnxOMnzNTWGVbOqKeFlrsSdQIluY5XUKZE5qTjkeW/3VORJgAE5IAye/wAa+9NMhPpzsmVdRp3eotSlBrw/0fKYK1wy9H7Z21tbwM30jFGW+JGa76UstnHFweBDlYYlPeI0B+4V14rNKAFKUoAUpSgBTFKUAK03UqopZzhQN8/63rdXFxaw6+PRnTuDnGeXhUopNrPAq9zjXJ1rMsbL4nRbyB0DDkQCPI7iqZ0s4DJbym8s0Lhv6ZbruZABjrol/PKBuPngY5gZuNlbCONUG4UAZPPat2KjJLOwyqU4pSez7/PuUSxvo541kiYOjDKsOXiPAjkQdxXSnMeYrl6ccLRWxZYgvZSHZ02TqwwDyXEeCsmfZXI1EnYgKxEWttxBBtPZue97eVP/AGS4+6kSjg167nOOcG3olPrs4iNwNafq5HjH3LWksF4lLI7BVSxiBZiFUap5SSSdh7ArX0Ct3jsVSTGtJrlGxy1LPJnHhnNb5eCQ3F27yqJDGsChWJMYOZXDGP2WYdZsWBx2YzXO5JZcYnLfdMA5WKxQ3E0gOhsMtuqrgNI8pGGRSR7Gck4zmpDgfA/k4LyO007462ZuZ7QiD5kYPJR5198DIkj6/wCdOA3iIt+pQdwCnOPpO57akaGSjHPvMUpSojBSlRz8WLymG0jNxMNmCnTFFntnm3VPsjLHsWupZ4IymorLO25ukiQvIyoijLMxCqB4k1HW8VxxAfkddra/OunGiZ17fk8bDKAj+tcDnkA86nuE9BV1rNfOLmZTlF04toj/AMKE5yw/OPlu7Tyq0yRggg8jzp0YJcmddqZSTUNjh4HwyG2gSK3VVjUeqAc57SS3zmJJJJ3JNSNRXBeEG3L+vqU8hjGPPxqVps0k8ReUZunnZOtStj0y7rORSlKiPFKUoAUpSgBSlKAFKUoAUpWDQBmlcs1+qOiE+s52HkM5PwrpFdaaIRnGTaT45M1g1muOWGQzKdeIwN1HMt4+FCWQnJxxhZ3/AI/yKNZyGS7v5G3b5X1Q8I4Yogijwy7t5ue+pA1HWC6briA/50n9O3t2/fXDe2/yy8ML729uiNInzZJ5clFcfOREXVpOxMi55VXlybVTxXHBu6L3HWJOykMhu7jq2GMMmvJII5jXr38KXqNbXHyhSDFK0K3KttoA/JpMjdgGpQynbG+2DUxHGFACgAAYAAAAA7AByFR/SWIPZXSnkbef/Daudybj7pq6JThrKHSchVMf6lmi/wAlS1V7olAsDXVso0iKVJEUcljuoY5gB4BjIPdVhrjWGFUuqCYrmvuJxwAdY2CxwigFpHb6Mcags7eABri6RXVwghFsI9UlxHCxkDEKJsor4BGdLlTjtxjtq4cB6KxWuX3lnYYkuJMGVu3APKNO5Fwo7s71KMcirtR7PZclctOi1zfHVdM1rb9kEbAXMg/40yn8kD9BDnfdqufDOFRW0SxQRpHGvsqihVHfy5nx5mvjifERAoYgkFgNuzOd/HlXVFIGAIOQRkeRqx0NLONjIeoVljg3mS3x8HwfZoK+J4g6lTyIIPvrFvDoVVyTgYyTk+80dgy+rGNjbilKVwkKUpQApSlAClKUAKUpQApSlACsGs0oAjLngwedJSxGjG3eRnG/vqSWs0qTk3hPsKrphW5OCx1PL+LFKUqI08/xjiHEB3ywN+lbRL+KGofhHFkQgtkte3lx1ePowgxqT9XRAv6YqY40jR8QverGXe1tpEHe4FzGo95jUVTOjto3yq2ecGKO1sH6tJBodd0ieaXJ9UuTIcdgVe00lrdmlXJ9Ef53L9UZ0mybWRF9qbTAv2rhlgH+Jn3VzSdMYDBHNFrn60+okSM0pUNpd+rALBVwSTjsA7RUt0Z4TLeTLdTEpbxyFrWExlHcqCgnl1+sBksUTA+ax3xXIxbZO26MYtJ7mrj9n8n4tG42S6tTH/e2ra1+MUj/AKs111u9JkbLaxXCjPyW5imfv6reKbH93KxPgDWquzW5HSSzDHgjOkFz1UKyfm7i0c+S3MOr7s16NXl/Tl9PDrlhzVAw/sOrfur09GyM94z8d6lXwI1f318jRe2KzLpcZHPuII7Qa2W8ARQq8gMDyFfSSBhkEEeG9fdNy8YM9Vw6utJZxjPwFKUrgwUpSgBSlKAFKUoAUpSgBSlKAFKUoAUpSgBSlYzQBmojpT0hSwtZJ5N9IAVe15GOEQebY37Bk9lRvHfSXYWZZZJ1eRecUQM0mR2EJkKftEV470z6cS8VlUspigjJMUOcsWI09ZKeWrBIAHLJ55JK7LFBZL2i0VmqsUYrbu/CO7gPTmZr4NeOHEsaQlwqp1ZV3dCQBupMrLnmMgnkavHEuj8Fw8bzRh2izoznHMHDLnDjIBwwIyK8ZIzz3zXrnQ3ihuLKNmOXXVG57S0Z05PiVCt/aqpVa588noNfoYadro+6+3h/uSPou4NHbycSKKAzXpycb6DFHMi+QMz7Vfq87Q3FrPJPadXIJQnXQSsyBmjGlXjlUNobThSCpB0jlipvg3TxJXaO6iazkWNpMSsjRNGmA7RzqdLBcrkHBGoHFXYtM8vdXKMm8bE9xWyE8EsTcpY3jPk6lT+NUbgF511rBIebRIW+2FAf9oNVE6WekO4u7lnt55YYFJEKxOY9QH9Y5G7FuYB2AwMZzW/0ddJCjG0nbOt3eBzzLOS7xt9Yksw78sOeBSHbGT6VyatWgvorV017r/TxktXTSPVw67H/AC8p/RUt+6vReHS6oY2HbGh+Kg1Tru1Esbxt7LoyN5OCp+41ydHr6+sIkhbqr2KMBUOTBchF2Ub5jkIGBuV5c6ZBpFTVVyk00i28A4fJDrEhGNWVwc9+T4dlTFRfB+kMV1kISrpjrInGiVM8tSHsPYwyp7Cak81YnNzfUzI0+njp61VHOF5+ZmlKVAeKUpQApSlAClKUAKUpQApSlACvl3A3JA89qy3Laqzxa2lZstqHkCV92OVNqgpvDeBN1jrjmKyTUvFo1+cD5ZP4VzP0ijHIMfgP31VpImHj7/41rJYdh+FaEdFB98mNP1C9fhx+RY7zpfHEjO4CooyzM2AAO/avKOmHpOmvgY4dUEByDgkSyj67DdFP0Bv3n5onOknBRexqjySRhXD+ppwxHLUGBzg71XpvRwPmXUg+1FGw+7TVXVaK17Urbzk2PSPVNHVJz1uZPsktvm/PyKggwMDYdw2HwpVzi9HSY9a5lJ8I4lHwINfX/wCu4/8AeJv0Yf8AxrM/0jUvsvqew/rL02Oy6v8Ar+5S67uEcfuLQOsEoVXbWVaNHAbAUkZ3GQo7eyrXF6PYB7Us7e+JfwjqtdMeH2tsywxvMJSA7EyjSqZ220+szYO3YN+6h+nX0xc5NJfUj/Uvp+unGmMJSeduEl8W8o3T9Pr4jSsqA9rCBNvjkZ8MVDcSme6ZWuZHmK7LrI0jPPCKAo5d3ZXxCC2yJI32YpG+8LvXZHwe4b2bac+cZQft4qr06ie0U/oaal6ZV705w/OWcfqzkr5lUkeqdLKQyN2q6nUp9xFSkfRi8P8A6Zh5yQD7tdbT0QvPzI/XQj/NRHR6lPKgydnrfpcoOEro4e3Ja4/SjBoXVFcF9I1hUTTrx6wVmcZGc4Na19K8PbbXQ8hEf89Vpehd6eUcS/amB+5FNdMHo9uj/OTW6/ZWVz9+kVcjptVL8B56zX+k1/77fyWf7GOlPS8Xhj6mKSAxtqExYJOB9BDGSUU8z62+Bt21YPR/6R7iKdLe5Z7iOU6Y2Y6pUfBIBfm6EA88kc84zXJbejlB/O3EjeCJHEPiQ5++p/hHRu3tm1RR+vjGtmaR8HngsTpz4AVaq0Go605tJeDK1vrXpvsZV0QlKb4k8Lf/AB8MHoC9IU7Qw+B/fXRHxiI/Ox5giqiuo8lPwNbVgc9mPMgVoS0lfnB5uGuv8Z/IuiShhkEEeBzX3VZ4faMrBsknuXOD5mrDbliPWGP9dtULa1B7PJq0WysWZRwbaUpSiwKUpQApSlAClKUAKxSlAHw8KtzAPmAa534XEf6tfcMfhSlCk1wzjinyjU3AoT80jyZv41pfo3F9b4j94pSmq6flipVQfZHLN0ciHa37P/jXDNwhB3/d/ClKs13Tfcq2U1/8Ucj2KjsrQYAOz8azSr0JyfLKTrhnhGDGO77z/GsdSvd+NKU5NiYwi+yPpYV7vxrdHaKeylKXOTS5GxrhnhHVFw1D2fh/Cu2DgcZ7/wBn/wAaUqhZbNdy7XTW/wAKOyPo/H9b9n+Fb14LGOwn+0f3VmlVZWz8stQqhjg2LwyMfNHvyfxrclso5Ko9wpSl9TfLHdKXCNmKzSlcOilKU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sk-SK"/>
          </a:p>
        </p:txBody>
      </p:sp>
      <p:pic>
        <p:nvPicPr>
          <p:cNvPr id="11" name="Picture 2" descr="http://www.shen-nong.com/eng/images/exam/specialties_menopause/memopause_sig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841" y="908720"/>
            <a:ext cx="4010889" cy="5148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http://www.34-menopause-symptoms.com/pics/34-meno-symptoms-im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954" y="1064675"/>
            <a:ext cx="4129293" cy="50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2102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260648"/>
            <a:ext cx="8534400" cy="758952"/>
          </a:xfrm>
        </p:spPr>
        <p:txBody>
          <a:bodyPr>
            <a:normAutofit fontScale="90000"/>
          </a:bodyPr>
          <a:lstStyle/>
          <a:p>
            <a:br>
              <a:rPr lang="sk-SK" dirty="0"/>
            </a:br>
            <a:br>
              <a:rPr lang="sk-SK" dirty="0"/>
            </a:br>
            <a:br>
              <a:rPr lang="sk-SK" dirty="0"/>
            </a:br>
            <a:r>
              <a:rPr lang="sk-SK" sz="3100" b="1" dirty="0">
                <a:solidFill>
                  <a:schemeClr val="bg2">
                    <a:lumMod val="25000"/>
                  </a:schemeClr>
                </a:solidFill>
              </a:rPr>
              <a:t>Estrogén deficitný syndróm</a:t>
            </a:r>
            <a:br>
              <a:rPr lang="sk-SK" sz="3100" b="1" dirty="0">
                <a:solidFill>
                  <a:schemeClr val="bg2">
                    <a:lumMod val="25000"/>
                  </a:schemeClr>
                </a:solidFill>
              </a:rPr>
            </a:br>
            <a:r>
              <a:rPr lang="sk-SK" sz="3100" b="1" dirty="0">
                <a:solidFill>
                  <a:schemeClr val="bg2">
                    <a:lumMod val="25000"/>
                  </a:schemeClr>
                </a:solidFill>
              </a:rPr>
              <a:t> (organický syndróm, metabolický syndróm)</a:t>
            </a:r>
          </a:p>
        </p:txBody>
      </p:sp>
      <p:sp>
        <p:nvSpPr>
          <p:cNvPr id="3" name="Zástupný symbol obsahu 2"/>
          <p:cNvSpPr>
            <a:spLocks noGrp="1"/>
          </p:cNvSpPr>
          <p:nvPr>
            <p:ph sz="quarter" idx="1"/>
          </p:nvPr>
        </p:nvSpPr>
        <p:spPr/>
        <p:txBody>
          <a:bodyPr/>
          <a:lstStyle/>
          <a:p>
            <a:r>
              <a:rPr lang="sk-SK" dirty="0"/>
              <a:t>Organický syndróm:</a:t>
            </a:r>
          </a:p>
          <a:p>
            <a:r>
              <a:rPr lang="sk-SK" dirty="0" err="1"/>
              <a:t>Subakútny</a:t>
            </a:r>
            <a:r>
              <a:rPr lang="sk-SK" dirty="0"/>
              <a:t>, strednodobý syndróm</a:t>
            </a:r>
          </a:p>
          <a:p>
            <a:r>
              <a:rPr lang="sk-SK" dirty="0"/>
              <a:t>Objavuje sa po klimakterickom syndróme</a:t>
            </a:r>
          </a:p>
        </p:txBody>
      </p:sp>
      <p:pic>
        <p:nvPicPr>
          <p:cNvPr id="4" name="Picture 2" descr="http://www.techyville.com/wp-content/uploads/2013/06/Menopau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068960"/>
            <a:ext cx="3557647" cy="3456000"/>
          </a:xfrm>
          <a:prstGeom prst="rect">
            <a:avLst/>
          </a:prstGeom>
          <a:noFill/>
          <a:effectLst>
            <a:glow rad="101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3216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Organický syndróm</a:t>
            </a:r>
          </a:p>
        </p:txBody>
      </p:sp>
      <p:sp>
        <p:nvSpPr>
          <p:cNvPr id="3" name="Zástupný symbol obsahu 2"/>
          <p:cNvSpPr>
            <a:spLocks noGrp="1"/>
          </p:cNvSpPr>
          <p:nvPr>
            <p:ph sz="quarter" idx="1"/>
          </p:nvPr>
        </p:nvSpPr>
        <p:spPr/>
        <p:txBody>
          <a:bodyPr>
            <a:normAutofit fontScale="92500" lnSpcReduction="10000"/>
          </a:bodyPr>
          <a:lstStyle/>
          <a:p>
            <a:r>
              <a:rPr lang="sk-SK" dirty="0"/>
              <a:t>Atrofické zmeny na jednotlivých orgánoch a systémoch</a:t>
            </a:r>
          </a:p>
          <a:p>
            <a:r>
              <a:rPr lang="sk-SK" dirty="0"/>
              <a:t>Atrofické zmeny pošvy (suchosť, pálenie, </a:t>
            </a:r>
            <a:r>
              <a:rPr lang="sk-SK" dirty="0" err="1"/>
              <a:t>pruritus</a:t>
            </a:r>
            <a:r>
              <a:rPr lang="sk-SK" dirty="0"/>
              <a:t>, </a:t>
            </a:r>
            <a:r>
              <a:rPr lang="sk-SK" dirty="0">
                <a:sym typeface="Symbol"/>
              </a:rPr>
              <a:t> </a:t>
            </a:r>
            <a:r>
              <a:rPr lang="sk-SK" dirty="0" err="1">
                <a:sym typeface="Symbol"/>
              </a:rPr>
              <a:t>lubrikácia</a:t>
            </a:r>
            <a:r>
              <a:rPr lang="sk-SK" dirty="0">
                <a:sym typeface="Symbol"/>
              </a:rPr>
              <a:t>, </a:t>
            </a:r>
            <a:r>
              <a:rPr lang="sk-SK" dirty="0" err="1">
                <a:sym typeface="Symbol"/>
              </a:rPr>
              <a:t>dyspareunia</a:t>
            </a:r>
            <a:r>
              <a:rPr lang="sk-SK" dirty="0">
                <a:sym typeface="Symbol"/>
              </a:rPr>
              <a:t>, zápaly pošvy)</a:t>
            </a:r>
          </a:p>
          <a:p>
            <a:r>
              <a:rPr lang="sk-SK" dirty="0">
                <a:sym typeface="Symbol"/>
              </a:rPr>
              <a:t>Atrofia </a:t>
            </a:r>
            <a:r>
              <a:rPr lang="sk-SK" dirty="0" err="1">
                <a:sym typeface="Symbol"/>
              </a:rPr>
              <a:t>uretry</a:t>
            </a:r>
            <a:r>
              <a:rPr lang="sk-SK" dirty="0">
                <a:sym typeface="Symbol"/>
              </a:rPr>
              <a:t> a močového mechúra (časté  nutkanie na močenie, infekcie, </a:t>
            </a:r>
            <a:r>
              <a:rPr lang="sk-SK" dirty="0" err="1">
                <a:sym typeface="Symbol"/>
              </a:rPr>
              <a:t>dyzúria</a:t>
            </a:r>
            <a:r>
              <a:rPr lang="sk-SK" dirty="0">
                <a:sym typeface="Symbol"/>
              </a:rPr>
              <a:t>, inkontinencia)</a:t>
            </a:r>
          </a:p>
          <a:p>
            <a:r>
              <a:rPr lang="sk-SK" dirty="0">
                <a:sym typeface="Symbol"/>
              </a:rPr>
              <a:t>Atrofia prsných žliaz  ( sa podiel tuku)</a:t>
            </a:r>
          </a:p>
          <a:p>
            <a:r>
              <a:rPr lang="sk-SK" dirty="0">
                <a:sym typeface="Symbol"/>
              </a:rPr>
              <a:t>Atrofia kože (</a:t>
            </a:r>
            <a:r>
              <a:rPr lang="sk-SK" dirty="0" err="1">
                <a:sym typeface="Symbol"/>
              </a:rPr>
              <a:t>stenšenie</a:t>
            </a:r>
            <a:r>
              <a:rPr lang="sk-SK" dirty="0">
                <a:sym typeface="Symbol"/>
              </a:rPr>
              <a:t>, suchosť,  elasticity, lámavé </a:t>
            </a:r>
            <a:r>
              <a:rPr lang="sk-SK" dirty="0" err="1">
                <a:sym typeface="Symbol"/>
              </a:rPr>
              <a:t>nehty</a:t>
            </a:r>
            <a:r>
              <a:rPr lang="sk-SK" dirty="0">
                <a:sym typeface="Symbol"/>
              </a:rPr>
              <a:t>...)</a:t>
            </a:r>
          </a:p>
          <a:p>
            <a:r>
              <a:rPr lang="sk-SK" dirty="0">
                <a:sym typeface="Symbol"/>
              </a:rPr>
              <a:t>Atrofia sliznice zažívacieho traktu (nafukovanie, zlé trávenie)</a:t>
            </a:r>
          </a:p>
          <a:p>
            <a:r>
              <a:rPr lang="sk-SK" dirty="0">
                <a:sym typeface="Symbol"/>
              </a:rPr>
              <a:t>Zmeny na vlasoch a ochlpení...</a:t>
            </a:r>
          </a:p>
          <a:p>
            <a:endParaRPr lang="sk-SK" dirty="0"/>
          </a:p>
        </p:txBody>
      </p:sp>
    </p:spTree>
    <p:extLst>
      <p:ext uri="{BB962C8B-B14F-4D97-AF65-F5344CB8AC3E}">
        <p14:creationId xmlns:p14="http://schemas.microsoft.com/office/powerpoint/2010/main" val="36194592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782960"/>
          </a:xfrm>
        </p:spPr>
        <p:txBody>
          <a:bodyPr>
            <a:normAutofit/>
          </a:bodyPr>
          <a:lstStyle/>
          <a:p>
            <a:r>
              <a:rPr lang="sk-SK" sz="3200" b="1" dirty="0">
                <a:solidFill>
                  <a:schemeClr val="bg2">
                    <a:lumMod val="25000"/>
                  </a:schemeClr>
                </a:solidFill>
              </a:rPr>
              <a:t>Metabolický syndróm</a:t>
            </a:r>
            <a:endParaRPr lang="sk-SK" sz="3200" dirty="0">
              <a:solidFill>
                <a:schemeClr val="bg2">
                  <a:lumMod val="25000"/>
                </a:schemeClr>
              </a:solidFill>
            </a:endParaRPr>
          </a:p>
        </p:txBody>
      </p:sp>
      <p:sp>
        <p:nvSpPr>
          <p:cNvPr id="4" name="Zástupný symbol obsahu 3"/>
          <p:cNvSpPr>
            <a:spLocks noGrp="1"/>
          </p:cNvSpPr>
          <p:nvPr>
            <p:ph sz="quarter" idx="1"/>
          </p:nvPr>
        </p:nvSpPr>
        <p:spPr>
          <a:xfrm>
            <a:off x="457200" y="1600200"/>
            <a:ext cx="8435280" cy="4525963"/>
          </a:xfrm>
        </p:spPr>
        <p:txBody>
          <a:bodyPr>
            <a:normAutofit/>
          </a:bodyPr>
          <a:lstStyle/>
          <a:p>
            <a:r>
              <a:rPr lang="sk-SK" dirty="0"/>
              <a:t>Niekoľko rokov po </a:t>
            </a:r>
            <a:r>
              <a:rPr lang="sk-SK" dirty="0" err="1"/>
              <a:t>menopauze</a:t>
            </a:r>
            <a:r>
              <a:rPr lang="sk-SK" dirty="0"/>
              <a:t>, prevládajú chronické, dlhodobé príznaky.</a:t>
            </a:r>
          </a:p>
          <a:p>
            <a:r>
              <a:rPr lang="sk-SK" dirty="0"/>
              <a:t>Kardiovaskulárne ochorenia: </a:t>
            </a:r>
            <a:r>
              <a:rPr lang="sk-SK" dirty="0" err="1"/>
              <a:t>aterskleróza</a:t>
            </a:r>
            <a:r>
              <a:rPr lang="sk-SK" dirty="0"/>
              <a:t>, ICHS, IM, cievne mozgové príhody, ochorenia </a:t>
            </a:r>
            <a:r>
              <a:rPr lang="sk-SK" dirty="0" err="1"/>
              <a:t>venózneho</a:t>
            </a:r>
            <a:r>
              <a:rPr lang="sk-SK" dirty="0"/>
              <a:t> systému (sú spojené so zmenami v metabolizme tukov).</a:t>
            </a:r>
          </a:p>
          <a:p>
            <a:r>
              <a:rPr lang="sk-SK" dirty="0" err="1"/>
              <a:t>Osteoporóza</a:t>
            </a:r>
            <a:r>
              <a:rPr lang="sk-SK" dirty="0"/>
              <a:t> : bolesti svalov, kostí, kĺbov, zlomeniny stavcov, predlaktia, krčka stehennej kosti.</a:t>
            </a:r>
          </a:p>
          <a:p>
            <a:r>
              <a:rPr lang="sk-SK" dirty="0"/>
              <a:t>Mozgové poruchy  napr. demencie typu </a:t>
            </a:r>
            <a:r>
              <a:rPr lang="sk-SK" dirty="0" err="1"/>
              <a:t>Alzheimer</a:t>
            </a:r>
            <a:r>
              <a:rPr lang="sk-SK" dirty="0"/>
              <a:t>. </a:t>
            </a:r>
          </a:p>
        </p:txBody>
      </p:sp>
    </p:spTree>
    <p:extLst>
      <p:ext uri="{BB962C8B-B14F-4D97-AF65-F5344CB8AC3E}">
        <p14:creationId xmlns:p14="http://schemas.microsoft.com/office/powerpoint/2010/main" val="20176029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medimoon.com/wp-content/uploads/2012/09/osteoporos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13" y="69467"/>
            <a:ext cx="5911942" cy="3852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nia.nih.gov/sites/default/files/menopause_04_bo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8809" y="3781425"/>
            <a:ext cx="3839071" cy="298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6069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c0kMtK2LZM/UQzKLTHgW6I/AAAAAAAABKY/CtbLllS_Tik/s1600/menopauza+3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42" y="2178000"/>
            <a:ext cx="3905426" cy="424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4" descr="http://www.connecttoresearch.org/images/pubs/AZ_d031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908720"/>
            <a:ext cx="310515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911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Životospráva v klimaktériu</a:t>
            </a:r>
          </a:p>
        </p:txBody>
      </p:sp>
      <p:sp>
        <p:nvSpPr>
          <p:cNvPr id="3" name="Zástupný symbol obsahu 2"/>
          <p:cNvSpPr>
            <a:spLocks noGrp="1"/>
          </p:cNvSpPr>
          <p:nvPr>
            <p:ph sz="quarter" idx="1"/>
          </p:nvPr>
        </p:nvSpPr>
        <p:spPr/>
        <p:txBody>
          <a:bodyPr/>
          <a:lstStyle/>
          <a:p>
            <a:r>
              <a:rPr lang="sk-SK" dirty="0"/>
              <a:t>Psychická aktivita – záujmy, priatelia, uplatnenie v živote a pod.</a:t>
            </a:r>
          </a:p>
          <a:p>
            <a:endParaRPr lang="sk-SK"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8232" y="2852936"/>
            <a:ext cx="4416000" cy="331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50277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Zmeny v životnom štýle</a:t>
            </a:r>
          </a:p>
        </p:txBody>
      </p:sp>
      <p:sp>
        <p:nvSpPr>
          <p:cNvPr id="3" name="Zástupný symbol obsahu 2"/>
          <p:cNvSpPr>
            <a:spLocks noGrp="1"/>
          </p:cNvSpPr>
          <p:nvPr>
            <p:ph sz="quarter" idx="1"/>
          </p:nvPr>
        </p:nvSpPr>
        <p:spPr/>
        <p:txBody>
          <a:bodyPr/>
          <a:lstStyle/>
          <a:p>
            <a:r>
              <a:rPr lang="sk-SK" dirty="0"/>
              <a:t>Zdravý životný štýl: </a:t>
            </a:r>
          </a:p>
          <a:p>
            <a:r>
              <a:rPr lang="sk-SK" dirty="0"/>
              <a:t>pravidelný pohyb, </a:t>
            </a:r>
          </a:p>
          <a:p>
            <a:r>
              <a:rPr lang="sk-SK" dirty="0"/>
              <a:t>racionálna výživa,</a:t>
            </a:r>
          </a:p>
          <a:p>
            <a:r>
              <a:rPr lang="sk-SK" dirty="0"/>
              <a:t>pitný režim,</a:t>
            </a:r>
          </a:p>
          <a:p>
            <a:r>
              <a:rPr lang="sk-SK" dirty="0"/>
              <a:t>obmedzenie až úplné </a:t>
            </a:r>
          </a:p>
          <a:p>
            <a:pPr marL="0" indent="0">
              <a:buNone/>
            </a:pPr>
            <a:r>
              <a:rPr lang="sk-SK" dirty="0"/>
              <a:t>    vylúčenie škodlivín </a:t>
            </a:r>
          </a:p>
          <a:p>
            <a:pPr marL="0" indent="0">
              <a:buNone/>
            </a:pPr>
            <a:r>
              <a:rPr lang="sk-SK" dirty="0"/>
              <a:t>    (fajčenie, pitie alkoholu, </a:t>
            </a:r>
            <a:r>
              <a:rPr lang="sk-SK" dirty="0" err="1"/>
              <a:t>kofeinizmus</a:t>
            </a:r>
            <a:r>
              <a:rPr lang="sk-SK" dirty="0"/>
              <a:t>),</a:t>
            </a:r>
          </a:p>
          <a:p>
            <a:r>
              <a:rPr lang="sk-SK" dirty="0"/>
              <a:t>striedanie odpočinku a práce.</a:t>
            </a:r>
          </a:p>
        </p:txBody>
      </p:sp>
      <p:pic>
        <p:nvPicPr>
          <p:cNvPr id="2050" name="Picture 2" descr="http://www.fitfuturewv.com/wp-content/uploads/2013/10/bigstock-Group-of-elderly-people-doing-39036292.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846628"/>
            <a:ext cx="3723524" cy="24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3920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Výživa ženy v klimaktériu</a:t>
            </a:r>
          </a:p>
        </p:txBody>
      </p:sp>
      <p:sp>
        <p:nvSpPr>
          <p:cNvPr id="3" name="Zástupný symbol obsahu 2"/>
          <p:cNvSpPr>
            <a:spLocks noGrp="1"/>
          </p:cNvSpPr>
          <p:nvPr>
            <p:ph sz="quarter" idx="1"/>
          </p:nvPr>
        </p:nvSpPr>
        <p:spPr/>
        <p:txBody>
          <a:bodyPr>
            <a:normAutofit fontScale="77500" lnSpcReduction="20000"/>
          </a:bodyPr>
          <a:lstStyle/>
          <a:p>
            <a:r>
              <a:rPr lang="sk-SK" dirty="0"/>
              <a:t>Obmedziť živočíšne tuky,</a:t>
            </a:r>
          </a:p>
          <a:p>
            <a:r>
              <a:rPr lang="sk-SK" dirty="0"/>
              <a:t>prijímať tuky bohaté na nenasýtené mastné kyseliny (olivový, sójový, repkový olej...),</a:t>
            </a:r>
          </a:p>
          <a:p>
            <a:r>
              <a:rPr lang="sk-SK" dirty="0"/>
              <a:t>uprednostniť biele mäso,</a:t>
            </a:r>
          </a:p>
          <a:p>
            <a:r>
              <a:rPr lang="sk-SK" dirty="0"/>
              <a:t>prijímať dostatok vláknin (24 – 30 g),</a:t>
            </a:r>
          </a:p>
          <a:p>
            <a:r>
              <a:rPr lang="sk-SK" dirty="0"/>
              <a:t>obmedziť biely cukor, sladkosti, výrazne korenené jedlá, kávu, čierny čaj,</a:t>
            </a:r>
          </a:p>
          <a:p>
            <a:r>
              <a:rPr lang="sk-SK" dirty="0"/>
              <a:t>konzumovať veľa citrusov – obsahujú </a:t>
            </a:r>
            <a:r>
              <a:rPr lang="sk-SK" dirty="0" err="1"/>
              <a:t>bioflavonoidy</a:t>
            </a:r>
            <a:r>
              <a:rPr lang="sk-SK" dirty="0"/>
              <a:t>, ktoré majú mierny </a:t>
            </a:r>
            <a:r>
              <a:rPr lang="sk-SK" dirty="0" err="1"/>
              <a:t>estrogénny</a:t>
            </a:r>
            <a:r>
              <a:rPr lang="sk-SK" dirty="0"/>
              <a:t> účinok,</a:t>
            </a:r>
          </a:p>
          <a:p>
            <a:r>
              <a:rPr lang="sk-SK" dirty="0"/>
              <a:t>neprijímať horúce tekutiny a jedlá,</a:t>
            </a:r>
          </a:p>
          <a:p>
            <a:r>
              <a:rPr lang="sk-SK" dirty="0"/>
              <a:t>jesť často a v malých porciách; jesť až pri pociťovaní hladu</a:t>
            </a:r>
          </a:p>
          <a:p>
            <a:r>
              <a:rPr lang="sk-SK" dirty="0"/>
              <a:t>prijímať potraviny bohaté na prirodzený vápnik (sója, mandle, lieskové orechy, ovsené vločky, karfiol, brokolica...),</a:t>
            </a:r>
          </a:p>
          <a:p>
            <a:r>
              <a:rPr lang="sk-SK" dirty="0"/>
              <a:t>znížiť príjem soli,</a:t>
            </a:r>
          </a:p>
          <a:p>
            <a:r>
              <a:rPr lang="sk-SK" dirty="0"/>
              <a:t>zvýšiť príjem vitamínov a </a:t>
            </a:r>
            <a:r>
              <a:rPr lang="sk-SK" dirty="0" err="1"/>
              <a:t>antioxidantov</a:t>
            </a:r>
            <a:r>
              <a:rPr lang="sk-SK" dirty="0"/>
              <a:t>....</a:t>
            </a:r>
          </a:p>
          <a:p>
            <a:endParaRPr lang="sk-SK" dirty="0"/>
          </a:p>
        </p:txBody>
      </p:sp>
    </p:spTree>
    <p:extLst>
      <p:ext uri="{BB962C8B-B14F-4D97-AF65-F5344CB8AC3E}">
        <p14:creationId xmlns:p14="http://schemas.microsoft.com/office/powerpoint/2010/main" val="22799530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261009"/>
            <a:ext cx="6336000" cy="6336000"/>
          </a:xfrm>
          <a:prstGeom prst="rect">
            <a:avLst/>
          </a:prstGeom>
        </p:spPr>
      </p:pic>
    </p:spTree>
    <p:extLst>
      <p:ext uri="{BB962C8B-B14F-4D97-AF65-F5344CB8AC3E}">
        <p14:creationId xmlns:p14="http://schemas.microsoft.com/office/powerpoint/2010/main" val="8256106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Pohyb</a:t>
            </a:r>
          </a:p>
        </p:txBody>
      </p:sp>
      <p:sp>
        <p:nvSpPr>
          <p:cNvPr id="3" name="Zástupný symbol obsahu 2"/>
          <p:cNvSpPr>
            <a:spLocks noGrp="1"/>
          </p:cNvSpPr>
          <p:nvPr>
            <p:ph sz="quarter" idx="1"/>
          </p:nvPr>
        </p:nvSpPr>
        <p:spPr/>
        <p:txBody>
          <a:bodyPr>
            <a:normAutofit fontScale="92500"/>
          </a:bodyPr>
          <a:lstStyle/>
          <a:p>
            <a:r>
              <a:rPr lang="sk-SK" dirty="0"/>
              <a:t>V klimaktériu začína prirodzený úbytok aktivity ženy (úbytok svalovej hmoty, riziko </a:t>
            </a:r>
            <a:r>
              <a:rPr lang="sk-SK" dirty="0" err="1"/>
              <a:t>osteoporózy</a:t>
            </a:r>
            <a:r>
              <a:rPr lang="sk-SK" dirty="0"/>
              <a:t>, bolesti kĺbov...)</a:t>
            </a:r>
          </a:p>
          <a:p>
            <a:r>
              <a:rPr lang="sk-SK" dirty="0"/>
              <a:t>Pohybové aktivity  zamerať na </a:t>
            </a:r>
            <a:r>
              <a:rPr lang="sk-SK" b="1" dirty="0">
                <a:solidFill>
                  <a:schemeClr val="bg2">
                    <a:lumMod val="25000"/>
                  </a:schemeClr>
                </a:solidFill>
              </a:rPr>
              <a:t>preventívny</a:t>
            </a:r>
            <a:r>
              <a:rPr lang="sk-SK" dirty="0"/>
              <a:t> efekt alebo </a:t>
            </a:r>
            <a:r>
              <a:rPr lang="sk-SK" b="1" dirty="0">
                <a:solidFill>
                  <a:schemeClr val="bg2">
                    <a:lumMod val="25000"/>
                  </a:schemeClr>
                </a:solidFill>
              </a:rPr>
              <a:t>problémové partie</a:t>
            </a:r>
            <a:r>
              <a:rPr lang="sk-SK" dirty="0"/>
              <a:t>: panvové dno, osové svalstvo, brušné svalstvo, </a:t>
            </a:r>
            <a:r>
              <a:rPr lang="sk-SK" dirty="0" err="1"/>
              <a:t>gluteálne</a:t>
            </a:r>
            <a:r>
              <a:rPr lang="sk-SK" dirty="0"/>
              <a:t> svalstvo, vertikálne cvičenia na primeranú záťaž kostí...</a:t>
            </a:r>
          </a:p>
          <a:p>
            <a:r>
              <a:rPr lang="sk-SK" dirty="0"/>
              <a:t>Športové aktivity sa majú striedať s relaxačnými prvkami zameranými na správne dýchanie a držanie tela.</a:t>
            </a:r>
          </a:p>
          <a:p>
            <a:r>
              <a:rPr lang="sk-SK" dirty="0"/>
              <a:t>Vhodné aktivity: plávanie, chôdza, tanec, </a:t>
            </a:r>
            <a:r>
              <a:rPr lang="sk-SK" dirty="0" err="1"/>
              <a:t>jóga</a:t>
            </a:r>
            <a:r>
              <a:rPr lang="sk-SK" dirty="0"/>
              <a:t>, </a:t>
            </a:r>
            <a:r>
              <a:rPr lang="sk-SK" dirty="0" err="1"/>
              <a:t>pilates</a:t>
            </a:r>
            <a:r>
              <a:rPr lang="sk-SK" dirty="0"/>
              <a:t>...</a:t>
            </a:r>
          </a:p>
          <a:p>
            <a:endParaRPr lang="sk-SK" dirty="0"/>
          </a:p>
          <a:p>
            <a:endParaRPr lang="sk-SK" dirty="0"/>
          </a:p>
        </p:txBody>
      </p:sp>
    </p:spTree>
    <p:extLst>
      <p:ext uri="{BB962C8B-B14F-4D97-AF65-F5344CB8AC3E}">
        <p14:creationId xmlns:p14="http://schemas.microsoft.com/office/powerpoint/2010/main" val="8815329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cdn2-b.examiner.com/sites/default/files/styles/article_large/hash/e4/68/e46800d88f97e4552d12aa194c0b9a3c.jpg?itok=4aFTD2KC">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484784"/>
            <a:ext cx="6965673" cy="39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6564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t>Liečba a starostlivosť o ženu v klimaktériu</a:t>
            </a:r>
          </a:p>
        </p:txBody>
      </p:sp>
      <p:sp>
        <p:nvSpPr>
          <p:cNvPr id="3" name="Zástupný objekt pre obsah 2"/>
          <p:cNvSpPr>
            <a:spLocks noGrp="1"/>
          </p:cNvSpPr>
          <p:nvPr>
            <p:ph sz="quarter" idx="1"/>
          </p:nvPr>
        </p:nvSpPr>
        <p:spPr/>
        <p:txBody>
          <a:bodyPr>
            <a:normAutofit fontScale="85000" lnSpcReduction="20000"/>
          </a:bodyPr>
          <a:lstStyle/>
          <a:p>
            <a:r>
              <a:rPr lang="sk-SK" dirty="0"/>
              <a:t>Denzitometrický skríning </a:t>
            </a:r>
            <a:r>
              <a:rPr lang="sk-SK" dirty="0" err="1"/>
              <a:t>osteoporózy</a:t>
            </a:r>
            <a:r>
              <a:rPr lang="sk-SK" dirty="0"/>
              <a:t> (1x/1 – 2 roky)</a:t>
            </a:r>
          </a:p>
          <a:p>
            <a:r>
              <a:rPr lang="sk-SK" dirty="0"/>
              <a:t>UZ zhodnotenie </a:t>
            </a:r>
            <a:r>
              <a:rPr lang="sk-SK" dirty="0" err="1"/>
              <a:t>endometria</a:t>
            </a:r>
            <a:endParaRPr lang="sk-SK" dirty="0"/>
          </a:p>
          <a:p>
            <a:r>
              <a:rPr lang="sk-SK" dirty="0"/>
              <a:t>Sledovanie životného štýlu – najmä ženy s nadváhou a obezitou, až u polovice tejto skupiny žien sa identifikuje metabolický syndróm a u pätiny sa diagnostikuje  DM 2. typu (pozor na centrálnu obezitu)</a:t>
            </a:r>
          </a:p>
          <a:p>
            <a:r>
              <a:rPr lang="sk-SK" dirty="0"/>
              <a:t>Prevencia nedostatku vitamínu D v súvislosti s úbytkom počtu receptorov D vitamínu</a:t>
            </a:r>
          </a:p>
          <a:p>
            <a:r>
              <a:rPr lang="sk-SK" dirty="0"/>
              <a:t>HRT/HL hormonálna liečba klimakterických symptómov </a:t>
            </a:r>
          </a:p>
          <a:p>
            <a:r>
              <a:rPr lang="sk-SK" dirty="0"/>
              <a:t>Nehormonálna liečba </a:t>
            </a:r>
          </a:p>
          <a:p>
            <a:r>
              <a:rPr lang="sk-SK" dirty="0"/>
              <a:t>Alternatívna liečba</a:t>
            </a:r>
          </a:p>
          <a:p>
            <a:r>
              <a:rPr lang="sk-SK" dirty="0"/>
              <a:t>Liečba pošvovej suchosti (</a:t>
            </a:r>
            <a:r>
              <a:rPr lang="sk-SK" dirty="0" err="1"/>
              <a:t>nízkodávkové</a:t>
            </a:r>
            <a:r>
              <a:rPr lang="sk-SK" dirty="0"/>
              <a:t> vaginálne estrogény, dlhodobá a bezpečná liečba)</a:t>
            </a:r>
          </a:p>
          <a:p>
            <a:endParaRPr lang="sk-SK" dirty="0"/>
          </a:p>
          <a:p>
            <a:endParaRPr lang="sk-SK" dirty="0"/>
          </a:p>
        </p:txBody>
      </p:sp>
    </p:spTree>
    <p:extLst>
      <p:ext uri="{BB962C8B-B14F-4D97-AF65-F5344CB8AC3E}">
        <p14:creationId xmlns:p14="http://schemas.microsoft.com/office/powerpoint/2010/main" val="2746465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1435630"/>
            <a:ext cx="6589707" cy="3708000"/>
          </a:xfrm>
          <a:prstGeom prst="rect">
            <a:avLst/>
          </a:prstGeom>
        </p:spPr>
      </p:pic>
      <p:sp>
        <p:nvSpPr>
          <p:cNvPr id="3" name="BlokTextu 2"/>
          <p:cNvSpPr txBox="1"/>
          <p:nvPr/>
        </p:nvSpPr>
        <p:spPr>
          <a:xfrm>
            <a:off x="1187624" y="323945"/>
            <a:ext cx="7056784" cy="954107"/>
          </a:xfrm>
          <a:prstGeom prst="rect">
            <a:avLst/>
          </a:prstGeom>
          <a:noFill/>
        </p:spPr>
        <p:txBody>
          <a:bodyPr wrap="square" rtlCol="0">
            <a:spAutoFit/>
          </a:bodyPr>
          <a:lstStyle/>
          <a:p>
            <a:pPr algn="ctr"/>
            <a:r>
              <a:rPr lang="sk-SK" sz="2800" b="1" dirty="0"/>
              <a:t>Centrálna obezita u ženy (</a:t>
            </a:r>
            <a:r>
              <a:rPr lang="sk-SK" sz="2800" b="1" dirty="0" err="1"/>
              <a:t>andriodná</a:t>
            </a:r>
            <a:r>
              <a:rPr lang="sk-SK" sz="2800" b="1" dirty="0"/>
              <a:t>, jablkový typ) </a:t>
            </a:r>
          </a:p>
        </p:txBody>
      </p:sp>
      <p:sp>
        <p:nvSpPr>
          <p:cNvPr id="4" name="BlokTextu 3"/>
          <p:cNvSpPr txBox="1"/>
          <p:nvPr/>
        </p:nvSpPr>
        <p:spPr>
          <a:xfrm>
            <a:off x="503548" y="5301208"/>
            <a:ext cx="8136904" cy="1754326"/>
          </a:xfrm>
          <a:prstGeom prst="rect">
            <a:avLst/>
          </a:prstGeom>
          <a:noFill/>
        </p:spPr>
        <p:txBody>
          <a:bodyPr wrap="square" rtlCol="0">
            <a:spAutoFit/>
          </a:bodyPr>
          <a:lstStyle/>
          <a:p>
            <a:r>
              <a:rPr lang="sk-SK" dirty="0"/>
              <a:t>Riziká: tuk sa ukladá najmä na bruchu, existuje  súvislosť medzi </a:t>
            </a:r>
            <a:r>
              <a:rPr lang="sk-SK" dirty="0" err="1"/>
              <a:t>androidným</a:t>
            </a:r>
            <a:r>
              <a:rPr lang="sk-SK" dirty="0"/>
              <a:t> typom rozdelenia tuku a výskytom kardiovaskulárnej choroby,  zvyšuje sa tiež riziko niektorých druhov onkologických ochorení, ochorení žlčových kameňov a pod. </a:t>
            </a:r>
          </a:p>
          <a:p>
            <a:br>
              <a:rPr lang="sk-SK" dirty="0"/>
            </a:br>
            <a:r>
              <a:rPr lang="sk-SK" dirty="0"/>
              <a:t> </a:t>
            </a:r>
          </a:p>
        </p:txBody>
      </p:sp>
    </p:spTree>
    <p:extLst>
      <p:ext uri="{BB962C8B-B14F-4D97-AF65-F5344CB8AC3E}">
        <p14:creationId xmlns:p14="http://schemas.microsoft.com/office/powerpoint/2010/main" val="4053081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528" y="332656"/>
            <a:ext cx="8534400" cy="758952"/>
          </a:xfrm>
        </p:spPr>
        <p:txBody>
          <a:bodyPr>
            <a:normAutofit fontScale="90000"/>
          </a:bodyPr>
          <a:lstStyle/>
          <a:p>
            <a:r>
              <a:rPr lang="sk-SK" b="1" dirty="0">
                <a:solidFill>
                  <a:schemeClr val="bg2">
                    <a:lumMod val="25000"/>
                  </a:schemeClr>
                </a:solidFill>
              </a:rPr>
              <a:t>Hormonálna substitučná liečba</a:t>
            </a:r>
            <a:br>
              <a:rPr lang="sk-SK" b="1" dirty="0">
                <a:solidFill>
                  <a:schemeClr val="bg2">
                    <a:lumMod val="25000"/>
                  </a:schemeClr>
                </a:solidFill>
              </a:rPr>
            </a:br>
            <a:r>
              <a:rPr lang="sk-SK" sz="3600" b="1" dirty="0">
                <a:solidFill>
                  <a:schemeClr val="bg2">
                    <a:lumMod val="25000"/>
                  </a:schemeClr>
                </a:solidFill>
              </a:rPr>
              <a:t>HRT </a:t>
            </a:r>
            <a:r>
              <a:rPr lang="sk-SK" sz="2700" b="1" dirty="0">
                <a:solidFill>
                  <a:schemeClr val="bg2">
                    <a:lumMod val="25000"/>
                  </a:schemeClr>
                </a:solidFill>
              </a:rPr>
              <a:t>(</a:t>
            </a:r>
            <a:r>
              <a:rPr lang="sk-SK" sz="2700" b="1" dirty="0" err="1">
                <a:solidFill>
                  <a:schemeClr val="bg2">
                    <a:lumMod val="25000"/>
                  </a:schemeClr>
                </a:solidFill>
              </a:rPr>
              <a:t>Hormone</a:t>
            </a:r>
            <a:r>
              <a:rPr lang="sk-SK" sz="2700" b="1" dirty="0">
                <a:solidFill>
                  <a:schemeClr val="bg2">
                    <a:lumMod val="25000"/>
                  </a:schemeClr>
                </a:solidFill>
              </a:rPr>
              <a:t> </a:t>
            </a:r>
            <a:r>
              <a:rPr lang="sk-SK" sz="2700" b="1" dirty="0" err="1">
                <a:solidFill>
                  <a:schemeClr val="bg2">
                    <a:lumMod val="25000"/>
                  </a:schemeClr>
                </a:solidFill>
              </a:rPr>
              <a:t>Replacement</a:t>
            </a:r>
            <a:r>
              <a:rPr lang="sk-SK" sz="2700" b="1" dirty="0">
                <a:solidFill>
                  <a:schemeClr val="bg2">
                    <a:lumMod val="25000"/>
                  </a:schemeClr>
                </a:solidFill>
              </a:rPr>
              <a:t> </a:t>
            </a:r>
            <a:r>
              <a:rPr lang="sk-SK" sz="2700" b="1" dirty="0" err="1">
                <a:solidFill>
                  <a:schemeClr val="bg2">
                    <a:lumMod val="25000"/>
                  </a:schemeClr>
                </a:solidFill>
              </a:rPr>
              <a:t>Therapy</a:t>
            </a:r>
            <a:r>
              <a:rPr lang="sk-SK" sz="2700" b="1" dirty="0">
                <a:solidFill>
                  <a:schemeClr val="bg2">
                    <a:lumMod val="25000"/>
                  </a:schemeClr>
                </a:solidFill>
              </a:rPr>
              <a:t>)</a:t>
            </a:r>
          </a:p>
        </p:txBody>
      </p:sp>
      <p:sp>
        <p:nvSpPr>
          <p:cNvPr id="3" name="Zástupný symbol obsahu 2"/>
          <p:cNvSpPr>
            <a:spLocks noGrp="1"/>
          </p:cNvSpPr>
          <p:nvPr>
            <p:ph sz="quarter" idx="1"/>
          </p:nvPr>
        </p:nvSpPr>
        <p:spPr/>
        <p:txBody>
          <a:bodyPr>
            <a:normAutofit/>
          </a:bodyPr>
          <a:lstStyle/>
          <a:p>
            <a:r>
              <a:rPr lang="sk-SK" b="1" dirty="0"/>
              <a:t>Benefit</a:t>
            </a:r>
            <a:endParaRPr lang="sk-SK" dirty="0"/>
          </a:p>
          <a:p>
            <a:r>
              <a:rPr lang="sk-SK" dirty="0"/>
              <a:t> zmierňuje klimakterický syndróm,</a:t>
            </a:r>
          </a:p>
          <a:p>
            <a:r>
              <a:rPr lang="sk-SK" dirty="0"/>
              <a:t> preventívny účinok na KVCH (zlepšuje </a:t>
            </a:r>
            <a:r>
              <a:rPr lang="sk-SK" dirty="0" err="1"/>
              <a:t>lipidový</a:t>
            </a:r>
            <a:r>
              <a:rPr lang="sk-SK" dirty="0"/>
              <a:t> metabolizmus),  </a:t>
            </a:r>
            <a:r>
              <a:rPr lang="sk-SK" dirty="0" err="1"/>
              <a:t>osteoporózu</a:t>
            </a:r>
            <a:r>
              <a:rPr lang="sk-SK" dirty="0"/>
              <a:t> a </a:t>
            </a:r>
            <a:r>
              <a:rPr lang="sk-SK" dirty="0" err="1"/>
              <a:t>Alzheimerovu</a:t>
            </a:r>
            <a:r>
              <a:rPr lang="sk-SK" dirty="0"/>
              <a:t> chorobu, </a:t>
            </a:r>
          </a:p>
          <a:p>
            <a:r>
              <a:rPr lang="sk-SK" dirty="0"/>
              <a:t>znižuje </a:t>
            </a:r>
            <a:r>
              <a:rPr lang="sk-SK" dirty="0" err="1"/>
              <a:t>incidenciu</a:t>
            </a:r>
            <a:r>
              <a:rPr lang="sk-SK" dirty="0"/>
              <a:t> niektorých onkologických ochorení u ženy (rakovina HČ, pozitívny účinok na stabilizáciu hladiny glukózy a </a:t>
            </a:r>
            <a:r>
              <a:rPr lang="sk-SK" dirty="0" err="1"/>
              <a:t>inzulínu</a:t>
            </a:r>
            <a:r>
              <a:rPr lang="sk-SK" dirty="0" err="1">
                <a:latin typeface="Tahoma" panose="020B0604030504040204" pitchFamily="34" charset="0"/>
                <a:ea typeface="Tahoma" panose="020B0604030504040204" pitchFamily="34" charset="0"/>
                <a:cs typeface="Tahoma" panose="020B0604030504040204" pitchFamily="34" charset="0"/>
              </a:rPr>
              <a:t>→v</a:t>
            </a:r>
            <a:r>
              <a:rPr lang="sk-SK" dirty="0" err="1"/>
              <a:t>ysoká</a:t>
            </a:r>
            <a:r>
              <a:rPr lang="sk-SK" dirty="0"/>
              <a:t> koncentrácia inzulínu prispieva k zvýšenému rastu malígnych buniek)...</a:t>
            </a:r>
          </a:p>
        </p:txBody>
      </p:sp>
      <p:pic>
        <p:nvPicPr>
          <p:cNvPr id="1028" name="Picture 4" descr="http://menopausemoxie.com/wp-content/uploads/2013/07/estrogen-therapy-and-menopau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5595048"/>
            <a:ext cx="1008000" cy="10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2840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1752" y="404664"/>
            <a:ext cx="8534400" cy="758952"/>
          </a:xfrm>
        </p:spPr>
        <p:txBody>
          <a:bodyPr>
            <a:normAutofit fontScale="90000"/>
          </a:bodyPr>
          <a:lstStyle/>
          <a:p>
            <a:r>
              <a:rPr lang="sk-SK" b="1" dirty="0">
                <a:solidFill>
                  <a:schemeClr val="bg2">
                    <a:lumMod val="25000"/>
                  </a:schemeClr>
                </a:solidFill>
              </a:rPr>
              <a:t>Hormonálna substitučná liečba</a:t>
            </a:r>
            <a:br>
              <a:rPr lang="sk-SK" b="1" dirty="0">
                <a:solidFill>
                  <a:schemeClr val="bg2">
                    <a:lumMod val="25000"/>
                  </a:schemeClr>
                </a:solidFill>
              </a:rPr>
            </a:br>
            <a:r>
              <a:rPr lang="sk-SK" sz="3600" b="1" dirty="0">
                <a:solidFill>
                  <a:schemeClr val="bg2">
                    <a:lumMod val="25000"/>
                  </a:schemeClr>
                </a:solidFill>
              </a:rPr>
              <a:t>HRT </a:t>
            </a:r>
            <a:r>
              <a:rPr lang="sk-SK" sz="2700" b="1" dirty="0">
                <a:solidFill>
                  <a:schemeClr val="bg2">
                    <a:lumMod val="25000"/>
                  </a:schemeClr>
                </a:solidFill>
              </a:rPr>
              <a:t>(</a:t>
            </a:r>
            <a:r>
              <a:rPr lang="sk-SK" sz="2700" b="1" dirty="0" err="1">
                <a:solidFill>
                  <a:schemeClr val="bg2">
                    <a:lumMod val="25000"/>
                  </a:schemeClr>
                </a:solidFill>
              </a:rPr>
              <a:t>Hormone</a:t>
            </a:r>
            <a:r>
              <a:rPr lang="sk-SK" sz="2700" b="1" dirty="0">
                <a:solidFill>
                  <a:schemeClr val="bg2">
                    <a:lumMod val="25000"/>
                  </a:schemeClr>
                </a:solidFill>
              </a:rPr>
              <a:t> </a:t>
            </a:r>
            <a:r>
              <a:rPr lang="sk-SK" sz="2700" b="1" dirty="0" err="1">
                <a:solidFill>
                  <a:schemeClr val="bg2">
                    <a:lumMod val="25000"/>
                  </a:schemeClr>
                </a:solidFill>
              </a:rPr>
              <a:t>Replacement</a:t>
            </a:r>
            <a:r>
              <a:rPr lang="sk-SK" sz="2700" b="1" dirty="0">
                <a:solidFill>
                  <a:schemeClr val="bg2">
                    <a:lumMod val="25000"/>
                  </a:schemeClr>
                </a:solidFill>
              </a:rPr>
              <a:t> </a:t>
            </a:r>
            <a:r>
              <a:rPr lang="sk-SK" sz="2700" b="1" dirty="0" err="1">
                <a:solidFill>
                  <a:schemeClr val="bg2">
                    <a:lumMod val="25000"/>
                  </a:schemeClr>
                </a:solidFill>
              </a:rPr>
              <a:t>Therapy</a:t>
            </a:r>
            <a:r>
              <a:rPr lang="sk-SK" sz="2700" b="1" dirty="0">
                <a:solidFill>
                  <a:schemeClr val="bg2">
                    <a:lumMod val="25000"/>
                  </a:schemeClr>
                </a:solidFill>
              </a:rPr>
              <a:t>)</a:t>
            </a:r>
            <a:endParaRPr lang="sk-SK" dirty="0"/>
          </a:p>
        </p:txBody>
      </p:sp>
      <p:sp>
        <p:nvSpPr>
          <p:cNvPr id="3" name="Zástupný symbol obsahu 2"/>
          <p:cNvSpPr>
            <a:spLocks noGrp="1"/>
          </p:cNvSpPr>
          <p:nvPr>
            <p:ph sz="quarter" idx="1"/>
          </p:nvPr>
        </p:nvSpPr>
        <p:spPr/>
        <p:txBody>
          <a:bodyPr>
            <a:normAutofit fontScale="85000" lnSpcReduction="20000"/>
          </a:bodyPr>
          <a:lstStyle/>
          <a:p>
            <a:r>
              <a:rPr lang="sk-SK" b="1" dirty="0"/>
              <a:t>Vedľajšie negatívne účinky </a:t>
            </a:r>
            <a:endParaRPr lang="sk-SK" dirty="0"/>
          </a:p>
          <a:p>
            <a:r>
              <a:rPr lang="sk-SK" dirty="0"/>
              <a:t> zvýšený výskyt rakoviny prsníka a maternice, </a:t>
            </a:r>
          </a:p>
          <a:p>
            <a:r>
              <a:rPr lang="sk-SK" dirty="0"/>
              <a:t>riziko trombózy žíl, </a:t>
            </a:r>
          </a:p>
          <a:p>
            <a:r>
              <a:rPr lang="sk-SK" dirty="0"/>
              <a:t> riziko IM, </a:t>
            </a:r>
          </a:p>
          <a:p>
            <a:r>
              <a:rPr lang="sk-SK" dirty="0"/>
              <a:t>riziko krvácania do mozgu,</a:t>
            </a:r>
          </a:p>
          <a:p>
            <a:r>
              <a:rPr lang="sk-SK" dirty="0"/>
              <a:t> zvýšené riziko žlčníkových ochorení, </a:t>
            </a:r>
          </a:p>
          <a:p>
            <a:r>
              <a:rPr lang="sk-SK" dirty="0"/>
              <a:t>zle tolerovateľná u niektorých žien.</a:t>
            </a:r>
          </a:p>
          <a:p>
            <a:endParaRPr lang="sk-SK" dirty="0"/>
          </a:p>
          <a:p>
            <a:r>
              <a:rPr lang="sk-SK" dirty="0"/>
              <a:t>Základné pravidlo pri užívaní HRT je: v čo najnižších dávkach a čo najkratšie.</a:t>
            </a:r>
          </a:p>
          <a:p>
            <a:endParaRPr lang="sk-SK" dirty="0"/>
          </a:p>
          <a:p>
            <a:r>
              <a:rPr lang="sk-SK" dirty="0"/>
              <a:t>HRT predpisuje lekár a mnoho žien ju vníma ako liečbu pri ochorení.</a:t>
            </a:r>
          </a:p>
          <a:p>
            <a:pPr marL="0" indent="0">
              <a:buNone/>
            </a:pPr>
            <a:endParaRPr lang="sk-SK" dirty="0"/>
          </a:p>
        </p:txBody>
      </p:sp>
    </p:spTree>
    <p:extLst>
      <p:ext uri="{BB962C8B-B14F-4D97-AF65-F5344CB8AC3E}">
        <p14:creationId xmlns:p14="http://schemas.microsoft.com/office/powerpoint/2010/main" val="2076626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strogrenMenopaus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037" y="1043964"/>
            <a:ext cx="7471208" cy="507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5834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dirty="0">
                <a:solidFill>
                  <a:schemeClr val="tx1"/>
                </a:solidFill>
              </a:rPr>
              <a:t>Nehormonálna liečba</a:t>
            </a:r>
          </a:p>
        </p:txBody>
      </p:sp>
      <p:sp>
        <p:nvSpPr>
          <p:cNvPr id="3" name="Zástupný objekt pre obsah 2"/>
          <p:cNvSpPr>
            <a:spLocks noGrp="1"/>
          </p:cNvSpPr>
          <p:nvPr>
            <p:ph sz="quarter" idx="1"/>
          </p:nvPr>
        </p:nvSpPr>
        <p:spPr/>
        <p:txBody>
          <a:bodyPr>
            <a:normAutofit lnSpcReduction="10000"/>
          </a:bodyPr>
          <a:lstStyle/>
          <a:p>
            <a:r>
              <a:rPr lang="sk-SK" dirty="0"/>
              <a:t>Vitamín E – veľmi okrajový účinok na redukciu hot-</a:t>
            </a:r>
            <a:r>
              <a:rPr lang="sk-SK" dirty="0" err="1"/>
              <a:t>flushes</a:t>
            </a:r>
            <a:endParaRPr lang="sk-SK" dirty="0"/>
          </a:p>
          <a:p>
            <a:r>
              <a:rPr lang="sk-SK" dirty="0" err="1"/>
              <a:t>Antidepresíva</a:t>
            </a:r>
            <a:r>
              <a:rPr lang="sk-SK" dirty="0"/>
              <a:t> – sú menej účinné ako HRT, ale predstavujú efektívnu možnosť pre ženy, kde je HRT kontraindikovaná; redukujú hot-</a:t>
            </a:r>
            <a:r>
              <a:rPr lang="sk-SK" dirty="0" err="1"/>
              <a:t>flushes</a:t>
            </a:r>
            <a:r>
              <a:rPr lang="sk-SK" dirty="0"/>
              <a:t>; majú aj početné vedľajšie účinky (sucho v ústach, bolesti hlavy, nespavosť, obstipácia....)</a:t>
            </a:r>
          </a:p>
          <a:p>
            <a:r>
              <a:rPr lang="sk-SK" dirty="0" err="1"/>
              <a:t>Antikonvulzíva</a:t>
            </a:r>
            <a:r>
              <a:rPr lang="sk-SK" dirty="0"/>
              <a:t>, </a:t>
            </a:r>
            <a:r>
              <a:rPr lang="sk-SK" dirty="0" err="1"/>
              <a:t>neurologiká</a:t>
            </a:r>
            <a:r>
              <a:rPr lang="sk-SK" dirty="0"/>
              <a:t> (</a:t>
            </a:r>
            <a:r>
              <a:rPr lang="sk-SK" dirty="0" err="1"/>
              <a:t>úč</a:t>
            </a:r>
            <a:r>
              <a:rPr lang="sk-SK" dirty="0"/>
              <a:t>. látka </a:t>
            </a:r>
            <a:r>
              <a:rPr lang="sk-SK" dirty="0" err="1"/>
              <a:t>gabapentin</a:t>
            </a:r>
            <a:r>
              <a:rPr lang="sk-SK" dirty="0"/>
              <a:t>) - redukujú hot-</a:t>
            </a:r>
            <a:r>
              <a:rPr lang="sk-SK" dirty="0" err="1"/>
              <a:t>flushes</a:t>
            </a:r>
            <a:endParaRPr lang="sk-SK" dirty="0"/>
          </a:p>
          <a:p>
            <a:r>
              <a:rPr lang="sk-SK" dirty="0" err="1"/>
              <a:t>Antidopaminergné</a:t>
            </a:r>
            <a:r>
              <a:rPr lang="sk-SK" dirty="0"/>
              <a:t> látky,  (</a:t>
            </a:r>
            <a:r>
              <a:rPr lang="sk-SK" dirty="0" err="1"/>
              <a:t>úč</a:t>
            </a:r>
            <a:r>
              <a:rPr lang="sk-SK" dirty="0"/>
              <a:t>. látka </a:t>
            </a:r>
            <a:r>
              <a:rPr lang="sk-SK" dirty="0" err="1"/>
              <a:t>klonidín</a:t>
            </a:r>
            <a:r>
              <a:rPr lang="sk-SK" dirty="0"/>
              <a:t>; liečba hypertenzie, migrény...) - redukujú hot-</a:t>
            </a:r>
            <a:r>
              <a:rPr lang="sk-SK" dirty="0" err="1"/>
              <a:t>flushes</a:t>
            </a:r>
            <a:endParaRPr lang="sk-SK" dirty="0"/>
          </a:p>
        </p:txBody>
      </p:sp>
    </p:spTree>
    <p:extLst>
      <p:ext uri="{BB962C8B-B14F-4D97-AF65-F5344CB8AC3E}">
        <p14:creationId xmlns:p14="http://schemas.microsoft.com/office/powerpoint/2010/main" val="13342157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5114544"/>
            <a:ext cx="1200150" cy="1524000"/>
          </a:xfrm>
          <a:prstGeom prst="rect">
            <a:avLst/>
          </a:prstGeom>
        </p:spPr>
      </p:pic>
      <p:sp>
        <p:nvSpPr>
          <p:cNvPr id="2" name="Nadpis 1"/>
          <p:cNvSpPr>
            <a:spLocks noGrp="1"/>
          </p:cNvSpPr>
          <p:nvPr>
            <p:ph type="title"/>
          </p:nvPr>
        </p:nvSpPr>
        <p:spPr/>
        <p:txBody>
          <a:bodyPr/>
          <a:lstStyle/>
          <a:p>
            <a:r>
              <a:rPr lang="sk-SK" b="1" dirty="0">
                <a:solidFill>
                  <a:schemeClr val="bg2">
                    <a:lumMod val="25000"/>
                  </a:schemeClr>
                </a:solidFill>
              </a:rPr>
              <a:t>Alternatívne spôsoby liečby</a:t>
            </a:r>
          </a:p>
        </p:txBody>
      </p:sp>
      <p:sp>
        <p:nvSpPr>
          <p:cNvPr id="3" name="Zástupný symbol obsahu 2"/>
          <p:cNvSpPr>
            <a:spLocks noGrp="1"/>
          </p:cNvSpPr>
          <p:nvPr>
            <p:ph sz="quarter" idx="1"/>
          </p:nvPr>
        </p:nvSpPr>
        <p:spPr/>
        <p:txBody>
          <a:bodyPr>
            <a:normAutofit fontScale="85000" lnSpcReduction="20000"/>
          </a:bodyPr>
          <a:lstStyle/>
          <a:p>
            <a:r>
              <a:rPr lang="sk-SK" b="1" dirty="0" err="1">
                <a:solidFill>
                  <a:srgbClr val="00B050"/>
                </a:solidFill>
              </a:rPr>
              <a:t>Fytohormóny</a:t>
            </a:r>
            <a:r>
              <a:rPr lang="sk-SK" dirty="0"/>
              <a:t> – prírodné, rastlinné estrogény; </a:t>
            </a:r>
            <a:r>
              <a:rPr lang="sk-SK" dirty="0" err="1"/>
              <a:t>izoflavonoidy</a:t>
            </a:r>
            <a:r>
              <a:rPr lang="sk-SK" dirty="0"/>
              <a:t> – sú zastúpené v doplnkových a výživových produktoch voľne dostupných v lekárňach, príp. supermarketoch.</a:t>
            </a:r>
          </a:p>
          <a:p>
            <a:r>
              <a:rPr lang="sk-SK" dirty="0"/>
              <a:t>Ich účinok je diskutabilný, nakoľko nie sú preverované vo vedeckých štúdiách ako iné farmaceutické prípravky. Na základe skúseností, ktoré boli prezentované na viacerých konferenciách je ich účinok veľmi malý, blížiaci sa k účinku placeba.</a:t>
            </a:r>
          </a:p>
          <a:p>
            <a:r>
              <a:rPr lang="sk-SK" dirty="0"/>
              <a:t>V potravinách európskych žien sa vyskytujú veľmi málo (asi 2 mg/deň), oveľa viac sú zastúpené v potrave ázijských žien (15 – 50 mg/deň), nakoľko jednou z najbohatších potravín na </a:t>
            </a:r>
            <a:r>
              <a:rPr lang="sk-SK" dirty="0" err="1"/>
              <a:t>fytohormóny</a:t>
            </a:r>
            <a:r>
              <a:rPr lang="sk-SK" dirty="0"/>
              <a:t> je sója.</a:t>
            </a:r>
          </a:p>
          <a:p>
            <a:r>
              <a:rPr lang="sk-SK" dirty="0"/>
              <a:t>Prípravky na báze </a:t>
            </a:r>
            <a:r>
              <a:rPr lang="sk-SK" dirty="0" err="1"/>
              <a:t>fytoestrogénov</a:t>
            </a:r>
            <a:r>
              <a:rPr lang="sk-SK" dirty="0"/>
              <a:t> sú mimoriadne obľúbené u žien, čo je podporované aj strachom z hormonálnej liečby.</a:t>
            </a:r>
          </a:p>
          <a:p>
            <a:endParaRPr lang="sk-SK" dirty="0"/>
          </a:p>
        </p:txBody>
      </p:sp>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120" y="5661248"/>
            <a:ext cx="1836000" cy="1049147"/>
          </a:xfrm>
          <a:prstGeom prst="rect">
            <a:avLst/>
          </a:prstGeom>
        </p:spPr>
      </p:pic>
    </p:spTree>
    <p:extLst>
      <p:ext uri="{BB962C8B-B14F-4D97-AF65-F5344CB8AC3E}">
        <p14:creationId xmlns:p14="http://schemas.microsoft.com/office/powerpoint/2010/main" val="13031094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BA13A5D-109F-4BCD-B9BC-DEA1B4E7EEE6}"/>
              </a:ext>
            </a:extLst>
          </p:cNvPr>
          <p:cNvSpPr>
            <a:spLocks noGrp="1"/>
          </p:cNvSpPr>
          <p:nvPr>
            <p:ph type="title"/>
          </p:nvPr>
        </p:nvSpPr>
        <p:spPr/>
        <p:txBody>
          <a:bodyPr/>
          <a:lstStyle/>
          <a:p>
            <a:r>
              <a:rPr lang="sk-SK" b="1" dirty="0">
                <a:solidFill>
                  <a:schemeClr val="tx1"/>
                </a:solidFill>
              </a:rPr>
              <a:t>SERM liečba</a:t>
            </a:r>
          </a:p>
        </p:txBody>
      </p:sp>
      <p:sp>
        <p:nvSpPr>
          <p:cNvPr id="3" name="Zástupný objekt pre obsah 2">
            <a:extLst>
              <a:ext uri="{FF2B5EF4-FFF2-40B4-BE49-F238E27FC236}">
                <a16:creationId xmlns:a16="http://schemas.microsoft.com/office/drawing/2014/main" id="{0024D601-7945-444F-B8B7-E59E895621D5}"/>
              </a:ext>
            </a:extLst>
          </p:cNvPr>
          <p:cNvSpPr>
            <a:spLocks noGrp="1"/>
          </p:cNvSpPr>
          <p:nvPr>
            <p:ph sz="quarter" idx="1"/>
          </p:nvPr>
        </p:nvSpPr>
        <p:spPr/>
        <p:txBody>
          <a:bodyPr/>
          <a:lstStyle/>
          <a:p>
            <a:r>
              <a:rPr lang="sk-SK" dirty="0"/>
              <a:t>SERM – selektívny modulátor </a:t>
            </a:r>
            <a:r>
              <a:rPr lang="sk-SK" dirty="0" err="1"/>
              <a:t>estrogénových</a:t>
            </a:r>
            <a:r>
              <a:rPr lang="sk-SK" dirty="0"/>
              <a:t> receptorov</a:t>
            </a:r>
          </a:p>
          <a:p>
            <a:r>
              <a:rPr lang="sk-SK" dirty="0"/>
              <a:t>V liečbe sa nepoužívajú hormóny, ale syntetické látky, ktoré sa správajú ako hormóny</a:t>
            </a:r>
          </a:p>
          <a:p>
            <a:r>
              <a:rPr lang="sk-SK" dirty="0"/>
              <a:t>Výhodou je, že nemajú nežiadúce vedľajšie účinky, ako pri liečbe HRT</a:t>
            </a:r>
          </a:p>
        </p:txBody>
      </p:sp>
    </p:spTree>
    <p:extLst>
      <p:ext uri="{BB962C8B-B14F-4D97-AF65-F5344CB8AC3E}">
        <p14:creationId xmlns:p14="http://schemas.microsoft.com/office/powerpoint/2010/main" val="95944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0692" y="193786"/>
            <a:ext cx="1224000" cy="1507611"/>
          </a:xfrm>
          <a:prstGeom prst="rect">
            <a:avLst/>
          </a:prstGeom>
        </p:spPr>
      </p:pic>
      <p:sp>
        <p:nvSpPr>
          <p:cNvPr id="2" name="Nadpis 1"/>
          <p:cNvSpPr>
            <a:spLocks noGrp="1"/>
          </p:cNvSpPr>
          <p:nvPr>
            <p:ph type="title"/>
          </p:nvPr>
        </p:nvSpPr>
        <p:spPr>
          <a:xfrm>
            <a:off x="312046" y="188640"/>
            <a:ext cx="8534400" cy="758952"/>
          </a:xfrm>
        </p:spPr>
        <p:txBody>
          <a:bodyPr>
            <a:normAutofit fontScale="90000"/>
          </a:bodyPr>
          <a:lstStyle/>
          <a:p>
            <a:br>
              <a:rPr lang="sk-SK" b="1" dirty="0"/>
            </a:br>
            <a:r>
              <a:rPr lang="sk-SK" b="1" dirty="0">
                <a:solidFill>
                  <a:schemeClr val="tx1"/>
                </a:solidFill>
              </a:rPr>
              <a:t>DT56a</a:t>
            </a:r>
            <a:endParaRPr lang="sk-SK" dirty="0">
              <a:solidFill>
                <a:schemeClr val="tx1"/>
              </a:solidFill>
            </a:endParaRPr>
          </a:p>
        </p:txBody>
      </p:sp>
      <p:sp>
        <p:nvSpPr>
          <p:cNvPr id="3" name="Zástupný objekt pre obsah 2"/>
          <p:cNvSpPr>
            <a:spLocks noGrp="1"/>
          </p:cNvSpPr>
          <p:nvPr>
            <p:ph sz="quarter" idx="1"/>
          </p:nvPr>
        </p:nvSpPr>
        <p:spPr>
          <a:xfrm>
            <a:off x="347492" y="1772816"/>
            <a:ext cx="8503920" cy="4572000"/>
          </a:xfrm>
        </p:spPr>
        <p:txBody>
          <a:bodyPr>
            <a:normAutofit fontScale="77500" lnSpcReduction="20000"/>
          </a:bodyPr>
          <a:lstStyle/>
          <a:p>
            <a:r>
              <a:rPr lang="sk-SK" dirty="0"/>
              <a:t>V súčasnosti je na farmaceutickom trhu dostupná účinná látka s označením DT56a, ktorá predstavuje patentovaný </a:t>
            </a:r>
            <a:r>
              <a:rPr lang="sk-SK" b="1" dirty="0"/>
              <a:t>extrakt z fermentovanej sóje </a:t>
            </a:r>
            <a:r>
              <a:rPr lang="sk-SK" dirty="0"/>
              <a:t>(tofu) s obsahom 11 rôznych </a:t>
            </a:r>
            <a:r>
              <a:rPr lang="sk-SK" dirty="0" err="1"/>
              <a:t>fytoestrogénov</a:t>
            </a:r>
            <a:r>
              <a:rPr lang="sk-SK" dirty="0"/>
              <a:t>.</a:t>
            </a:r>
          </a:p>
          <a:p>
            <a:r>
              <a:rPr lang="sk-SK" dirty="0"/>
              <a:t>DT56a sa viaže na </a:t>
            </a:r>
            <a:r>
              <a:rPr lang="sk-SK" dirty="0" err="1"/>
              <a:t>estrogénový</a:t>
            </a:r>
            <a:r>
              <a:rPr lang="sk-SK" dirty="0"/>
              <a:t> receptor beta, a má teda </a:t>
            </a:r>
            <a:r>
              <a:rPr lang="sk-SK" dirty="0" err="1"/>
              <a:t>estrogénny</a:t>
            </a:r>
            <a:r>
              <a:rPr lang="sk-SK" dirty="0"/>
              <a:t> účinok v </a:t>
            </a:r>
            <a:r>
              <a:rPr lang="sk-SK" dirty="0" err="1"/>
              <a:t>cerebrovaskulárnom</a:t>
            </a:r>
            <a:r>
              <a:rPr lang="sk-SK" dirty="0"/>
              <a:t> tkanive, kostnom tkanive (stimulácia </a:t>
            </a:r>
            <a:r>
              <a:rPr lang="sk-SK" dirty="0" err="1"/>
              <a:t>osteoblastov</a:t>
            </a:r>
            <a:r>
              <a:rPr lang="sk-SK" dirty="0"/>
              <a:t>) a naviac pozitívne pôsobí aj na sliznicu pošvy (zvýšený </a:t>
            </a:r>
            <a:r>
              <a:rPr lang="sk-SK" dirty="0" err="1"/>
              <a:t>mitotický</a:t>
            </a:r>
            <a:r>
              <a:rPr lang="sk-SK" dirty="0"/>
              <a:t> index buniek dlaždicového epitelu) a je bez účinku na tkanivo maternice a prsníka. Okrem toho signifikantne redukuje hot-</a:t>
            </a:r>
            <a:r>
              <a:rPr lang="sk-SK" dirty="0" err="1"/>
              <a:t>flushes</a:t>
            </a:r>
            <a:r>
              <a:rPr lang="sk-SK" dirty="0"/>
              <a:t>.</a:t>
            </a:r>
          </a:p>
          <a:p>
            <a:r>
              <a:rPr lang="sk-SK" dirty="0"/>
              <a:t>DT56a je určená pre tieto vekové skupiny 40+, 50+, 60+</a:t>
            </a:r>
          </a:p>
          <a:p>
            <a:r>
              <a:rPr lang="sk-SK" dirty="0"/>
              <a:t> Je plne porovnateľná s účinnosťou hormonálnej liečby, neovplyvňuje zrážanlivosť krvi ani hladiny hormónov, pečeňové a obličkové funkcie.</a:t>
            </a:r>
          </a:p>
          <a:p>
            <a:r>
              <a:rPr lang="sk-SK" dirty="0"/>
              <a:t> Účinok sa obvykle ukáže po mesiaci užívania a nemá závažné vedľajšie účinky, voľne dostupná v lekárňach.</a:t>
            </a:r>
          </a:p>
          <a:p>
            <a:endParaRPr lang="sk-SK" dirty="0"/>
          </a:p>
        </p:txBody>
      </p:sp>
    </p:spTree>
    <p:extLst>
      <p:ext uri="{BB962C8B-B14F-4D97-AF65-F5344CB8AC3E}">
        <p14:creationId xmlns:p14="http://schemas.microsoft.com/office/powerpoint/2010/main" val="3563956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96547B-AA81-4882-88E0-EB93A9095519}"/>
              </a:ext>
            </a:extLst>
          </p:cNvPr>
          <p:cNvSpPr>
            <a:spLocks noGrp="1"/>
          </p:cNvSpPr>
          <p:nvPr>
            <p:ph type="title"/>
          </p:nvPr>
        </p:nvSpPr>
        <p:spPr/>
        <p:txBody>
          <a:bodyPr/>
          <a:lstStyle/>
          <a:p>
            <a:r>
              <a:rPr lang="sk-SK" b="1" dirty="0">
                <a:solidFill>
                  <a:schemeClr val="tx1"/>
                </a:solidFill>
              </a:rPr>
              <a:t>DT56a</a:t>
            </a:r>
            <a:endParaRPr lang="sk-SK" dirty="0"/>
          </a:p>
        </p:txBody>
      </p:sp>
      <p:sp>
        <p:nvSpPr>
          <p:cNvPr id="3" name="Zástupný objekt pre obsah 2">
            <a:extLst>
              <a:ext uri="{FF2B5EF4-FFF2-40B4-BE49-F238E27FC236}">
                <a16:creationId xmlns:a16="http://schemas.microsoft.com/office/drawing/2014/main" id="{B65C5898-E22B-4B53-815C-2BCFC3FC7060}"/>
              </a:ext>
            </a:extLst>
          </p:cNvPr>
          <p:cNvSpPr>
            <a:spLocks noGrp="1"/>
          </p:cNvSpPr>
          <p:nvPr>
            <p:ph sz="quarter" idx="1"/>
          </p:nvPr>
        </p:nvSpPr>
        <p:spPr/>
        <p:txBody>
          <a:bodyPr>
            <a:normAutofit fontScale="85000" lnSpcReduction="10000"/>
          </a:bodyPr>
          <a:lstStyle/>
          <a:p>
            <a:r>
              <a:rPr lang="sk-SK" dirty="0"/>
              <a:t>Účinok a bezpečnosť liečby bola potvrdená viac ako 20-timi vedeckými štúdiami.</a:t>
            </a:r>
          </a:p>
          <a:p>
            <a:endParaRPr lang="sk-SK" dirty="0"/>
          </a:p>
          <a:p>
            <a:r>
              <a:rPr lang="sk-SK" dirty="0"/>
              <a:t>Robila sa aj veľká </a:t>
            </a:r>
            <a:r>
              <a:rPr lang="sk-SK" dirty="0" err="1"/>
              <a:t>multicentrická</a:t>
            </a:r>
            <a:r>
              <a:rPr lang="sk-SK" dirty="0"/>
              <a:t> československá štúdia na účinok tohto prípravku.</a:t>
            </a:r>
          </a:p>
          <a:p>
            <a:endParaRPr lang="sk-SK" dirty="0"/>
          </a:p>
          <a:p>
            <a:r>
              <a:rPr lang="sk-SK" dirty="0"/>
              <a:t>Výsledky štúdie (453 žien, viac ako 50 </a:t>
            </a:r>
            <a:r>
              <a:rPr lang="sk-SK" dirty="0" err="1"/>
              <a:t>gyn</a:t>
            </a:r>
            <a:r>
              <a:rPr lang="sk-SK" dirty="0"/>
              <a:t>. ambulancií v ČR a SR): zníženie návalov o 48%, zlepšenie kvality spánku o 65%, zníženie bolesti hlavy o 51%, zníženie bolesti kĺbov a svalov o 40%, zlepšenie kvality života o 72%.</a:t>
            </a:r>
          </a:p>
          <a:p>
            <a:pPr marL="0" indent="0">
              <a:buNone/>
            </a:pPr>
            <a:endParaRPr lang="sk-SK" dirty="0"/>
          </a:p>
          <a:p>
            <a:pPr marL="0" indent="0">
              <a:buNone/>
            </a:pPr>
            <a:endParaRPr lang="sk-SK" sz="1200" dirty="0"/>
          </a:p>
          <a:p>
            <a:endParaRPr lang="sk-SK" sz="1200" dirty="0"/>
          </a:p>
          <a:p>
            <a:r>
              <a:rPr lang="sk-SK" sz="1200" dirty="0"/>
              <a:t>(</a:t>
            </a:r>
            <a:r>
              <a:rPr lang="sk-SK" sz="1200" dirty="0" err="1"/>
              <a:t>Fait</a:t>
            </a:r>
            <a:r>
              <a:rPr lang="sk-SK" sz="1200" dirty="0"/>
              <a:t> T, Borovsky M. DT56a in </a:t>
            </a:r>
            <a:r>
              <a:rPr lang="sk-SK" sz="1200" dirty="0" err="1"/>
              <a:t>treatment</a:t>
            </a:r>
            <a:r>
              <a:rPr lang="sk-SK" sz="1200" dirty="0"/>
              <a:t> of </a:t>
            </a:r>
            <a:r>
              <a:rPr lang="sk-SK" sz="1200" dirty="0" err="1"/>
              <a:t>climacteric</a:t>
            </a:r>
            <a:r>
              <a:rPr lang="sk-SK" sz="1200" dirty="0"/>
              <a:t> </a:t>
            </a:r>
            <a:r>
              <a:rPr lang="sk-SK" sz="1200" dirty="0" err="1"/>
              <a:t>syndrome</a:t>
            </a:r>
            <a:r>
              <a:rPr lang="sk-SK" sz="1200" dirty="0"/>
              <a:t> in a </a:t>
            </a:r>
            <a:r>
              <a:rPr lang="sk-SK" sz="1200" dirty="0" err="1"/>
              <a:t>Central</a:t>
            </a:r>
            <a:r>
              <a:rPr lang="sk-SK" sz="1200" dirty="0"/>
              <a:t> </a:t>
            </a:r>
            <a:r>
              <a:rPr lang="sk-SK" sz="1200" dirty="0" err="1"/>
              <a:t>European</a:t>
            </a:r>
            <a:r>
              <a:rPr lang="sk-SK" sz="1200" dirty="0"/>
              <a:t> </a:t>
            </a:r>
            <a:r>
              <a:rPr lang="sk-SK" sz="1200" dirty="0" err="1"/>
              <a:t>population</a:t>
            </a:r>
            <a:r>
              <a:rPr lang="sk-SK" sz="1200" dirty="0"/>
              <a:t> </a:t>
            </a:r>
            <a:r>
              <a:rPr lang="sk-SK" sz="1200" dirty="0" err="1"/>
              <a:t>sample</a:t>
            </a:r>
            <a:r>
              <a:rPr lang="sk-SK" sz="1200" dirty="0"/>
              <a:t>. Bratislava, </a:t>
            </a:r>
            <a:r>
              <a:rPr lang="sk-SK" sz="1200" dirty="0" err="1"/>
              <a:t>Medical</a:t>
            </a:r>
            <a:r>
              <a:rPr lang="sk-SK" sz="1200" dirty="0"/>
              <a:t> </a:t>
            </a:r>
            <a:r>
              <a:rPr lang="sk-SK" sz="1200" dirty="0" err="1"/>
              <a:t>Journal</a:t>
            </a:r>
            <a:r>
              <a:rPr lang="sk-SK" sz="1200" dirty="0"/>
              <a:t> 2021; 122:301-4.)</a:t>
            </a:r>
          </a:p>
          <a:p>
            <a:pPr marL="0" indent="0">
              <a:buNone/>
            </a:pPr>
            <a:endParaRPr lang="sk-SK" sz="1200" dirty="0"/>
          </a:p>
        </p:txBody>
      </p:sp>
    </p:spTree>
    <p:extLst>
      <p:ext uri="{BB962C8B-B14F-4D97-AF65-F5344CB8AC3E}">
        <p14:creationId xmlns:p14="http://schemas.microsoft.com/office/powerpoint/2010/main" val="15052050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solidFill>
                  <a:schemeClr val="bg2">
                    <a:lumMod val="25000"/>
                  </a:schemeClr>
                </a:solidFill>
              </a:rPr>
              <a:t>Alternatívne spôsoby liečby</a:t>
            </a:r>
            <a:endParaRPr lang="sk-SK" dirty="0"/>
          </a:p>
        </p:txBody>
      </p:sp>
      <p:sp>
        <p:nvSpPr>
          <p:cNvPr id="3" name="Zástupný objekt pre obsah 2"/>
          <p:cNvSpPr>
            <a:spLocks noGrp="1"/>
          </p:cNvSpPr>
          <p:nvPr>
            <p:ph sz="quarter" idx="1"/>
          </p:nvPr>
        </p:nvSpPr>
        <p:spPr/>
        <p:txBody>
          <a:bodyPr/>
          <a:lstStyle/>
          <a:p>
            <a:r>
              <a:rPr lang="sk-SK" dirty="0" err="1"/>
              <a:t>Aromaterapia</a:t>
            </a:r>
            <a:endParaRPr lang="sk-SK" dirty="0"/>
          </a:p>
          <a:p>
            <a:r>
              <a:rPr lang="sk-SK" dirty="0"/>
              <a:t>Homeopatia</a:t>
            </a:r>
          </a:p>
          <a:p>
            <a:r>
              <a:rPr lang="sk-SK" dirty="0"/>
              <a:t>Fytoterapia</a:t>
            </a:r>
          </a:p>
          <a:p>
            <a:r>
              <a:rPr lang="sk-SK" dirty="0"/>
              <a:t>Akupresúra, akupunktúra</a:t>
            </a:r>
          </a:p>
          <a:p>
            <a:r>
              <a:rPr lang="sk-SK" dirty="0"/>
              <a:t>Rehabilitácia, </a:t>
            </a:r>
            <a:r>
              <a:rPr lang="sk-SK" dirty="0" err="1"/>
              <a:t>fyzioterapia</a:t>
            </a:r>
            <a:r>
              <a:rPr lang="sk-SK" dirty="0"/>
              <a:t>, LTV</a:t>
            </a:r>
          </a:p>
          <a:p>
            <a:r>
              <a:rPr lang="sk-SK" dirty="0"/>
              <a:t>Kúpeľná liečba</a:t>
            </a:r>
          </a:p>
          <a:p>
            <a:r>
              <a:rPr lang="sk-SK" dirty="0"/>
              <a:t>Psychoterapia</a:t>
            </a:r>
          </a:p>
          <a:p>
            <a:endParaRPr lang="sk-SK" dirty="0"/>
          </a:p>
        </p:txBody>
      </p:sp>
    </p:spTree>
    <p:extLst>
      <p:ext uri="{BB962C8B-B14F-4D97-AF65-F5344CB8AC3E}">
        <p14:creationId xmlns:p14="http://schemas.microsoft.com/office/powerpoint/2010/main" val="16892072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8432" y="332656"/>
            <a:ext cx="8534400" cy="758952"/>
          </a:xfrm>
        </p:spPr>
        <p:txBody>
          <a:bodyPr>
            <a:normAutofit fontScale="90000"/>
          </a:bodyPr>
          <a:lstStyle/>
          <a:p>
            <a:br>
              <a:rPr lang="sk-SK" dirty="0"/>
            </a:br>
            <a:br>
              <a:rPr lang="sk-SK" dirty="0"/>
            </a:br>
            <a:r>
              <a:rPr lang="sk-SK" dirty="0">
                <a:solidFill>
                  <a:schemeClr val="tx1"/>
                </a:solidFill>
              </a:rPr>
              <a:t>Manažment liečby a starostlivosti </a:t>
            </a:r>
            <a:r>
              <a:rPr lang="sk-SK" dirty="0" err="1">
                <a:solidFill>
                  <a:schemeClr val="tx1"/>
                </a:solidFill>
              </a:rPr>
              <a:t>osteoporózy</a:t>
            </a:r>
            <a:r>
              <a:rPr lang="sk-SK" dirty="0">
                <a:solidFill>
                  <a:schemeClr val="tx1"/>
                </a:solidFill>
              </a:rPr>
              <a:t> u žien v klimaktériu</a:t>
            </a:r>
          </a:p>
        </p:txBody>
      </p:sp>
      <p:sp>
        <p:nvSpPr>
          <p:cNvPr id="3" name="Zástupný objekt pre obsah 2"/>
          <p:cNvSpPr>
            <a:spLocks noGrp="1"/>
          </p:cNvSpPr>
          <p:nvPr>
            <p:ph sz="quarter" idx="1"/>
          </p:nvPr>
        </p:nvSpPr>
        <p:spPr/>
        <p:txBody>
          <a:bodyPr>
            <a:normAutofit fontScale="85000" lnSpcReduction="10000"/>
          </a:bodyPr>
          <a:lstStyle/>
          <a:p>
            <a:r>
              <a:rPr lang="sk-SK" b="1" dirty="0"/>
              <a:t>Zmena životného štýlu</a:t>
            </a:r>
            <a:r>
              <a:rPr lang="sk-SK" dirty="0"/>
              <a:t>, prevencia  = </a:t>
            </a:r>
            <a:r>
              <a:rPr lang="sk-SK" b="1" dirty="0"/>
              <a:t>pohyb</a:t>
            </a:r>
            <a:r>
              <a:rPr lang="sk-SK" dirty="0"/>
              <a:t>, výživa s dostatkom </a:t>
            </a:r>
            <a:r>
              <a:rPr lang="sk-SK" dirty="0" err="1"/>
              <a:t>vit</a:t>
            </a:r>
            <a:r>
              <a:rPr lang="sk-SK" dirty="0"/>
              <a:t>. D a kalcia, vylúčiť rizikové faktory ako fajčenie, príjem alkoholu, diéty s nízkym obsahom Ca a pod.;</a:t>
            </a:r>
          </a:p>
          <a:p>
            <a:r>
              <a:rPr lang="sk-SK" dirty="0"/>
              <a:t>Skríning a včasná diagnostika;</a:t>
            </a:r>
          </a:p>
          <a:p>
            <a:r>
              <a:rPr lang="sk-SK" dirty="0"/>
              <a:t>Príjem vápnika je ideálne zvýšiť v </a:t>
            </a:r>
            <a:r>
              <a:rPr lang="sk-SK" b="1" dirty="0"/>
              <a:t>prirodzenej strave </a:t>
            </a:r>
            <a:r>
              <a:rPr lang="sk-SK" dirty="0"/>
              <a:t>iba v prípade potreby </a:t>
            </a:r>
            <a:r>
              <a:rPr lang="sk-SK" dirty="0" err="1"/>
              <a:t>suplementáciou</a:t>
            </a:r>
            <a:r>
              <a:rPr lang="sk-SK" dirty="0"/>
              <a:t> pomocou prípravkov;</a:t>
            </a:r>
          </a:p>
          <a:p>
            <a:r>
              <a:rPr lang="sk-SK" dirty="0"/>
              <a:t>Príjem </a:t>
            </a:r>
            <a:r>
              <a:rPr lang="sk-SK" dirty="0" err="1"/>
              <a:t>vit</a:t>
            </a:r>
            <a:r>
              <a:rPr lang="sk-SK" dirty="0"/>
              <a:t>. D najmä v zimných mesiacoch;</a:t>
            </a:r>
          </a:p>
          <a:p>
            <a:r>
              <a:rPr lang="sk-SK" dirty="0"/>
              <a:t>HRT má významný podiel v prevencii </a:t>
            </a:r>
            <a:r>
              <a:rPr lang="sk-SK" dirty="0" err="1"/>
              <a:t>osteoporózy</a:t>
            </a:r>
            <a:r>
              <a:rPr lang="sk-SK" dirty="0"/>
              <a:t>, avšak primárne je vyhradená pre iné </a:t>
            </a:r>
            <a:r>
              <a:rPr lang="sk-SK" dirty="0" err="1"/>
              <a:t>menopauzálne</a:t>
            </a:r>
            <a:r>
              <a:rPr lang="sk-SK" dirty="0"/>
              <a:t> symptómy;</a:t>
            </a:r>
          </a:p>
          <a:p>
            <a:r>
              <a:rPr lang="sk-SK" dirty="0"/>
              <a:t>Cielená farmakoterapia </a:t>
            </a:r>
            <a:r>
              <a:rPr lang="sk-SK" dirty="0" err="1"/>
              <a:t>osteoporózy</a:t>
            </a:r>
            <a:r>
              <a:rPr lang="sk-SK" dirty="0"/>
              <a:t> (dlhodobá so súbežným dodržiavaním požadovaného životného štýlu);</a:t>
            </a:r>
          </a:p>
          <a:p>
            <a:r>
              <a:rPr lang="sk-SK" dirty="0"/>
              <a:t>Edukácia.</a:t>
            </a:r>
          </a:p>
          <a:p>
            <a:endParaRPr lang="sk-SK" dirty="0"/>
          </a:p>
        </p:txBody>
      </p:sp>
    </p:spTree>
    <p:extLst>
      <p:ext uri="{BB962C8B-B14F-4D97-AF65-F5344CB8AC3E}">
        <p14:creationId xmlns:p14="http://schemas.microsoft.com/office/powerpoint/2010/main" val="598509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sk-SK" dirty="0"/>
              <a:t>Literatúra</a:t>
            </a:r>
          </a:p>
        </p:txBody>
      </p:sp>
      <p:sp>
        <p:nvSpPr>
          <p:cNvPr id="5" name="Zástupný objekt pre obsah 4"/>
          <p:cNvSpPr>
            <a:spLocks noGrp="1"/>
          </p:cNvSpPr>
          <p:nvPr>
            <p:ph sz="quarter" idx="1"/>
          </p:nvPr>
        </p:nvSpPr>
        <p:spPr/>
        <p:txBody>
          <a:bodyPr>
            <a:normAutofit fontScale="55000" lnSpcReduction="20000"/>
          </a:bodyPr>
          <a:lstStyle/>
          <a:p>
            <a:r>
              <a:rPr lang="sk-SK" dirty="0"/>
              <a:t>Borovský, M., </a:t>
            </a:r>
            <a:r>
              <a:rPr lang="sk-SK" dirty="0" err="1"/>
              <a:t>Ožvoldová</a:t>
            </a:r>
            <a:r>
              <a:rPr lang="sk-SK" dirty="0"/>
              <a:t>, R. Nehormonálna liečba klimakterického syndrómu. </a:t>
            </a:r>
            <a:r>
              <a:rPr lang="sk-SK" i="1" dirty="0"/>
              <a:t>Praktické lekárnictvo</a:t>
            </a:r>
            <a:r>
              <a:rPr lang="sk-SK" dirty="0"/>
              <a:t>, 2017; 7(2) .</a:t>
            </a:r>
            <a:r>
              <a:rPr lang="sk-SK" dirty="0">
                <a:hlinkClick r:id="rId2"/>
              </a:rPr>
              <a:t>http://www.solen.sk/pdf/dcb2ef3f22d61c4c407229e28ccf0faf.pdf</a:t>
            </a:r>
            <a:endParaRPr lang="sk-SK" dirty="0"/>
          </a:p>
          <a:p>
            <a:r>
              <a:rPr lang="sk-SK" sz="2800" dirty="0" err="1"/>
              <a:t>Fait</a:t>
            </a:r>
            <a:r>
              <a:rPr lang="sk-SK" sz="2800" dirty="0"/>
              <a:t> T, Borovsky M. DT56a in </a:t>
            </a:r>
            <a:r>
              <a:rPr lang="sk-SK" sz="2800" dirty="0" err="1"/>
              <a:t>treatment</a:t>
            </a:r>
            <a:r>
              <a:rPr lang="sk-SK" sz="2800" dirty="0"/>
              <a:t> of </a:t>
            </a:r>
            <a:r>
              <a:rPr lang="sk-SK" sz="2800" dirty="0" err="1"/>
              <a:t>climacteric</a:t>
            </a:r>
            <a:r>
              <a:rPr lang="sk-SK" sz="2800" dirty="0"/>
              <a:t> </a:t>
            </a:r>
            <a:r>
              <a:rPr lang="sk-SK" sz="2800" dirty="0" err="1"/>
              <a:t>syndrome</a:t>
            </a:r>
            <a:r>
              <a:rPr lang="sk-SK" sz="2800" dirty="0"/>
              <a:t> in a </a:t>
            </a:r>
            <a:r>
              <a:rPr lang="sk-SK" sz="2800" dirty="0" err="1"/>
              <a:t>Central</a:t>
            </a:r>
            <a:r>
              <a:rPr lang="sk-SK" sz="2800" dirty="0"/>
              <a:t> </a:t>
            </a:r>
            <a:r>
              <a:rPr lang="sk-SK" sz="2800" dirty="0" err="1"/>
              <a:t>European</a:t>
            </a:r>
            <a:r>
              <a:rPr lang="sk-SK" sz="2800" dirty="0"/>
              <a:t> </a:t>
            </a:r>
            <a:r>
              <a:rPr lang="sk-SK" sz="2800" dirty="0" err="1"/>
              <a:t>population</a:t>
            </a:r>
            <a:r>
              <a:rPr lang="sk-SK" sz="2800" dirty="0"/>
              <a:t> </a:t>
            </a:r>
            <a:r>
              <a:rPr lang="sk-SK" sz="2800" dirty="0" err="1"/>
              <a:t>sample</a:t>
            </a:r>
            <a:r>
              <a:rPr lang="sk-SK" sz="2800" dirty="0"/>
              <a:t>. Bratislava, </a:t>
            </a:r>
            <a:r>
              <a:rPr lang="sk-SK" sz="2800" dirty="0" err="1"/>
              <a:t>Medical</a:t>
            </a:r>
            <a:r>
              <a:rPr lang="sk-SK" sz="2800" dirty="0"/>
              <a:t> </a:t>
            </a:r>
            <a:r>
              <a:rPr lang="sk-SK" sz="2800" dirty="0" err="1"/>
              <a:t>Journal</a:t>
            </a:r>
            <a:r>
              <a:rPr lang="sk-SK" sz="2800" dirty="0"/>
              <a:t> 2021; 122:301-4</a:t>
            </a:r>
          </a:p>
          <a:p>
            <a:r>
              <a:rPr lang="sk-SK" sz="2800" dirty="0" err="1"/>
              <a:t>Fait</a:t>
            </a:r>
            <a:r>
              <a:rPr lang="sk-SK" sz="2800" dirty="0"/>
              <a:t>, T. DT56a (</a:t>
            </a:r>
            <a:r>
              <a:rPr lang="sk-SK" sz="2800" dirty="0" err="1"/>
              <a:t>Femarelle</a:t>
            </a:r>
            <a:r>
              <a:rPr lang="sk-SK" sz="2800" dirty="0"/>
              <a:t>®) – </a:t>
            </a:r>
            <a:r>
              <a:rPr lang="sk-SK" sz="2800" dirty="0" err="1"/>
              <a:t>první</a:t>
            </a:r>
            <a:r>
              <a:rPr lang="sk-SK" sz="2800" dirty="0"/>
              <a:t> </a:t>
            </a:r>
            <a:r>
              <a:rPr lang="sk-SK" sz="2800" dirty="0" err="1"/>
              <a:t>fytoSERM</a:t>
            </a:r>
            <a:r>
              <a:rPr lang="sk-SK" sz="2800" dirty="0"/>
              <a:t> v </a:t>
            </a:r>
            <a:r>
              <a:rPr lang="sk-SK" sz="2800" dirty="0" err="1"/>
              <a:t>léčbě</a:t>
            </a:r>
            <a:r>
              <a:rPr lang="sk-SK" sz="2800" dirty="0"/>
              <a:t> klimakterického </a:t>
            </a:r>
            <a:r>
              <a:rPr lang="sk-SK" sz="2800" dirty="0" err="1"/>
              <a:t>syndromu</a:t>
            </a:r>
            <a:r>
              <a:rPr lang="sk-SK" sz="2800" dirty="0"/>
              <a:t>. </a:t>
            </a:r>
            <a:r>
              <a:rPr lang="sk-SK" sz="2800" dirty="0" err="1"/>
              <a:t>Biotherapeutics</a:t>
            </a:r>
            <a:r>
              <a:rPr lang="sk-SK" sz="2800" dirty="0"/>
              <a:t> 2023_01, Edukafarm.cz. </a:t>
            </a:r>
            <a:r>
              <a:rPr lang="sk-SK" sz="2800" dirty="0">
                <a:hlinkClick r:id="rId3"/>
              </a:rPr>
              <a:t>http://www.edukafarm.cz/data/soubory/casopisy/BT%201-2-2023/28%20Femarelle.pdf</a:t>
            </a:r>
            <a:endParaRPr lang="sk-SK" dirty="0"/>
          </a:p>
          <a:p>
            <a:r>
              <a:rPr lang="sk-SK" dirty="0"/>
              <a:t>Čierny, D. a kol. Farmakologická liečby </a:t>
            </a:r>
            <a:r>
              <a:rPr lang="sk-SK" dirty="0" err="1"/>
              <a:t>osteoporózy</a:t>
            </a:r>
            <a:r>
              <a:rPr lang="sk-SK" dirty="0"/>
              <a:t>. </a:t>
            </a:r>
            <a:r>
              <a:rPr lang="nl-NL" i="1" dirty="0"/>
              <a:t>Via pract</a:t>
            </a:r>
            <a:r>
              <a:rPr lang="nl-NL" dirty="0"/>
              <a:t>., 2008, roč. 5 (11): 462–464</a:t>
            </a:r>
            <a:r>
              <a:rPr lang="sk-SK" dirty="0"/>
              <a:t>.</a:t>
            </a:r>
          </a:p>
          <a:p>
            <a:r>
              <a:rPr lang="sk-SK" i="1" dirty="0" err="1"/>
              <a:t>Patient</a:t>
            </a:r>
            <a:r>
              <a:rPr lang="sk-SK" i="1" dirty="0"/>
              <a:t> </a:t>
            </a:r>
            <a:r>
              <a:rPr lang="sk-SK" i="1" dirty="0" err="1"/>
              <a:t>education</a:t>
            </a:r>
            <a:r>
              <a:rPr lang="sk-SK" i="1" dirty="0"/>
              <a:t>: </a:t>
            </a:r>
            <a:r>
              <a:rPr lang="sk-SK" i="1" dirty="0" err="1"/>
              <a:t>Menopause</a:t>
            </a:r>
            <a:r>
              <a:rPr lang="sk-SK" dirty="0"/>
              <a:t>. </a:t>
            </a:r>
            <a:r>
              <a:rPr lang="sk-SK" dirty="0" err="1"/>
              <a:t>UpToDate</a:t>
            </a:r>
            <a:r>
              <a:rPr lang="sk-SK" dirty="0"/>
              <a:t>. </a:t>
            </a:r>
            <a:r>
              <a:rPr lang="sk-SK" dirty="0">
                <a:hlinkClick r:id="rId4"/>
              </a:rPr>
              <a:t>https://www.uptodate.com/contents/nonhormonal-treatments-for-menopausal-symptoms-beyond-the-basics</a:t>
            </a:r>
            <a:endParaRPr lang="sk-SK" dirty="0"/>
          </a:p>
          <a:p>
            <a:r>
              <a:rPr lang="sk-SK" i="1" dirty="0" err="1"/>
              <a:t>Nonhormonal</a:t>
            </a:r>
            <a:r>
              <a:rPr lang="sk-SK" i="1" dirty="0"/>
              <a:t> </a:t>
            </a:r>
            <a:r>
              <a:rPr lang="sk-SK" i="1" dirty="0" err="1"/>
              <a:t>treatments</a:t>
            </a:r>
            <a:r>
              <a:rPr lang="sk-SK" i="1" dirty="0"/>
              <a:t> </a:t>
            </a:r>
            <a:r>
              <a:rPr lang="sk-SK" i="1" dirty="0" err="1"/>
              <a:t>for</a:t>
            </a:r>
            <a:r>
              <a:rPr lang="sk-SK" i="1" dirty="0"/>
              <a:t> </a:t>
            </a:r>
            <a:r>
              <a:rPr lang="sk-SK" i="1" dirty="0" err="1"/>
              <a:t>menopausal</a:t>
            </a:r>
            <a:r>
              <a:rPr lang="sk-SK" i="1" dirty="0"/>
              <a:t> </a:t>
            </a:r>
            <a:r>
              <a:rPr lang="sk-SK" i="1" dirty="0" err="1"/>
              <a:t>symptoms</a:t>
            </a:r>
            <a:r>
              <a:rPr lang="sk-SK" dirty="0"/>
              <a:t>. AMS. </a:t>
            </a:r>
            <a:r>
              <a:rPr lang="sk-SK" dirty="0">
                <a:hlinkClick r:id="rId5"/>
              </a:rPr>
              <a:t>https://www.menopause.org.au/hp/information-sheets/600-nonhormonal-treatments-for-menopausal-symptoms</a:t>
            </a:r>
            <a:endParaRPr lang="sk-SK" dirty="0"/>
          </a:p>
          <a:p>
            <a:r>
              <a:rPr lang="pt-BR" dirty="0"/>
              <a:t>Sánchez-Borrego R, Mendoza N, Llaneza P.</a:t>
            </a:r>
            <a:r>
              <a:rPr lang="sk-SK" dirty="0"/>
              <a:t> A </a:t>
            </a:r>
            <a:r>
              <a:rPr lang="sk-SK" dirty="0" err="1"/>
              <a:t>prospective</a:t>
            </a:r>
            <a:r>
              <a:rPr lang="sk-SK" dirty="0"/>
              <a:t> study of DT56a(</a:t>
            </a:r>
            <a:r>
              <a:rPr lang="sk-SK" dirty="0" err="1"/>
              <a:t>Femarelle</a:t>
            </a:r>
            <a:r>
              <a:rPr lang="sk-SK" baseline="30000" dirty="0" err="1"/>
              <a:t>R</a:t>
            </a:r>
            <a:r>
              <a:rPr lang="sk-SK" dirty="0"/>
              <a:t>) </a:t>
            </a:r>
            <a:r>
              <a:rPr lang="sk-SK" dirty="0" err="1"/>
              <a:t>for</a:t>
            </a:r>
            <a:r>
              <a:rPr lang="sk-SK" dirty="0"/>
              <a:t> </a:t>
            </a:r>
            <a:r>
              <a:rPr lang="sk-SK" dirty="0" err="1"/>
              <a:t>the</a:t>
            </a:r>
            <a:r>
              <a:rPr lang="sk-SK" dirty="0"/>
              <a:t> </a:t>
            </a:r>
            <a:r>
              <a:rPr lang="sk-SK" dirty="0" err="1"/>
              <a:t>treatment</a:t>
            </a:r>
            <a:r>
              <a:rPr lang="sk-SK" dirty="0"/>
              <a:t> of </a:t>
            </a:r>
            <a:r>
              <a:rPr lang="sk-SK" dirty="0" err="1"/>
              <a:t>menopause</a:t>
            </a:r>
            <a:r>
              <a:rPr lang="sk-SK" dirty="0"/>
              <a:t> </a:t>
            </a:r>
            <a:r>
              <a:rPr lang="sk-SK" dirty="0" err="1"/>
              <a:t>symptoms</a:t>
            </a:r>
            <a:r>
              <a:rPr lang="sk-SK" dirty="0"/>
              <a:t>. </a:t>
            </a:r>
            <a:r>
              <a:rPr lang="sk-SK" i="1" dirty="0" err="1"/>
              <a:t>Climacteric</a:t>
            </a:r>
            <a:r>
              <a:rPr lang="sk-SK" i="1" dirty="0"/>
              <a:t>.</a:t>
            </a:r>
            <a:r>
              <a:rPr lang="sk-SK" dirty="0"/>
              <a:t>,</a:t>
            </a:r>
            <a:r>
              <a:rPr lang="en-US" dirty="0"/>
              <a:t> 2015;18(6):813-6. </a:t>
            </a:r>
            <a:endParaRPr lang="sk-SK" dirty="0"/>
          </a:p>
          <a:p>
            <a:r>
              <a:rPr lang="sk-SK" dirty="0" err="1"/>
              <a:t>Payer</a:t>
            </a:r>
            <a:r>
              <a:rPr lang="sk-SK" dirty="0"/>
              <a:t>, J. a kol. Novšie aspekty prevencie a liečby </a:t>
            </a:r>
            <a:r>
              <a:rPr lang="sk-SK" dirty="0" err="1"/>
              <a:t>osteoporózy</a:t>
            </a:r>
            <a:r>
              <a:rPr lang="sk-SK" dirty="0"/>
              <a:t>. </a:t>
            </a:r>
            <a:r>
              <a:rPr lang="nl-NL" i="1" dirty="0"/>
              <a:t>Via pract</a:t>
            </a:r>
            <a:r>
              <a:rPr lang="nl-NL" dirty="0"/>
              <a:t>., 2005, roč. 2 (11): 450–453.</a:t>
            </a:r>
            <a:endParaRPr lang="sk-SK" dirty="0"/>
          </a:p>
          <a:p>
            <a:r>
              <a:rPr lang="en-US" dirty="0"/>
              <a:t>U</a:t>
            </a:r>
            <a:r>
              <a:rPr lang="sk-SK" dirty="0" err="1"/>
              <a:t>rbanová</a:t>
            </a:r>
            <a:r>
              <a:rPr lang="en-US" dirty="0"/>
              <a:t>, E. a </a:t>
            </a:r>
            <a:r>
              <a:rPr lang="en-US" dirty="0" err="1"/>
              <a:t>kol</a:t>
            </a:r>
            <a:r>
              <a:rPr lang="en-US" dirty="0"/>
              <a:t>. </a:t>
            </a:r>
            <a:r>
              <a:rPr lang="en-US" i="1" dirty="0" err="1"/>
              <a:t>Reprodukčné</a:t>
            </a:r>
            <a:r>
              <a:rPr lang="en-US" i="1" dirty="0"/>
              <a:t> a </a:t>
            </a:r>
            <a:r>
              <a:rPr lang="en-US" i="1" dirty="0" err="1"/>
              <a:t>sexuálne</a:t>
            </a:r>
            <a:r>
              <a:rPr lang="en-US" i="1" dirty="0"/>
              <a:t> </a:t>
            </a:r>
            <a:r>
              <a:rPr lang="en-US" i="1" dirty="0" err="1"/>
              <a:t>zdravie</a:t>
            </a:r>
            <a:r>
              <a:rPr lang="en-US" i="1" dirty="0"/>
              <a:t> </a:t>
            </a:r>
            <a:r>
              <a:rPr lang="en-US" i="1" dirty="0" err="1"/>
              <a:t>ženy</a:t>
            </a:r>
            <a:r>
              <a:rPr lang="en-US" i="1" dirty="0"/>
              <a:t> v </a:t>
            </a:r>
            <a:r>
              <a:rPr lang="en-US" i="1" dirty="0" err="1"/>
              <a:t>dimenziách</a:t>
            </a:r>
            <a:r>
              <a:rPr lang="en-US" i="1" dirty="0"/>
              <a:t> ošetrovateľstva a </a:t>
            </a:r>
            <a:r>
              <a:rPr lang="en-US" i="1" dirty="0" err="1"/>
              <a:t>pôrodnej</a:t>
            </a:r>
            <a:r>
              <a:rPr lang="en-US" i="1" dirty="0"/>
              <a:t> </a:t>
            </a:r>
            <a:r>
              <a:rPr lang="en-US" i="1" dirty="0" err="1"/>
              <a:t>asistencie</a:t>
            </a:r>
            <a:r>
              <a:rPr lang="en-US" i="1" dirty="0"/>
              <a:t>. </a:t>
            </a:r>
            <a:r>
              <a:rPr lang="sk-SK" dirty="0"/>
              <a:t>Martin: Vydavateľstvo Osveta, 2010. </a:t>
            </a:r>
          </a:p>
        </p:txBody>
      </p:sp>
    </p:spTree>
    <p:extLst>
      <p:ext uri="{BB962C8B-B14F-4D97-AF65-F5344CB8AC3E}">
        <p14:creationId xmlns:p14="http://schemas.microsoft.com/office/powerpoint/2010/main" val="280817426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bčiansky">
  <a:themeElements>
    <a:clrScheme name="Občiansky">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bčiansky">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bčiansky">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1380</TotalTime>
  <Words>1962</Words>
  <Application>Microsoft Office PowerPoint</Application>
  <PresentationFormat>Prezentácia na obrazovke (4:3)</PresentationFormat>
  <Paragraphs>178</Paragraphs>
  <Slides>34</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34</vt:i4>
      </vt:variant>
    </vt:vector>
  </HeadingPairs>
  <TitlesOfParts>
    <vt:vector size="40" baseType="lpstr">
      <vt:lpstr>Georgia</vt:lpstr>
      <vt:lpstr>Symbol</vt:lpstr>
      <vt:lpstr>Tahoma</vt:lpstr>
      <vt:lpstr>Wingdings</vt:lpstr>
      <vt:lpstr>Wingdings 2</vt:lpstr>
      <vt:lpstr>Občiansky</vt:lpstr>
      <vt:lpstr>Klimaktérium</vt:lpstr>
      <vt:lpstr>Definícia</vt:lpstr>
      <vt:lpstr>Rozdelenie</vt:lpstr>
      <vt:lpstr>Rozdelenie - charakteristika</vt:lpstr>
      <vt:lpstr>Faktory ovplyvňujúce nástup menopauzy</vt:lpstr>
      <vt:lpstr>    Výskyt klimakterických problémov v medzinárodnom meradle</vt:lpstr>
      <vt:lpstr>Klimakterický syndróm (KS)</vt:lpstr>
      <vt:lpstr>KS</vt:lpstr>
      <vt:lpstr>KS</vt:lpstr>
      <vt:lpstr>Prezentácia programu PowerPoint</vt:lpstr>
      <vt:lpstr>   Estrogén deficitný syndróm  (organický syndróm, metabolický syndróm)</vt:lpstr>
      <vt:lpstr>Organický syndróm</vt:lpstr>
      <vt:lpstr>Metabolický syndróm</vt:lpstr>
      <vt:lpstr>Prezentácia programu PowerPoint</vt:lpstr>
      <vt:lpstr>Prezentácia programu PowerPoint</vt:lpstr>
      <vt:lpstr>Životospráva v klimaktériu</vt:lpstr>
      <vt:lpstr>Zmeny v životnom štýle</vt:lpstr>
      <vt:lpstr>Výživa ženy v klimaktériu</vt:lpstr>
      <vt:lpstr>Prezentácia programu PowerPoint</vt:lpstr>
      <vt:lpstr>Pohyb</vt:lpstr>
      <vt:lpstr>Prezentácia programu PowerPoint</vt:lpstr>
      <vt:lpstr>Liečba a starostlivosť o ženu v klimaktériu</vt:lpstr>
      <vt:lpstr>Prezentácia programu PowerPoint</vt:lpstr>
      <vt:lpstr>Hormonálna substitučná liečba HRT (Hormone Replacement Therapy)</vt:lpstr>
      <vt:lpstr>Hormonálna substitučná liečba HRT (Hormone Replacement Therapy)</vt:lpstr>
      <vt:lpstr>Prezentácia programu PowerPoint</vt:lpstr>
      <vt:lpstr>Nehormonálna liečba</vt:lpstr>
      <vt:lpstr>Alternatívne spôsoby liečby</vt:lpstr>
      <vt:lpstr>SERM liečba</vt:lpstr>
      <vt:lpstr> DT56a</vt:lpstr>
      <vt:lpstr>DT56a</vt:lpstr>
      <vt:lpstr>Alternatívne spôsoby liečby</vt:lpstr>
      <vt:lpstr>  Manažment liečby a starostlivosti osteoporózy u žien v klimaktériu</vt:lpstr>
      <vt:lpstr>Literatúra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Klimaktérium</dc:title>
  <dc:creator>NB</dc:creator>
  <cp:lastModifiedBy>Eva Urbanova</cp:lastModifiedBy>
  <cp:revision>112</cp:revision>
  <dcterms:created xsi:type="dcterms:W3CDTF">2014-04-27T17:43:40Z</dcterms:created>
  <dcterms:modified xsi:type="dcterms:W3CDTF">2023-11-14T08:10:13Z</dcterms:modified>
</cp:coreProperties>
</file>