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4.xml" ContentType="application/vnd.openxmlformats-officedocument.presentationml.tags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</p:sldMasterIdLst>
  <p:notesMasterIdLst>
    <p:notesMasterId r:id="rId3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</p:sldIdLst>
  <p:sldSz cx="9144000" cy="6858000" type="screen4x3"/>
  <p:notesSz cx="6858000" cy="9144000"/>
  <p:custDataLst>
    <p:tags r:id="rId34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00" autoAdjust="0"/>
    <p:restoredTop sz="9460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gs" Target="tags/tag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58554F03-A90B-4FF0-BFAE-6F85A451FF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01925" y="2130425"/>
            <a:ext cx="4800600" cy="1470025"/>
          </a:xfrm>
        </p:spPr>
        <p:txBody>
          <a:bodyPr/>
          <a:lstStyle>
            <a:lvl1pPr>
              <a:buClr>
                <a:srgbClr val="FFFFFF"/>
              </a:buClr>
              <a:defRPr/>
            </a:lvl1pPr>
          </a:lstStyle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701925" y="3886200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sk-SK" smtClean="0"/>
              <a:t>Kliknite sem a upravte štýl predlohy podnadpisov.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2770112-E0BF-4CD2-BBBF-59ED73E8B9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969B54-B79F-43B1-BFA5-5FD67E3E95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E3B067-E120-4F8D-9EDA-E7F5269706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93988" y="1600200"/>
            <a:ext cx="30861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32488" y="1600200"/>
            <a:ext cx="308768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2D0C90-C299-49C4-B57E-CA82ABCFBE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970E86-9691-4BAA-9E84-83633A355A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5EF532-898D-4C69-AF10-B53FBFBA16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1EC604-4EAA-439F-98AB-9C03CA04A6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BBE0EE-B7A2-412B-A40A-158E6701B6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sk-SK" noProof="0" smtClean="0"/>
              <a:t>Ak chcete pridať obrázok, kliknite na ikonu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Kliknite sem a upravte štýly predlohy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E1C358-F198-41E7-98E6-11305639CD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B0700E-02BE-4473-B90A-9EECF616AD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39025" y="274638"/>
            <a:ext cx="1581150" cy="5851525"/>
          </a:xfrm>
        </p:spPr>
        <p:txBody>
          <a:bodyPr vert="eaVert"/>
          <a:lstStyle/>
          <a:p>
            <a:r>
              <a:rPr lang="sk-SK" smtClean="0"/>
              <a:t>Kliknite sem a upravte štýl predlohy nadpisov.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93988" y="274638"/>
            <a:ext cx="4592637" cy="5851525"/>
          </a:xfrm>
        </p:spPr>
        <p:txBody>
          <a:bodyPr vert="eaVert"/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83F2F8-8E1E-48ED-BCD1-9661A977D5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55613" y="2130425"/>
            <a:ext cx="7313612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55613" y="3886200"/>
            <a:ext cx="7313612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44910EE-DBC4-4BD7-961A-1C3A802736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CC90EF-ACBB-4424-BF06-E4282821EA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87D5A2-D121-4AE1-8325-6A1F470B24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5613" y="1600200"/>
            <a:ext cx="403701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294A32-B528-4FEA-924A-8230E68DC2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02A6A-3A10-4F7E-9D8C-B2A44F8566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6000AF-FED0-4EE3-B73C-1B4A7F3357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2B856-4B2E-4F52-934F-BC85810947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57D7BA-FF93-43FC-B078-CC29AFE428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79D433-0319-49E3-88BE-E0C400219A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87AE4F-2FC2-4994-BDCA-72F65B5473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6225" y="274638"/>
            <a:ext cx="2055813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5613" y="274638"/>
            <a:ext cx="6018212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EC808-EFAF-4EB2-80B7-F862DE95B2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ags" Target="../tags/tag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sk-SK" smtClean="0"/>
              <a:t>Kliknite sem a upravte štýl predlohy nadpisov.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2693988" y="1600200"/>
            <a:ext cx="63261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smtClean="0"/>
              <a:t>Kliknite sem a upravte štýly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FB249018-61A6-46D7-A0A9-E7652C4EFA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4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455613" y="274638"/>
            <a:ext cx="82264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455613" y="1600200"/>
            <a:ext cx="822642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42C319F3-9B9F-4E79-A411-4DCBAD829E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5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03648" y="2130425"/>
            <a:ext cx="6098877" cy="1470025"/>
          </a:xfrm>
        </p:spPr>
        <p:txBody>
          <a:bodyPr/>
          <a:lstStyle/>
          <a:p>
            <a:pPr algn="ctr"/>
            <a:r>
              <a:rPr lang="sk-SK" sz="2400" b="1" dirty="0" smtClean="0">
                <a:solidFill>
                  <a:srgbClr val="FF0000"/>
                </a:solidFill>
              </a:rPr>
              <a:t>HRANIČNÉ OTÁZKY KONZERVAČNÉHO ZUBNÉHO LEKÁRSTVA S PARODONTOLÓGIOU A DENTOALVEOLÁRNOU CHIRURGIOU</a:t>
            </a:r>
            <a:endParaRPr lang="sk-SK" sz="24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835696" y="274638"/>
            <a:ext cx="7184479" cy="1143000"/>
          </a:xfrm>
        </p:spPr>
        <p:txBody>
          <a:bodyPr/>
          <a:lstStyle/>
          <a:p>
            <a:pPr algn="ctr"/>
            <a:r>
              <a:rPr lang="sk-SK" sz="2800" b="1" i="1" u="sng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Riziko poškodenia </a:t>
            </a:r>
            <a:r>
              <a:rPr lang="sk-SK" sz="2800" b="1" i="1" u="sng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parodontu</a:t>
            </a:r>
            <a:r>
              <a:rPr lang="sk-SK" sz="2800" b="1" i="1" u="sng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pri konzervačnom ošetrení</a:t>
            </a:r>
            <a:r>
              <a:rPr lang="sk-SK" sz="280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/>
            </a:r>
            <a:br>
              <a:rPr lang="sk-SK" sz="280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</a:br>
            <a:endParaRPr lang="sk-SK" sz="2800" dirty="0" smtClean="0">
              <a:solidFill>
                <a:srgbClr val="FF0000"/>
              </a:solidFill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95736" y="1600200"/>
            <a:ext cx="6824439" cy="4525963"/>
          </a:xfrm>
        </p:spPr>
        <p:txBody>
          <a:bodyPr/>
          <a:lstStyle/>
          <a:p>
            <a:r>
              <a:rPr lang="sk-SK" b="1" dirty="0" smtClean="0">
                <a:solidFill>
                  <a:srgbClr val="00B0F0"/>
                </a:solidFill>
                <a:latin typeface="+mn-lt"/>
                <a:ea typeface="+mn-ea"/>
                <a:cs typeface="+mn-cs"/>
              </a:rPr>
              <a:t>Marginálne </a:t>
            </a:r>
            <a:r>
              <a:rPr lang="sk-SK" b="1" dirty="0" err="1" smtClean="0">
                <a:solidFill>
                  <a:srgbClr val="00B0F0"/>
                </a:solidFill>
                <a:latin typeface="+mn-lt"/>
                <a:ea typeface="+mn-ea"/>
                <a:cs typeface="+mn-cs"/>
              </a:rPr>
              <a:t>parodontopatie</a:t>
            </a:r>
            <a:endParaRPr lang="sk-SK" b="1" dirty="0" smtClean="0">
              <a:solidFill>
                <a:srgbClr val="00B0F0"/>
              </a:solidFill>
              <a:latin typeface="+mn-lt"/>
              <a:ea typeface="+mn-ea"/>
              <a:cs typeface="+mn-cs"/>
            </a:endParaRPr>
          </a:p>
          <a:p>
            <a:r>
              <a:rPr lang="sk-SK" b="1" dirty="0" smtClean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multifaktoriálne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ochorenie,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hlavný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etiologický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činiteľ – zubný mikrobiálny povlak,</a:t>
            </a:r>
          </a:p>
          <a:p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ostatné faktory – umožňujú zubnému mikrobiálnemu povlaku rozvinúť v plnej miere jeho patogénny potenciál</a:t>
            </a:r>
            <a:endParaRPr lang="sk-SK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455612" y="1988840"/>
            <a:ext cx="7788795" cy="3649960"/>
          </a:xfrm>
        </p:spPr>
        <p:txBody>
          <a:bodyPr/>
          <a:lstStyle/>
          <a:p>
            <a:r>
              <a:rPr lang="sk-SK" dirty="0" smtClean="0"/>
              <a:t> </a:t>
            </a:r>
          </a:p>
          <a:p>
            <a:r>
              <a:rPr lang="sk-SK" b="1" dirty="0" smtClean="0">
                <a:solidFill>
                  <a:srgbClr val="00B0F0"/>
                </a:solidFill>
              </a:rPr>
              <a:t>Poškodenie marginálneho </a:t>
            </a:r>
            <a:r>
              <a:rPr lang="sk-SK" b="1" dirty="0" err="1" smtClean="0">
                <a:solidFill>
                  <a:srgbClr val="00B0F0"/>
                </a:solidFill>
              </a:rPr>
              <a:t>parodontu</a:t>
            </a:r>
            <a:endParaRPr lang="sk-SK" dirty="0" smtClean="0">
              <a:solidFill>
                <a:srgbClr val="00B0F0"/>
              </a:solidFill>
            </a:endParaRPr>
          </a:p>
          <a:p>
            <a:r>
              <a:rPr lang="sk-SK" dirty="0" smtClean="0"/>
              <a:t>Škody na </a:t>
            </a:r>
            <a:r>
              <a:rPr lang="sk-SK" dirty="0" err="1" smtClean="0"/>
              <a:t>parodonte</a:t>
            </a:r>
            <a:r>
              <a:rPr lang="sk-SK" dirty="0" smtClean="0"/>
              <a:t> vznikajúce pri konzervačnom ošetrení:</a:t>
            </a:r>
          </a:p>
          <a:p>
            <a:pPr lvl="0"/>
            <a:r>
              <a:rPr lang="sk-SK" dirty="0" smtClean="0"/>
              <a:t>- spôsobené nesprávnou výplňovou terapiou,</a:t>
            </a:r>
          </a:p>
          <a:p>
            <a:pPr lvl="0"/>
            <a:r>
              <a:rPr lang="sk-SK" dirty="0" smtClean="0"/>
              <a:t>- nedokonalou rekonštrukciou </a:t>
            </a:r>
            <a:r>
              <a:rPr lang="sk-SK" dirty="0" err="1" smtClean="0"/>
              <a:t>aproximálneho</a:t>
            </a:r>
            <a:r>
              <a:rPr lang="sk-SK" dirty="0" smtClean="0"/>
              <a:t> priestoru.</a:t>
            </a:r>
          </a:p>
          <a:p>
            <a:r>
              <a:rPr lang="sk-SK" dirty="0" smtClean="0"/>
              <a:t> </a:t>
            </a:r>
          </a:p>
          <a:p>
            <a:pPr eaLnBrk="1" hangingPunct="1"/>
            <a:endParaRPr lang="sk-SK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5613" y="1124744"/>
            <a:ext cx="8226425" cy="5001419"/>
          </a:xfrm>
        </p:spPr>
        <p:txBody>
          <a:bodyPr/>
          <a:lstStyle/>
          <a:p>
            <a:r>
              <a:rPr lang="sk-SK" b="1" dirty="0" err="1" smtClean="0">
                <a:solidFill>
                  <a:srgbClr val="00B0F0"/>
                </a:solidFill>
                <a:latin typeface="+mn-lt"/>
                <a:ea typeface="+mn-ea"/>
                <a:cs typeface="+mn-cs"/>
              </a:rPr>
              <a:t>Aproximálny</a:t>
            </a:r>
            <a:r>
              <a:rPr lang="sk-SK" b="1" dirty="0" smtClean="0">
                <a:solidFill>
                  <a:srgbClr val="00B0F0"/>
                </a:solidFill>
                <a:latin typeface="+mn-lt"/>
                <a:ea typeface="+mn-ea"/>
                <a:cs typeface="+mn-cs"/>
              </a:rPr>
              <a:t> priestor</a:t>
            </a:r>
            <a:endParaRPr lang="sk-SK" dirty="0" smtClean="0">
              <a:solidFill>
                <a:srgbClr val="00B0F0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pozostáva z dvoch kužeľovitých častí,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svojimi vrcholmi sa stretávajú v mieste bodu resp. plochy kontaktu,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priestor nad ním sa otvára do ústnej dutiny,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priestor pod ním je zakončený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apikálne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interdentálnym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septom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za normálnych okolností je vyplnený medzizubnou papilou,</a:t>
            </a:r>
          </a:p>
          <a:p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papila je tvarovaná v tzv. sedle</a:t>
            </a:r>
            <a:endParaRPr lang="sk-SK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 smtClean="0">
                <a:solidFill>
                  <a:srgbClr val="00B0F0"/>
                </a:solidFill>
                <a:latin typeface="+mn-lt"/>
                <a:ea typeface="+mn-ea"/>
                <a:cs typeface="+mn-cs"/>
              </a:rPr>
              <a:t>Nesprávna rekonštrukcia </a:t>
            </a:r>
            <a:r>
              <a:rPr lang="sk-SK" b="1" dirty="0" err="1" smtClean="0">
                <a:solidFill>
                  <a:srgbClr val="00B0F0"/>
                </a:solidFill>
                <a:latin typeface="+mn-lt"/>
                <a:ea typeface="+mn-ea"/>
                <a:cs typeface="+mn-cs"/>
              </a:rPr>
              <a:t>aproximálneho</a:t>
            </a:r>
            <a:r>
              <a:rPr lang="sk-SK" b="1" dirty="0" smtClean="0">
                <a:solidFill>
                  <a:srgbClr val="00B0F0"/>
                </a:solidFill>
                <a:latin typeface="+mn-lt"/>
                <a:ea typeface="+mn-ea"/>
                <a:cs typeface="+mn-cs"/>
              </a:rPr>
              <a:t> priestoru </a:t>
            </a:r>
            <a:endParaRPr lang="sk-SK" dirty="0" smtClean="0">
              <a:solidFill>
                <a:srgbClr val="00B0F0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zubný mikrobiálny povlak preniká do tesnej blízkosti medzizubnej papily,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zápal v uvedenej oblasti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parodontu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následne ťažké poškodenie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parodontu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 descr="C:\Users\ucitel\AppData\Local\Microsoft\Windows\Temporary Internet Files\Content.Word\10946156_10205747777398791_2085128684_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476672"/>
            <a:ext cx="6552728" cy="244827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539552" y="3575483"/>
            <a:ext cx="828092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k-SK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Chybn</a:t>
            </a:r>
            <a:r>
              <a:rPr kumimoji="0" lang="sk-SK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ú</a:t>
            </a:r>
            <a:r>
              <a:rPr kumimoji="0" lang="sk-SK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rekon</a:t>
            </a:r>
            <a:r>
              <a:rPr kumimoji="0" lang="sk-SK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š</a:t>
            </a:r>
            <a:r>
              <a:rPr kumimoji="0" lang="sk-SK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trukciu </a:t>
            </a:r>
            <a:r>
              <a:rPr kumimoji="0" lang="sk-SK" sz="28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aproxim</a:t>
            </a:r>
            <a:r>
              <a:rPr kumimoji="0" lang="sk-SK" sz="28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sk-SK" sz="28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lneho</a:t>
            </a:r>
            <a:r>
              <a:rPr kumimoji="0" lang="sk-SK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priestoru spôsobuje:</a:t>
            </a:r>
            <a:endParaRPr kumimoji="0" lang="sk-SK" sz="2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sk-SK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previsnut</a:t>
            </a:r>
            <a:r>
              <a:rPr kumimoji="0" lang="sk-SK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sk-SK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výplň,</a:t>
            </a:r>
            <a:endParaRPr kumimoji="0" lang="sk-SK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sk-SK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chýbaj</a:t>
            </a:r>
            <a:r>
              <a:rPr kumimoji="0" lang="sk-SK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ú</a:t>
            </a:r>
            <a:r>
              <a:rPr kumimoji="0" lang="sk-SK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ci bod kontaktu,</a:t>
            </a:r>
            <a:endParaRPr kumimoji="0" lang="sk-SK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sk-SK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kombinácia oboch situácií</a:t>
            </a:r>
            <a:r>
              <a:rPr kumimoji="0" lang="sk-SK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  1</a:t>
            </a:r>
            <a:r>
              <a:rPr lang="sk-SK" b="1" dirty="0" smtClean="0">
                <a:solidFill>
                  <a:srgbClr val="FFFF00"/>
                </a:solidFill>
                <a:latin typeface="+mj-lt"/>
                <a:ea typeface="+mj-ea"/>
                <a:cs typeface="+mj-cs"/>
              </a:rPr>
              <a:t>)  Previsnutá výplň</a:t>
            </a:r>
            <a:r>
              <a:rPr lang="sk-SK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/>
            </a:r>
            <a:br>
              <a:rPr lang="sk-SK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5613" y="1052736"/>
            <a:ext cx="8226425" cy="5073427"/>
          </a:xfrm>
        </p:spPr>
        <p:txBody>
          <a:bodyPr/>
          <a:lstStyle/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nosič zubného povlaku,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lokalizuje ho do tesnej blízkosti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gingívy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zabraňuje jeho odstraňovaniu.</a:t>
            </a:r>
          </a:p>
          <a:p>
            <a:pPr lvl="0"/>
            <a:endParaRPr lang="sk-SK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sk-SK" sz="2800" dirty="0" smtClean="0"/>
              <a:t>2) </a:t>
            </a:r>
            <a:r>
              <a:rPr lang="sk-SK" sz="2800" b="1" dirty="0" smtClean="0">
                <a:solidFill>
                  <a:srgbClr val="FFFF00"/>
                </a:solidFill>
                <a:latin typeface="+mn-lt"/>
                <a:ea typeface="+mn-ea"/>
                <a:cs typeface="+mn-cs"/>
              </a:rPr>
              <a:t>Chýbajúci bod kontaktu</a:t>
            </a:r>
          </a:p>
          <a:p>
            <a:pPr lvl="0"/>
            <a:r>
              <a:rPr lang="sk-SK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umožňuje prenikanie povlaku ku papile,</a:t>
            </a:r>
          </a:p>
          <a:p>
            <a:pPr lvl="0"/>
            <a:r>
              <a:rPr lang="sk-SK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častice potravy sú vtlačené do medzizubného priestoru,</a:t>
            </a:r>
          </a:p>
          <a:p>
            <a:pPr lvl="0"/>
            <a:r>
              <a:rPr lang="sk-SK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pacient v snahe ich odstrániť, papilu mechanicky dráždi.</a:t>
            </a:r>
          </a:p>
          <a:p>
            <a:r>
              <a:rPr lang="sk-SK" sz="2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  <a:endParaRPr lang="sk-SK" sz="2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sk-SK" sz="2800" b="1" dirty="0" smtClean="0">
                <a:solidFill>
                  <a:srgbClr val="FFFF00"/>
                </a:solidFill>
                <a:latin typeface="+mn-lt"/>
                <a:ea typeface="+mn-ea"/>
                <a:cs typeface="+mn-cs"/>
              </a:rPr>
              <a:t> </a:t>
            </a:r>
            <a:endParaRPr lang="sk-SK" sz="2800" dirty="0" smtClean="0">
              <a:solidFill>
                <a:srgbClr val="FFFF00"/>
              </a:solidFill>
              <a:latin typeface="+mn-lt"/>
              <a:ea typeface="+mn-ea"/>
              <a:cs typeface="+mn-cs"/>
            </a:endParaRPr>
          </a:p>
          <a:p>
            <a:pPr lvl="0"/>
            <a:endParaRPr lang="sk-SK" sz="2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  <a:endParaRPr lang="sk-SK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5613" y="836712"/>
            <a:ext cx="8226425" cy="5289451"/>
          </a:xfrm>
        </p:spPr>
        <p:txBody>
          <a:bodyPr/>
          <a:lstStyle/>
          <a:p>
            <a:r>
              <a:rPr lang="sk-SK" dirty="0" smtClean="0">
                <a:solidFill>
                  <a:srgbClr val="00B0F0"/>
                </a:solidFill>
                <a:latin typeface="+mn-lt"/>
                <a:ea typeface="+mn-ea"/>
                <a:cs typeface="+mn-cs"/>
              </a:rPr>
              <a:t>Chybná rekonštrukcia </a:t>
            </a:r>
            <a:r>
              <a:rPr lang="sk-SK" dirty="0" err="1" smtClean="0">
                <a:solidFill>
                  <a:srgbClr val="00B0F0"/>
                </a:solidFill>
                <a:latin typeface="+mn-lt"/>
                <a:ea typeface="+mn-ea"/>
                <a:cs typeface="+mn-cs"/>
              </a:rPr>
              <a:t>aproximálneho</a:t>
            </a:r>
            <a:r>
              <a:rPr lang="sk-SK" dirty="0" smtClean="0">
                <a:solidFill>
                  <a:srgbClr val="00B0F0"/>
                </a:solidFill>
                <a:latin typeface="+mn-lt"/>
                <a:ea typeface="+mn-ea"/>
                <a:cs typeface="+mn-cs"/>
              </a:rPr>
              <a:t> priestoru spôsobuje pacientovi nasledovné ťažkosti:</a:t>
            </a:r>
          </a:p>
          <a:p>
            <a:endParaRPr lang="sk-SK" dirty="0" smtClean="0">
              <a:solidFill>
                <a:srgbClr val="00B0F0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zápal medzizubnej papily,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papila je zdurená, bolestivá, na dotyk krváca,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následne atrofuje (nevyplňuje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aproximálny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priestor),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poškodenie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interdentálneho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septa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→ vznik pravého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parodontálneho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chobotu.</a:t>
            </a:r>
          </a:p>
          <a:p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5613" y="620688"/>
            <a:ext cx="8226425" cy="5505475"/>
          </a:xfrm>
        </p:spPr>
        <p:txBody>
          <a:bodyPr/>
          <a:lstStyle/>
          <a:p>
            <a:r>
              <a:rPr lang="sk-SK" b="1" dirty="0" smtClean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Previsnutá amalgámová výplň</a:t>
            </a:r>
          </a:p>
          <a:p>
            <a:endParaRPr lang="sk-SK" dirty="0" smtClean="0">
              <a:solidFill>
                <a:srgbClr val="FFFF00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matrica nedolieha ku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gingiválnemu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schodíku, nie je utesnená klinkom,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nesprávne zvolená veľkosť klinku (príliš malý klin),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príliš veľký klinok – zdeformuje výplň,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matrica neobopína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gingiválny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schodík a končí na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chodíku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zub je na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aproximálnej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ploche príliš konkávny,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 sňatí matrice, väčší prebytok výplne – nahryznutím je pretlačená výplň do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aproximálneho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priestoru</a:t>
            </a:r>
          </a:p>
          <a:p>
            <a:pPr lvl="0"/>
            <a:endParaRPr lang="sk-SK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sk-SK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5613" y="908720"/>
            <a:ext cx="8226425" cy="5217443"/>
          </a:xfrm>
        </p:spPr>
        <p:txBody>
          <a:bodyPr/>
          <a:lstStyle/>
          <a:p>
            <a:r>
              <a:rPr lang="sk-SK" b="1" dirty="0" smtClean="0">
                <a:solidFill>
                  <a:srgbClr val="FFFF00"/>
                </a:solidFill>
                <a:latin typeface="+mn-lt"/>
                <a:ea typeface="+mn-ea"/>
                <a:cs typeface="+mn-cs"/>
              </a:rPr>
              <a:t>Riziko poškodenia </a:t>
            </a:r>
            <a:r>
              <a:rPr lang="sk-SK" b="1" dirty="0" err="1" smtClean="0">
                <a:solidFill>
                  <a:srgbClr val="FFFF00"/>
                </a:solidFill>
                <a:latin typeface="+mn-lt"/>
                <a:ea typeface="+mn-ea"/>
                <a:cs typeface="+mn-cs"/>
              </a:rPr>
              <a:t>gingívy</a:t>
            </a:r>
            <a:r>
              <a:rPr lang="sk-SK" b="1" dirty="0" smtClean="0">
                <a:solidFill>
                  <a:srgbClr val="FFFF00"/>
                </a:solidFill>
                <a:latin typeface="+mn-lt"/>
                <a:ea typeface="+mn-ea"/>
                <a:cs typeface="+mn-cs"/>
              </a:rPr>
              <a:t> pri preparácii</a:t>
            </a:r>
          </a:p>
          <a:p>
            <a:endParaRPr lang="sk-SK" dirty="0" smtClean="0">
              <a:solidFill>
                <a:srgbClr val="FFFF00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minimalizujeme, pokiaľ je to možné,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supragingiválnou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preparáciou,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nízkymi otáčkami pri preparácii,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použitím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kofferdamu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</a:p>
          <a:p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u defektov zasahujúcich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subgingiválne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– je nutné zvážiť vykonanie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gingivektómie</a:t>
            </a:r>
            <a:endParaRPr lang="sk-SK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 smtClean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Kompozitná výplň</a:t>
            </a:r>
          </a:p>
          <a:p>
            <a:endParaRPr lang="sk-SK" dirty="0" smtClean="0">
              <a:solidFill>
                <a:srgbClr val="FF0066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previsy je možné často vidieť aj u III. a IV.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Bl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polymerizácia materiálu cez pásik držaný len prstami, bez použitia klinku,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tvarovanie výplne z voľnej ruky,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použitie klinku nevhodnej veľkosti,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často chýba bod kontaktu aj vo frontálnom úseku chrupu,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situáciu zhoršuje aj nedokonalé vyleštenie výplne → povlak → poškodenie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parodontu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5613" y="476672"/>
            <a:ext cx="8226425" cy="5649491"/>
          </a:xfrm>
        </p:spPr>
        <p:txBody>
          <a:bodyPr/>
          <a:lstStyle/>
          <a:p>
            <a:r>
              <a:rPr lang="sk-SK" b="1" dirty="0" smtClean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Výplne V. </a:t>
            </a:r>
            <a:r>
              <a:rPr lang="sk-SK" b="1" dirty="0" err="1" smtClean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Tr</a:t>
            </a:r>
            <a:r>
              <a:rPr lang="sk-SK" b="1" dirty="0" smtClean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. </a:t>
            </a:r>
            <a:r>
              <a:rPr lang="sk-SK" b="1" dirty="0" err="1" smtClean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Bl</a:t>
            </a:r>
            <a:r>
              <a:rPr lang="sk-SK" b="1" dirty="0" smtClean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. (frontálny aj </a:t>
            </a:r>
            <a:r>
              <a:rPr lang="sk-SK" b="1" dirty="0" err="1" smtClean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distálny</a:t>
            </a:r>
            <a:r>
              <a:rPr lang="sk-SK" b="1" dirty="0" smtClean="0">
                <a:solidFill>
                  <a:srgbClr val="FF3300"/>
                </a:solidFill>
                <a:latin typeface="+mn-lt"/>
                <a:ea typeface="+mn-ea"/>
                <a:cs typeface="+mn-cs"/>
              </a:rPr>
              <a:t> úsek chrupu)</a:t>
            </a:r>
            <a:endParaRPr lang="sk-SK" dirty="0" smtClean="0">
              <a:solidFill>
                <a:srgbClr val="FF3300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predimenzovanie výplne či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fazety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→ vznik nehygienického retenčného priestoru pre zubný povlak,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nedokonalé vyleštenie výplne.</a:t>
            </a:r>
          </a:p>
          <a:p>
            <a:pPr lvl="0"/>
            <a:endParaRPr lang="sk-SK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sk-SK" b="1" dirty="0" err="1" smtClean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Inleje</a:t>
            </a:r>
            <a:r>
              <a:rPr lang="sk-SK" b="1" dirty="0" smtClean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 a laboratórne zhotovené </a:t>
            </a:r>
            <a:r>
              <a:rPr lang="sk-SK" b="1" dirty="0" err="1" smtClean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fazety</a:t>
            </a:r>
            <a:r>
              <a:rPr lang="sk-SK" b="1" dirty="0" smtClean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 z kompozitných živíc </a:t>
            </a:r>
            <a:endParaRPr lang="sk-SK" dirty="0" smtClean="0">
              <a:solidFill>
                <a:srgbClr val="FF0066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 marginálny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parodont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sú presnejšie a priaznivejšie,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výhodou je možnosť dokonalého vytvarovania bodu kontaktu,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oklúzneho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reliéfu a vyleštenie do vysokého lesku,</a:t>
            </a:r>
          </a:p>
          <a:p>
            <a:pPr lvl="0"/>
            <a:endParaRPr lang="sk-SK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sk-SK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5613" y="260648"/>
            <a:ext cx="8436867" cy="5865515"/>
          </a:xfrm>
        </p:spPr>
        <p:txBody>
          <a:bodyPr/>
          <a:lstStyle/>
          <a:p>
            <a:pPr lvl="0"/>
            <a:endParaRPr lang="sk-SK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endParaRPr lang="sk-SK" dirty="0" smtClean="0"/>
          </a:p>
          <a:p>
            <a:pPr lvl="0"/>
            <a:endParaRPr lang="sk-SK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nebezpečie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– prebytky tmeliaceho materiálu môžu prenikať do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aproximálneho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priestoru alebo do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gingiválneho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sulku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pri jeho nedokonalom odstránení môžu marginálny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parodont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intenzívne dráždiť a zhoršovať hygienické pomery,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vhodnou pomôckou je dentálna niť.</a:t>
            </a:r>
          </a:p>
          <a:p>
            <a:pPr lvl="0"/>
            <a:endParaRPr lang="sk-SK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sk-SK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 smtClean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Škody na </a:t>
            </a:r>
            <a:r>
              <a:rPr lang="sk-SK" b="1" dirty="0" err="1" smtClean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parodonte</a:t>
            </a:r>
            <a:r>
              <a:rPr lang="sk-SK" b="1" dirty="0" smtClean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 pri </a:t>
            </a:r>
            <a:r>
              <a:rPr lang="sk-SK" b="1" dirty="0" err="1" smtClean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endodontickom</a:t>
            </a:r>
            <a:r>
              <a:rPr lang="sk-SK" b="1" dirty="0" smtClean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 ošetrení</a:t>
            </a:r>
            <a:endParaRPr lang="sk-SK" dirty="0" smtClean="0">
              <a:solidFill>
                <a:srgbClr val="FF0066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scestná perforácia → zápal v 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periodontálnej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štrbine,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nesprávna aplikácia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devitalizačnej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pasty →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nekróza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medzizubného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septa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nedodržanie pracovnej dĺžky koreňového kanála → mechanické poškodenie tkanív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apikálneho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parodontu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zanesenie infekcie, aktivácia chronického zápalu,</a:t>
            </a:r>
          </a:p>
          <a:p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nešetrná aplikácia výplachových roztokov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 smtClean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Následky na </a:t>
            </a:r>
            <a:r>
              <a:rPr lang="sk-SK" b="1" dirty="0" err="1" smtClean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parodonte</a:t>
            </a:r>
            <a:endParaRPr lang="sk-SK" b="1" dirty="0" smtClean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endParaRPr lang="sk-SK" dirty="0" smtClean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r>
              <a:rPr lang="sk-SK" i="1" u="sng" dirty="0" smtClean="0">
                <a:solidFill>
                  <a:srgbClr val="00B0F0"/>
                </a:solidFill>
                <a:latin typeface="+mn-lt"/>
                <a:ea typeface="+mn-ea"/>
                <a:cs typeface="+mn-cs"/>
              </a:rPr>
              <a:t>Nesprávne vymodelovaná žuvacia plôška</a:t>
            </a:r>
            <a:endParaRPr lang="sk-SK" dirty="0" smtClean="0">
              <a:solidFill>
                <a:srgbClr val="00B0F0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zaťaženie závesného aparátu,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 závislosti od odolnosti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parodontu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môže viesť k obnažovaniu krčkov,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sk-SK" sz="3200" b="1" u="sng" dirty="0" smtClean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HRANIČNÉ OTÁZKY KONZERVAČNÉHO ZUBNÉHO LEKÁRSTVA S DENTOALVEOLÁRNOU CHIRURGIOU</a:t>
            </a:r>
            <a:endParaRPr lang="sk-SK" sz="3200" dirty="0" smtClean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  <a:p>
            <a:pPr algn="ctr"/>
            <a:endParaRPr lang="sk-SK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5613" y="836712"/>
            <a:ext cx="8226425" cy="5289451"/>
          </a:xfrm>
        </p:spPr>
        <p:txBody>
          <a:bodyPr/>
          <a:lstStyle/>
          <a:p>
            <a:r>
              <a:rPr lang="sk-SK" i="1" u="sng" dirty="0" smtClean="0">
                <a:solidFill>
                  <a:srgbClr val="00B0F0"/>
                </a:solidFill>
                <a:latin typeface="+mn-lt"/>
                <a:ea typeface="+mn-ea"/>
                <a:cs typeface="+mn-cs"/>
              </a:rPr>
              <a:t>Indikácie chirurgických výkonov doplňujúcich </a:t>
            </a:r>
            <a:r>
              <a:rPr lang="sk-SK" i="1" u="sng" dirty="0" err="1" smtClean="0">
                <a:solidFill>
                  <a:srgbClr val="00B0F0"/>
                </a:solidFill>
                <a:latin typeface="+mn-lt"/>
                <a:ea typeface="+mn-ea"/>
                <a:cs typeface="+mn-cs"/>
              </a:rPr>
              <a:t>endodontickú</a:t>
            </a:r>
            <a:r>
              <a:rPr lang="sk-SK" i="1" u="sng" dirty="0" smtClean="0">
                <a:solidFill>
                  <a:srgbClr val="00B0F0"/>
                </a:solidFill>
                <a:latin typeface="+mn-lt"/>
                <a:ea typeface="+mn-ea"/>
                <a:cs typeface="+mn-cs"/>
              </a:rPr>
              <a:t> terapiu</a:t>
            </a:r>
          </a:p>
          <a:p>
            <a:endParaRPr lang="sk-SK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výkony zabezpečujúce drenáž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periapikálnej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oblasti,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výkony v 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apikálnej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oblasti zabezpečujúce odstránenie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periapikálnych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nálezov a umožňujúce hermetický uzáver kanála,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korekčné chirurgické výkony.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5613" y="692696"/>
            <a:ext cx="8226425" cy="5433467"/>
          </a:xfrm>
        </p:spPr>
        <p:txBody>
          <a:bodyPr/>
          <a:lstStyle/>
          <a:p>
            <a:r>
              <a:rPr lang="sk-SK" b="1" dirty="0" smtClean="0">
                <a:solidFill>
                  <a:srgbClr val="FFFF00"/>
                </a:solidFill>
                <a:latin typeface="+mn-lt"/>
                <a:ea typeface="+mn-ea"/>
                <a:cs typeface="+mn-cs"/>
              </a:rPr>
              <a:t>Drenáž </a:t>
            </a:r>
            <a:r>
              <a:rPr lang="sk-SK" b="1" dirty="0" err="1" smtClean="0">
                <a:solidFill>
                  <a:srgbClr val="FFFF00"/>
                </a:solidFill>
                <a:latin typeface="+mn-lt"/>
                <a:ea typeface="+mn-ea"/>
                <a:cs typeface="+mn-cs"/>
              </a:rPr>
              <a:t>periapikálnej</a:t>
            </a:r>
            <a:r>
              <a:rPr lang="sk-SK" b="1" dirty="0" smtClean="0">
                <a:solidFill>
                  <a:srgbClr val="FFFF00"/>
                </a:solidFill>
                <a:latin typeface="+mn-lt"/>
                <a:ea typeface="+mn-ea"/>
                <a:cs typeface="+mn-cs"/>
              </a:rPr>
              <a:t> oblasti</a:t>
            </a:r>
          </a:p>
          <a:p>
            <a:endParaRPr lang="sk-SK" dirty="0" smtClean="0">
              <a:solidFill>
                <a:srgbClr val="FFFF00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akútny priebeh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periapikálneho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ochorenia → zabezpečiť odtok tvoriaceho sa 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exsudátu 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→ spriechodnením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k.k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až po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foramen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apicale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ak je drenáž nedostatočná alebo vznikol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subperiostálny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/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submukózny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absces → odtok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exudátu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zabezpečiť chirurgickou cestou,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drenáž chirurgickou cestou →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incízia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subperiostálneho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/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submukózneho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abscesu</a:t>
            </a:r>
          </a:p>
          <a:p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                             → trepanácia alveolu,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súčasťou chirurgickej intervencie je vždy otvorenie a spriechodnenie príčinného zuba.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5613" y="836712"/>
            <a:ext cx="8226425" cy="5289451"/>
          </a:xfrm>
        </p:spPr>
        <p:txBody>
          <a:bodyPr/>
          <a:lstStyle/>
          <a:p>
            <a:r>
              <a:rPr lang="sk-SK" b="1" dirty="0" smtClean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Chirurgická intervencia</a:t>
            </a:r>
          </a:p>
          <a:p>
            <a:endParaRPr lang="sk-SK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sk-SK" b="1" i="1" u="sng" dirty="0" err="1" smtClean="0">
                <a:solidFill>
                  <a:srgbClr val="00B0F0"/>
                </a:solidFill>
                <a:latin typeface="+mn-lt"/>
                <a:ea typeface="+mn-ea"/>
                <a:cs typeface="+mn-cs"/>
              </a:rPr>
              <a:t>Periapikálna</a:t>
            </a:r>
            <a:r>
              <a:rPr lang="sk-SK" b="1" i="1" u="sng" dirty="0" smtClean="0">
                <a:solidFill>
                  <a:srgbClr val="00B0F0"/>
                </a:solidFill>
                <a:latin typeface="+mn-lt"/>
                <a:ea typeface="+mn-ea"/>
                <a:cs typeface="+mn-cs"/>
              </a:rPr>
              <a:t> chirurgia</a:t>
            </a:r>
            <a:endParaRPr lang="sk-SK" dirty="0" smtClean="0">
              <a:solidFill>
                <a:srgbClr val="00B0F0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pri rozhodovaní – nutné zhodnotiť rádiogram a zvážiť klinické prejavy,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zhodnotiť aj ďalšie aspekty – vek pacienta, celkový stav chrupu, úroveň ústnej hygieny, ČO a protetické hľadisko, celkový zdravotný stav pacienta,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resekcia koreňového hrotu alebo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periapikálna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exkochleácia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5613" y="620688"/>
            <a:ext cx="8226425" cy="5505475"/>
          </a:xfrm>
        </p:spPr>
        <p:txBody>
          <a:bodyPr/>
          <a:lstStyle/>
          <a:p>
            <a:r>
              <a:rPr lang="sk-SK" i="1" u="sng" dirty="0" smtClean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Indikácie </a:t>
            </a:r>
            <a:r>
              <a:rPr lang="sk-SK" i="1" u="sng" dirty="0" err="1" smtClean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periapikálnej</a:t>
            </a:r>
            <a:r>
              <a:rPr lang="sk-SK" i="1" u="sng" dirty="0" smtClean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i="1" u="sng" dirty="0" err="1" smtClean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exkochleácie</a:t>
            </a:r>
            <a:endParaRPr lang="sk-SK" i="1" u="sng" dirty="0" smtClean="0">
              <a:solidFill>
                <a:srgbClr val="FF0066"/>
              </a:solidFill>
              <a:latin typeface="+mn-lt"/>
              <a:ea typeface="+mn-ea"/>
              <a:cs typeface="+mn-cs"/>
            </a:endParaRPr>
          </a:p>
          <a:p>
            <a:endParaRPr lang="sk-SK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endodontické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ochorenie nie je možné zvládnuť konzervačne,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resekcia koreňového hrotu by oslabila pevnosť zuba.</a:t>
            </a:r>
          </a:p>
          <a:p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5613" y="332656"/>
            <a:ext cx="8226425" cy="5793507"/>
          </a:xfrm>
        </p:spPr>
        <p:txBody>
          <a:bodyPr/>
          <a:lstStyle/>
          <a:p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r>
              <a:rPr lang="sk-SK" i="1" u="sng" dirty="0" smtClean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Indikácie resekcie koreňového hrotu</a:t>
            </a:r>
          </a:p>
          <a:p>
            <a:endParaRPr lang="sk-SK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umožňuje odstránenie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periapikálneho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nálezu a odstráni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apikálne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ramifikácie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koreňového kanála,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chronické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apikálne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granulomatózne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parodontitídy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cystogranulómy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radikulárne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cysty,</a:t>
            </a:r>
          </a:p>
          <a:p>
            <a:pPr lvl="0"/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apikálna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chron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granulomatózna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parodontitída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– nepostupovať príliš radikálne – po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endodontickej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lege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artis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– odstránenie koreňovej infekcie – obranné schopnosti organizmu sa dostávajú do prevahy – vyzdravenie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apikálneho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parodontu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ak nedôjde k reparácii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apikálnych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zmien po ošetrení 1-2 roky – indikovaná resekcia koreňového hrotu,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5613" y="908720"/>
            <a:ext cx="8226425" cy="5217443"/>
          </a:xfrm>
        </p:spPr>
        <p:txBody>
          <a:bodyPr/>
          <a:lstStyle/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fraktúra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apikálnej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tretiny koreňa,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kontinuálna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exudácia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do koreňového kanála,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zalomený koreňový nástroj, prečnievajúci do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periapexu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</a:p>
          <a:p>
            <a:pPr lvl="0"/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via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falsa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v 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apikálnej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tretine koreňa,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reparácia nedokonalej koreňovej výplne a zubov s čapovou náhradou.</a:t>
            </a:r>
          </a:p>
          <a:p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5613" y="908720"/>
            <a:ext cx="8226425" cy="5217443"/>
          </a:xfrm>
        </p:spPr>
        <p:txBody>
          <a:bodyPr/>
          <a:lstStyle/>
          <a:p>
            <a:r>
              <a:rPr lang="sk-SK" dirty="0" smtClean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Resekcii koreňového hrotu predchádza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</a:t>
            </a:r>
          </a:p>
          <a:p>
            <a:endParaRPr lang="sk-SK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dôkladná mech. –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chem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preparácia,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zhotovenie koreňovej výplne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predoperačná výplň – skráti čas operácie, eliminuje vlhké prostredie operačnej rany, znižuje význam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asepsy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pri plnení,</a:t>
            </a:r>
          </a:p>
          <a:p>
            <a:pPr lvl="0"/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intraoperačná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výplň – jediná výhoda – lepší prehľad pri plnení kanála,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retrográdna výplň – pre nepriaznivé anatomické pomery nie je možné plniť kanál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ortográdne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jediná možnosť udržať protetickú náhradu vo funkcii.</a:t>
            </a:r>
          </a:p>
          <a:p>
            <a:r>
              <a:rPr lang="sk-SK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  <a:endParaRPr lang="sk-SK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sk-SK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5613" y="620688"/>
            <a:ext cx="8226425" cy="5505475"/>
          </a:xfrm>
        </p:spPr>
        <p:txBody>
          <a:bodyPr/>
          <a:lstStyle/>
          <a:p>
            <a:r>
              <a:rPr lang="sk-SK" b="1" dirty="0" smtClean="0">
                <a:solidFill>
                  <a:srgbClr val="00B0F0"/>
                </a:solidFill>
                <a:latin typeface="+mn-lt"/>
                <a:ea typeface="+mn-ea"/>
                <a:cs typeface="+mn-cs"/>
              </a:rPr>
              <a:t>Korekčné chirurgické výkony</a:t>
            </a:r>
            <a:r>
              <a:rPr lang="sk-SK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sk-SK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Hemiextrakcia</a:t>
            </a:r>
            <a:endParaRPr lang="sk-SK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amputácia koreňa,</a:t>
            </a:r>
          </a:p>
          <a:p>
            <a:pPr lvl="0"/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replantácia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pPr lvl="0"/>
            <a:endParaRPr lang="sk-SK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sk-SK" i="1" u="sng" dirty="0" err="1" smtClean="0">
                <a:solidFill>
                  <a:srgbClr val="FFFF00"/>
                </a:solidFill>
                <a:latin typeface="+mn-lt"/>
                <a:ea typeface="+mn-ea"/>
                <a:cs typeface="+mn-cs"/>
              </a:rPr>
              <a:t>Hemiextrakcia</a:t>
            </a:r>
            <a:endParaRPr lang="sk-SK" dirty="0" smtClean="0">
              <a:solidFill>
                <a:srgbClr val="FFFF00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sk-SK" dirty="0" smtClean="0">
                <a:latin typeface="+mn-lt"/>
                <a:ea typeface="+mn-ea"/>
                <a:cs typeface="+mn-cs"/>
              </a:rPr>
              <a:t>zriedkavý </a:t>
            </a:r>
            <a:r>
              <a:rPr lang="sk-SK" dirty="0" err="1" smtClean="0">
                <a:latin typeface="+mn-lt"/>
                <a:ea typeface="+mn-ea"/>
                <a:cs typeface="+mn-cs"/>
              </a:rPr>
              <a:t>endodonticko</a:t>
            </a:r>
            <a:r>
              <a:rPr lang="sk-SK" dirty="0" smtClean="0">
                <a:latin typeface="+mn-lt"/>
                <a:ea typeface="+mn-ea"/>
                <a:cs typeface="+mn-cs"/>
              </a:rPr>
              <a:t> 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– chirurgický výkon,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ak extrakciou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molára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hrozí jednostranné skrátenie zuboradia odstránenie jedného z koreňov dolného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molára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– obvykle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meziálneho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koreňa,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úspešne ošetrený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distálny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koreň – terminálny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distálny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pilier,</a:t>
            </a:r>
          </a:p>
          <a:p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možná je jeho rekonštrukcia do tvaru nadstavby</a:t>
            </a:r>
            <a:endParaRPr lang="sk-SK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5613" y="692696"/>
            <a:ext cx="8226425" cy="5433467"/>
          </a:xfrm>
        </p:spPr>
        <p:txBody>
          <a:bodyPr/>
          <a:lstStyle/>
          <a:p>
            <a:r>
              <a:rPr lang="sk-SK" i="1" u="sng" dirty="0" smtClean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Indikácie </a:t>
            </a:r>
            <a:r>
              <a:rPr lang="sk-SK" i="1" u="sng" dirty="0" err="1" smtClean="0">
                <a:solidFill>
                  <a:srgbClr val="FF0066"/>
                </a:solidFill>
                <a:latin typeface="+mn-lt"/>
                <a:ea typeface="+mn-ea"/>
                <a:cs typeface="+mn-cs"/>
              </a:rPr>
              <a:t>hemiextrakcie</a:t>
            </a:r>
            <a:endParaRPr lang="sk-SK" dirty="0" smtClean="0">
              <a:solidFill>
                <a:srgbClr val="FF0066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perforácie steny kanála alebo v oblasti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furkácie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interná či externá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resorpcia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v jednom kanáli,</a:t>
            </a:r>
          </a:p>
          <a:p>
            <a:pPr lvl="0"/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neodstraniteľný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frakturovaný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nástroj zasahujúci do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periapexu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– prítomné symptómy dráždenia,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nepriechodnosť pri prítomnosti lézie v 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apikálnom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parodonte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rozsiahly a hlboký koreňový kaz vzťahujúci sa na jeden koreň,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fraktúra korunky zasahujúca hlboko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subgingiválne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vzťahujúca sa na jeden koreň,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5613" y="1340768"/>
            <a:ext cx="8226425" cy="4785395"/>
          </a:xfrm>
        </p:spPr>
        <p:txBody>
          <a:bodyPr/>
          <a:lstStyle/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hlboký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parodontálny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vačok v okolí jedného koreňa,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pokročilá jednostranná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resorpcia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alveolárnej kosti,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vertikálna fraktúra korunky zahrňujúca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furkáciu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</a:p>
          <a:p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radiolucentná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area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v okolí jedného koreňa, jej veľkosť sa zväčšuje napriek preliečeniu  kanála</a:t>
            </a:r>
            <a:endParaRPr lang="sk-SK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5613" y="764704"/>
            <a:ext cx="8226425" cy="5361459"/>
          </a:xfrm>
        </p:spPr>
        <p:txBody>
          <a:bodyPr/>
          <a:lstStyle/>
          <a:p>
            <a:r>
              <a:rPr lang="sk-SK" i="1" u="sng" dirty="0" smtClean="0">
                <a:solidFill>
                  <a:srgbClr val="00B0F0"/>
                </a:solidFill>
                <a:latin typeface="+mn-lt"/>
                <a:ea typeface="+mn-ea"/>
                <a:cs typeface="+mn-cs"/>
              </a:rPr>
              <a:t>Amputácia koreňa viackoreňových zubov</a:t>
            </a:r>
          </a:p>
          <a:p>
            <a:endParaRPr lang="sk-SK" dirty="0" smtClean="0">
              <a:solidFill>
                <a:srgbClr val="00B0F0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zriedkavý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endodonticko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– chirurgický výkon,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extrakciou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molára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hrozí jednostranné skrátenie zuboradia,</a:t>
            </a:r>
          </a:p>
          <a:p>
            <a:pPr lvl="0"/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odstráneni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jedného z koreňov horného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molára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obvykle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bukálneho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v jeho koronárnej časti,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amputácia obidvoch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bukálnych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koreňov je KI,</a:t>
            </a:r>
          </a:p>
          <a:p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nepriaznivé anatomické pomery – najčastejšie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meziobukálny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koreň (zakrivenie,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periapikálny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proces</a:t>
            </a:r>
            <a:endParaRPr lang="sk-SK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i="1" u="sng" dirty="0" err="1" smtClean="0">
                <a:solidFill>
                  <a:srgbClr val="00B0F0"/>
                </a:solidFill>
                <a:latin typeface="+mj-lt"/>
                <a:ea typeface="+mj-ea"/>
                <a:cs typeface="+mj-cs"/>
              </a:rPr>
              <a:t>Replantácia</a:t>
            </a:r>
            <a:r>
              <a:rPr lang="sk-SK" dirty="0" smtClean="0">
                <a:solidFill>
                  <a:srgbClr val="00B0F0"/>
                </a:solidFill>
                <a:latin typeface="+mj-lt"/>
                <a:ea typeface="+mj-ea"/>
                <a:cs typeface="+mj-cs"/>
              </a:rPr>
              <a:t/>
            </a:r>
            <a:br>
              <a:rPr lang="sk-SK" dirty="0" smtClean="0">
                <a:solidFill>
                  <a:srgbClr val="00B0F0"/>
                </a:solidFill>
                <a:latin typeface="+mj-lt"/>
                <a:ea typeface="+mj-ea"/>
                <a:cs typeface="+mj-cs"/>
              </a:rPr>
            </a:br>
            <a:endParaRPr lang="sk-SK" dirty="0">
              <a:solidFill>
                <a:srgbClr val="00B0F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5613" y="1268760"/>
            <a:ext cx="8226425" cy="4857403"/>
          </a:xfrm>
        </p:spPr>
        <p:txBody>
          <a:bodyPr/>
          <a:lstStyle/>
          <a:p>
            <a:pPr lvl="0"/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endodonticko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– chirurgický výkon,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indikácia – ak nie je možné zabezpečiť úspešnú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endodontickú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predovšetkým dolných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molárov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posledná terapeutická možnosť pre záchranu zuba.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podstata výkonu – extrakcia zuba</a:t>
            </a:r>
          </a:p>
          <a:p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            - preparácia koreňového kanála s následným zaplnením</a:t>
            </a:r>
          </a:p>
          <a:p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             - implantácia zuba na pôvodné miesto,</a:t>
            </a:r>
          </a:p>
          <a:p>
            <a:endParaRPr lang="sk-SK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i="1" dirty="0" smtClean="0">
                <a:solidFill>
                  <a:srgbClr val="00B0F0"/>
                </a:solidFill>
                <a:latin typeface="+mn-lt"/>
                <a:ea typeface="+mn-ea"/>
                <a:cs typeface="+mn-cs"/>
              </a:rPr>
              <a:t>úspech </a:t>
            </a:r>
            <a:r>
              <a:rPr lang="sk-SK" i="1" dirty="0" err="1" smtClean="0">
                <a:solidFill>
                  <a:srgbClr val="00B0F0"/>
                </a:solidFill>
                <a:latin typeface="+mn-lt"/>
                <a:ea typeface="+mn-ea"/>
                <a:cs typeface="+mn-cs"/>
              </a:rPr>
              <a:t>replantácie</a:t>
            </a:r>
            <a:r>
              <a:rPr lang="sk-SK" i="1" dirty="0" smtClean="0">
                <a:solidFill>
                  <a:srgbClr val="00B0F0"/>
                </a:solidFill>
                <a:latin typeface="+mn-lt"/>
                <a:ea typeface="+mn-ea"/>
                <a:cs typeface="+mn-cs"/>
              </a:rPr>
              <a:t> závisí od viacerých faktorov: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povrch koreňa a priľahlých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periodontálnych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fibríl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nesmie byť príliš traumatizovaný,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zub nesmie byť dlho mimo zubnej alveoly,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vysušeniu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parodontálnych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tkanív sa zabraňuje použitím fyziologického roztoku,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priaznivé je, ak sa hrot koreňa skráti (najmä ak je koreň zakrivený), vytvoria sa tak podmienky, aké sa vyžadujú pri resekcii,</a:t>
            </a:r>
          </a:p>
          <a:p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zub sa musí v alveole fixovať na dobu 4-6 týždňov</a:t>
            </a:r>
            <a:endParaRPr lang="sk-SK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zub musí byť vyradený z 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oklúznych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stresov,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indikačná oblasť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replantácie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devitálnych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zubov je veľmi úzka,</a:t>
            </a:r>
          </a:p>
          <a:p>
            <a:pPr lvl="0"/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prognóza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replantovaného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zuba obvykle nie je dlhodobá,</a:t>
            </a:r>
          </a:p>
          <a:p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často dochádza k 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resorbčným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javom – externá </a:t>
            </a:r>
            <a:r>
              <a:rPr lang="sk-SK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rezorbcia</a:t>
            </a:r>
            <a:r>
              <a:rPr lang="sk-SK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– znižuje nádej pre trvalý úspech</a:t>
            </a:r>
            <a:endParaRPr lang="sk-SK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5"/>
  <p:tag name="MMPROD_UIDATA" val="&lt;database version=&quot;8.0&quot;&gt;&lt;object type=&quot;1&quot; unique_id=&quot;10001&quot;&gt;&lt;object type=&quot;8&quot; unique_id=&quot;35475&quot;&gt;&lt;/object&gt;&lt;object type=&quot;2&quot; unique_id=&quot;35476&quot;&gt;&lt;object type=&quot;3&quot; unique_id=&quot;35477&quot;&gt;&lt;property id=&quot;20148&quot; value=&quot;5&quot;/&gt;&lt;property id=&quot;20300&quot; value=&quot;Slide 1&quot;/&gt;&lt;property id=&quot;20307&quot; value=&quot;256&quot;/&gt;&lt;/object&gt;&lt;object type=&quot;3&quot; unique_id=&quot;35478&quot;&gt;&lt;property id=&quot;20148&quot; value=&quot;5&quot;/&gt;&lt;property id=&quot;20300&quot; value=&quot;Slide 2&quot;/&gt;&lt;property id=&quot;20307&quot; value=&quot;257&quot;/&gt;&lt;/object&gt;&lt;object type=&quot;3&quot; unique_id=&quot;35479&quot;&gt;&lt;property id=&quot;20148&quot; value=&quot;5&quot;/&gt;&lt;property id=&quot;20300&quot; value=&quot;Slide 3&quot;/&gt;&lt;property id=&quot;20307&quot; value=&quot;258&quot;/&gt;&lt;/object&gt;&lt;object type=&quot;3&quot; unique_id=&quot;35480&quot;&gt;&lt;property id=&quot;20148&quot; value=&quot;5&quot;/&gt;&lt;property id=&quot;20300&quot; value=&quot;Slide 4&quot;/&gt;&lt;property id=&quot;20307&quot; value=&quot;259&quot;/&gt;&lt;/object&gt;&lt;/object&gt;&lt;/object&gt;&lt;/database&gt;"/>
  <p:tag name="ISPRING_RESOURCE_PATHS_HASH_PRESENTER" val="9da3cdd3a76524bb553702e77d8604782819e3a"/>
  <p:tag name="SECTOMILLISECCONVERTED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itl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ext"/>
</p:tagLst>
</file>

<file path=ppt/theme/theme1.xml><?xml version="1.0" encoding="utf-8"?>
<a:theme xmlns:a="http://schemas.openxmlformats.org/drawingml/2006/main" name="ind_1198_slide">
  <a:themeElements>
    <a:clrScheme name="Default Design 2">
      <a:dk1>
        <a:srgbClr val="333333"/>
      </a:dk1>
      <a:lt1>
        <a:srgbClr val="FFFFFF"/>
      </a:lt1>
      <a:dk2>
        <a:srgbClr val="336600"/>
      </a:dk2>
      <a:lt2>
        <a:srgbClr val="FFFFFF"/>
      </a:lt2>
      <a:accent1>
        <a:srgbClr val="28F071"/>
      </a:accent1>
      <a:accent2>
        <a:srgbClr val="DFE93E"/>
      </a:accent2>
      <a:accent3>
        <a:srgbClr val="ADB8AA"/>
      </a:accent3>
      <a:accent4>
        <a:srgbClr val="DADADA"/>
      </a:accent4>
      <a:accent5>
        <a:srgbClr val="ACF6BB"/>
      </a:accent5>
      <a:accent6>
        <a:srgbClr val="CAD337"/>
      </a:accent6>
      <a:hlink>
        <a:srgbClr val="FFD480"/>
      </a:hlink>
      <a:folHlink>
        <a:srgbClr val="B0F76A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333333"/>
        </a:dk1>
        <a:lt1>
          <a:srgbClr val="FFFFFF"/>
        </a:lt1>
        <a:dk2>
          <a:srgbClr val="336600"/>
        </a:dk2>
        <a:lt2>
          <a:srgbClr val="FFFFFF"/>
        </a:lt2>
        <a:accent1>
          <a:srgbClr val="78C12F"/>
        </a:accent1>
        <a:accent2>
          <a:srgbClr val="7EE01B"/>
        </a:accent2>
        <a:accent3>
          <a:srgbClr val="ADB8AA"/>
        </a:accent3>
        <a:accent4>
          <a:srgbClr val="DADADA"/>
        </a:accent4>
        <a:accent5>
          <a:srgbClr val="BEDDAD"/>
        </a:accent5>
        <a:accent6>
          <a:srgbClr val="72CB17"/>
        </a:accent6>
        <a:hlink>
          <a:srgbClr val="A6E06C"/>
        </a:hlink>
        <a:folHlink>
          <a:srgbClr val="ADEF6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333333"/>
        </a:dk1>
        <a:lt1>
          <a:srgbClr val="FFFFFF"/>
        </a:lt1>
        <a:dk2>
          <a:srgbClr val="336600"/>
        </a:dk2>
        <a:lt2>
          <a:srgbClr val="FFFFFF"/>
        </a:lt2>
        <a:accent1>
          <a:srgbClr val="28F071"/>
        </a:accent1>
        <a:accent2>
          <a:srgbClr val="DFE93E"/>
        </a:accent2>
        <a:accent3>
          <a:srgbClr val="ADB8AA"/>
        </a:accent3>
        <a:accent4>
          <a:srgbClr val="DADADA"/>
        </a:accent4>
        <a:accent5>
          <a:srgbClr val="ACF6BB"/>
        </a:accent5>
        <a:accent6>
          <a:srgbClr val="CAD337"/>
        </a:accent6>
        <a:hlink>
          <a:srgbClr val="FFD480"/>
        </a:hlink>
        <a:folHlink>
          <a:srgbClr val="B0F76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333333"/>
        </a:dk1>
        <a:lt1>
          <a:srgbClr val="FFFFFF"/>
        </a:lt1>
        <a:dk2>
          <a:srgbClr val="336600"/>
        </a:dk2>
        <a:lt2>
          <a:srgbClr val="FFFFFF"/>
        </a:lt2>
        <a:accent1>
          <a:srgbClr val="CDD8FF"/>
        </a:accent1>
        <a:accent2>
          <a:srgbClr val="FFC1B7"/>
        </a:accent2>
        <a:accent3>
          <a:srgbClr val="ADB8AA"/>
        </a:accent3>
        <a:accent4>
          <a:srgbClr val="DADADA"/>
        </a:accent4>
        <a:accent5>
          <a:srgbClr val="E3E9FF"/>
        </a:accent5>
        <a:accent6>
          <a:srgbClr val="E7AFA6"/>
        </a:accent6>
        <a:hlink>
          <a:srgbClr val="FCD6FF"/>
        </a:hlink>
        <a:folHlink>
          <a:srgbClr val="D9F5B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333333"/>
        </a:dk1>
        <a:lt1>
          <a:srgbClr val="FFFFFF"/>
        </a:lt1>
        <a:dk2>
          <a:srgbClr val="336600"/>
        </a:dk2>
        <a:lt2>
          <a:srgbClr val="FFFFFF"/>
        </a:lt2>
        <a:accent1>
          <a:srgbClr val="FFD37A"/>
        </a:accent1>
        <a:accent2>
          <a:srgbClr val="FFC2D5"/>
        </a:accent2>
        <a:accent3>
          <a:srgbClr val="ADB8AA"/>
        </a:accent3>
        <a:accent4>
          <a:srgbClr val="DADADA"/>
        </a:accent4>
        <a:accent5>
          <a:srgbClr val="FFE6BE"/>
        </a:accent5>
        <a:accent6>
          <a:srgbClr val="E7B0C1"/>
        </a:accent6>
        <a:hlink>
          <a:srgbClr val="BDFF7A"/>
        </a:hlink>
        <a:folHlink>
          <a:srgbClr val="D6E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78C12F"/>
        </a:accent1>
        <a:accent2>
          <a:srgbClr val="7EE01B"/>
        </a:accent2>
        <a:accent3>
          <a:srgbClr val="FFFFFF"/>
        </a:accent3>
        <a:accent4>
          <a:srgbClr val="000000"/>
        </a:accent4>
        <a:accent5>
          <a:srgbClr val="BEDDAD"/>
        </a:accent5>
        <a:accent6>
          <a:srgbClr val="72CB17"/>
        </a:accent6>
        <a:hlink>
          <a:srgbClr val="A6E06C"/>
        </a:hlink>
        <a:folHlink>
          <a:srgbClr val="ADEF6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28F071"/>
        </a:accent1>
        <a:accent2>
          <a:srgbClr val="DFE93E"/>
        </a:accent2>
        <a:accent3>
          <a:srgbClr val="FFFFFF"/>
        </a:accent3>
        <a:accent4>
          <a:srgbClr val="000000"/>
        </a:accent4>
        <a:accent5>
          <a:srgbClr val="ACF6BB"/>
        </a:accent5>
        <a:accent6>
          <a:srgbClr val="CAD337"/>
        </a:accent6>
        <a:hlink>
          <a:srgbClr val="FFD480"/>
        </a:hlink>
        <a:folHlink>
          <a:srgbClr val="B0F76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CDD8FF"/>
        </a:accent1>
        <a:accent2>
          <a:srgbClr val="FFC1B7"/>
        </a:accent2>
        <a:accent3>
          <a:srgbClr val="FFFFFF"/>
        </a:accent3>
        <a:accent4>
          <a:srgbClr val="000000"/>
        </a:accent4>
        <a:accent5>
          <a:srgbClr val="E3E9FF"/>
        </a:accent5>
        <a:accent6>
          <a:srgbClr val="E7AFA6"/>
        </a:accent6>
        <a:hlink>
          <a:srgbClr val="FCD6FF"/>
        </a:hlink>
        <a:folHlink>
          <a:srgbClr val="D9F5B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FFD37A"/>
        </a:accent1>
        <a:accent2>
          <a:srgbClr val="FFC2D5"/>
        </a:accent2>
        <a:accent3>
          <a:srgbClr val="FFFFFF"/>
        </a:accent3>
        <a:accent4>
          <a:srgbClr val="000000"/>
        </a:accent4>
        <a:accent5>
          <a:srgbClr val="FFE6BE"/>
        </a:accent5>
        <a:accent6>
          <a:srgbClr val="E7B0C1"/>
        </a:accent6>
        <a:hlink>
          <a:srgbClr val="BDFF7A"/>
        </a:hlink>
        <a:folHlink>
          <a:srgbClr val="D6E0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1_Default Design 2">
      <a:dk1>
        <a:srgbClr val="333333"/>
      </a:dk1>
      <a:lt1>
        <a:srgbClr val="FFFFFF"/>
      </a:lt1>
      <a:dk2>
        <a:srgbClr val="336600"/>
      </a:dk2>
      <a:lt2>
        <a:srgbClr val="FFFFFF"/>
      </a:lt2>
      <a:accent1>
        <a:srgbClr val="28F071"/>
      </a:accent1>
      <a:accent2>
        <a:srgbClr val="DFE93E"/>
      </a:accent2>
      <a:accent3>
        <a:srgbClr val="ADB8AA"/>
      </a:accent3>
      <a:accent4>
        <a:srgbClr val="DADADA"/>
      </a:accent4>
      <a:accent5>
        <a:srgbClr val="ACF6BB"/>
      </a:accent5>
      <a:accent6>
        <a:srgbClr val="CAD337"/>
      </a:accent6>
      <a:hlink>
        <a:srgbClr val="FFD480"/>
      </a:hlink>
      <a:folHlink>
        <a:srgbClr val="B0F76A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333333"/>
        </a:dk1>
        <a:lt1>
          <a:srgbClr val="FFFFFF"/>
        </a:lt1>
        <a:dk2>
          <a:srgbClr val="336600"/>
        </a:dk2>
        <a:lt2>
          <a:srgbClr val="FFFFFF"/>
        </a:lt2>
        <a:accent1>
          <a:srgbClr val="78C12F"/>
        </a:accent1>
        <a:accent2>
          <a:srgbClr val="7EE01B"/>
        </a:accent2>
        <a:accent3>
          <a:srgbClr val="ADB8AA"/>
        </a:accent3>
        <a:accent4>
          <a:srgbClr val="DADADA"/>
        </a:accent4>
        <a:accent5>
          <a:srgbClr val="BEDDAD"/>
        </a:accent5>
        <a:accent6>
          <a:srgbClr val="72CB17"/>
        </a:accent6>
        <a:hlink>
          <a:srgbClr val="A6E06C"/>
        </a:hlink>
        <a:folHlink>
          <a:srgbClr val="ADEF6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333333"/>
        </a:dk1>
        <a:lt1>
          <a:srgbClr val="FFFFFF"/>
        </a:lt1>
        <a:dk2>
          <a:srgbClr val="336600"/>
        </a:dk2>
        <a:lt2>
          <a:srgbClr val="FFFFFF"/>
        </a:lt2>
        <a:accent1>
          <a:srgbClr val="28F071"/>
        </a:accent1>
        <a:accent2>
          <a:srgbClr val="DFE93E"/>
        </a:accent2>
        <a:accent3>
          <a:srgbClr val="ADB8AA"/>
        </a:accent3>
        <a:accent4>
          <a:srgbClr val="DADADA"/>
        </a:accent4>
        <a:accent5>
          <a:srgbClr val="ACF6BB"/>
        </a:accent5>
        <a:accent6>
          <a:srgbClr val="CAD337"/>
        </a:accent6>
        <a:hlink>
          <a:srgbClr val="FFD480"/>
        </a:hlink>
        <a:folHlink>
          <a:srgbClr val="B0F76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333333"/>
        </a:dk1>
        <a:lt1>
          <a:srgbClr val="FFFFFF"/>
        </a:lt1>
        <a:dk2>
          <a:srgbClr val="336600"/>
        </a:dk2>
        <a:lt2>
          <a:srgbClr val="FFFFFF"/>
        </a:lt2>
        <a:accent1>
          <a:srgbClr val="CDD8FF"/>
        </a:accent1>
        <a:accent2>
          <a:srgbClr val="FFC1B7"/>
        </a:accent2>
        <a:accent3>
          <a:srgbClr val="ADB8AA"/>
        </a:accent3>
        <a:accent4>
          <a:srgbClr val="DADADA"/>
        </a:accent4>
        <a:accent5>
          <a:srgbClr val="E3E9FF"/>
        </a:accent5>
        <a:accent6>
          <a:srgbClr val="E7AFA6"/>
        </a:accent6>
        <a:hlink>
          <a:srgbClr val="FCD6FF"/>
        </a:hlink>
        <a:folHlink>
          <a:srgbClr val="D9F5B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333333"/>
        </a:dk1>
        <a:lt1>
          <a:srgbClr val="FFFFFF"/>
        </a:lt1>
        <a:dk2>
          <a:srgbClr val="336600"/>
        </a:dk2>
        <a:lt2>
          <a:srgbClr val="FFFFFF"/>
        </a:lt2>
        <a:accent1>
          <a:srgbClr val="FFD37A"/>
        </a:accent1>
        <a:accent2>
          <a:srgbClr val="FFC2D5"/>
        </a:accent2>
        <a:accent3>
          <a:srgbClr val="ADB8AA"/>
        </a:accent3>
        <a:accent4>
          <a:srgbClr val="DADADA"/>
        </a:accent4>
        <a:accent5>
          <a:srgbClr val="FFE6BE"/>
        </a:accent5>
        <a:accent6>
          <a:srgbClr val="E7B0C1"/>
        </a:accent6>
        <a:hlink>
          <a:srgbClr val="BDFF7A"/>
        </a:hlink>
        <a:folHlink>
          <a:srgbClr val="D6E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78C12F"/>
        </a:accent1>
        <a:accent2>
          <a:srgbClr val="7EE01B"/>
        </a:accent2>
        <a:accent3>
          <a:srgbClr val="FFFFFF"/>
        </a:accent3>
        <a:accent4>
          <a:srgbClr val="000000"/>
        </a:accent4>
        <a:accent5>
          <a:srgbClr val="BEDDAD"/>
        </a:accent5>
        <a:accent6>
          <a:srgbClr val="72CB17"/>
        </a:accent6>
        <a:hlink>
          <a:srgbClr val="A6E06C"/>
        </a:hlink>
        <a:folHlink>
          <a:srgbClr val="ADEF6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28F071"/>
        </a:accent1>
        <a:accent2>
          <a:srgbClr val="DFE93E"/>
        </a:accent2>
        <a:accent3>
          <a:srgbClr val="FFFFFF"/>
        </a:accent3>
        <a:accent4>
          <a:srgbClr val="000000"/>
        </a:accent4>
        <a:accent5>
          <a:srgbClr val="ACF6BB"/>
        </a:accent5>
        <a:accent6>
          <a:srgbClr val="CAD337"/>
        </a:accent6>
        <a:hlink>
          <a:srgbClr val="FFD480"/>
        </a:hlink>
        <a:folHlink>
          <a:srgbClr val="B0F76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CDD8FF"/>
        </a:accent1>
        <a:accent2>
          <a:srgbClr val="FFC1B7"/>
        </a:accent2>
        <a:accent3>
          <a:srgbClr val="FFFFFF"/>
        </a:accent3>
        <a:accent4>
          <a:srgbClr val="000000"/>
        </a:accent4>
        <a:accent5>
          <a:srgbClr val="E3E9FF"/>
        </a:accent5>
        <a:accent6>
          <a:srgbClr val="E7AFA6"/>
        </a:accent6>
        <a:hlink>
          <a:srgbClr val="FCD6FF"/>
        </a:hlink>
        <a:folHlink>
          <a:srgbClr val="D9F5B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FFD37A"/>
        </a:accent1>
        <a:accent2>
          <a:srgbClr val="FFC2D5"/>
        </a:accent2>
        <a:accent3>
          <a:srgbClr val="FFFFFF"/>
        </a:accent3>
        <a:accent4>
          <a:srgbClr val="000000"/>
        </a:accent4>
        <a:accent5>
          <a:srgbClr val="FFE6BE"/>
        </a:accent5>
        <a:accent6>
          <a:srgbClr val="E7B0C1"/>
        </a:accent6>
        <a:hlink>
          <a:srgbClr val="BDFF7A"/>
        </a:hlink>
        <a:folHlink>
          <a:srgbClr val="D6E0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ind_1198_slide</Template>
  <TotalTime>35</TotalTime>
  <Words>613</Words>
  <Application>Microsoft Office PowerPoint</Application>
  <PresentationFormat>Prezentácia na obrazovke (4:3)</PresentationFormat>
  <Paragraphs>186</Paragraphs>
  <Slides>30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2</vt:i4>
      </vt:variant>
      <vt:variant>
        <vt:lpstr>Nadpisy snímok</vt:lpstr>
      </vt:variant>
      <vt:variant>
        <vt:i4>30</vt:i4>
      </vt:variant>
    </vt:vector>
  </HeadingPairs>
  <TitlesOfParts>
    <vt:vector size="32" baseType="lpstr">
      <vt:lpstr>ind_1198_slide</vt:lpstr>
      <vt:lpstr>1_Default Design</vt:lpstr>
      <vt:lpstr>HRANIČNÉ OTÁZKY KONZERVAČNÉHO ZUBNÉHO LEKÁRSTVA S PARODONTOLÓGIOU A DENTOALVEOLÁRNOU CHIRURGIOU</vt:lpstr>
      <vt:lpstr>Riziko poškodenia parodontu pri konzervačnom ošetrení </vt:lpstr>
      <vt:lpstr>Snímka 3</vt:lpstr>
      <vt:lpstr>Snímka 4</vt:lpstr>
      <vt:lpstr>Snímka 5</vt:lpstr>
      <vt:lpstr>Snímka 6</vt:lpstr>
      <vt:lpstr>   1)  Previsnutá výplň </vt:lpstr>
      <vt:lpstr>Snímka 8</vt:lpstr>
      <vt:lpstr>Snímka 9</vt:lpstr>
      <vt:lpstr>Snímka 10</vt:lpstr>
      <vt:lpstr>Snímka 11</vt:lpstr>
      <vt:lpstr>Snímka 12</vt:lpstr>
      <vt:lpstr>Snímka 13</vt:lpstr>
      <vt:lpstr>Snímka 14</vt:lpstr>
      <vt:lpstr>Snímka 15</vt:lpstr>
      <vt:lpstr>Snímka 16</vt:lpstr>
      <vt:lpstr>Snímka 17</vt:lpstr>
      <vt:lpstr>Snímka 18</vt:lpstr>
      <vt:lpstr>Snímka 19</vt:lpstr>
      <vt:lpstr>Snímka 20</vt:lpstr>
      <vt:lpstr>Snímka 21</vt:lpstr>
      <vt:lpstr>Snímka 22</vt:lpstr>
      <vt:lpstr>Snímka 23</vt:lpstr>
      <vt:lpstr>Snímka 24</vt:lpstr>
      <vt:lpstr>Snímka 25</vt:lpstr>
      <vt:lpstr>Snímka 26</vt:lpstr>
      <vt:lpstr>Snímka 27</vt:lpstr>
      <vt:lpstr>Replantácia </vt:lpstr>
      <vt:lpstr>Snímka 29</vt:lpstr>
      <vt:lpstr>Snímka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HRANIČNÉ OTÁZKY KONZERVAČNÉHO ZUBNÉHO LEKÁRSTVA S PARODONTOLÓGIOU A DENTOALVEOLÁRNOU CHIRURGIOU</dc:title>
  <dc:creator>frenky</dc:creator>
  <cp:lastModifiedBy>Ada</cp:lastModifiedBy>
  <cp:revision>8</cp:revision>
  <dcterms:created xsi:type="dcterms:W3CDTF">2015-09-22T17:48:25Z</dcterms:created>
  <dcterms:modified xsi:type="dcterms:W3CDTF">2017-03-02T18:31:19Z</dcterms:modified>
</cp:coreProperties>
</file>