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4" r:id="rId4"/>
    <p:sldId id="283" r:id="rId5"/>
    <p:sldId id="289" r:id="rId6"/>
    <p:sldId id="290" r:id="rId7"/>
    <p:sldId id="292" r:id="rId8"/>
    <p:sldId id="266" r:id="rId9"/>
    <p:sldId id="284" r:id="rId10"/>
    <p:sldId id="267" r:id="rId11"/>
    <p:sldId id="293" r:id="rId12"/>
    <p:sldId id="295" r:id="rId13"/>
    <p:sldId id="294" r:id="rId14"/>
    <p:sldId id="296" r:id="rId15"/>
    <p:sldId id="297" r:id="rId16"/>
    <p:sldId id="298" r:id="rId17"/>
    <p:sldId id="291" r:id="rId18"/>
    <p:sldId id="277" r:id="rId19"/>
    <p:sldId id="258" r:id="rId20"/>
    <p:sldId id="263" r:id="rId21"/>
    <p:sldId id="270" r:id="rId22"/>
    <p:sldId id="271" r:id="rId23"/>
    <p:sldId id="272" r:id="rId24"/>
    <p:sldId id="273" r:id="rId25"/>
    <p:sldId id="276" r:id="rId26"/>
    <p:sldId id="275" r:id="rId27"/>
    <p:sldId id="300" r:id="rId28"/>
    <p:sldId id="299" r:id="rId29"/>
    <p:sldId id="280" r:id="rId30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arina Ziakova" initials="KZ" lastIdx="1" clrIdx="0">
    <p:extLst>
      <p:ext uri="{19B8F6BF-5375-455C-9EA6-DF929625EA0E}">
        <p15:presenceInfo xmlns:p15="http://schemas.microsoft.com/office/powerpoint/2012/main" userId="S-1-5-21-1380088341-4163253057-1554324963-151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32" autoAdjust="0"/>
  </p:normalViewPr>
  <p:slideViewPr>
    <p:cSldViewPr>
      <p:cViewPr varScale="1">
        <p:scale>
          <a:sx n="66" d="100"/>
          <a:sy n="66" d="100"/>
        </p:scale>
        <p:origin x="128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A72303-B960-4CE4-8EA7-7B333D87BA85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B74D33C9-4F68-406F-A84A-67D7976F57F5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Problematika eutanázie, transfúzií/transplantácií</a:t>
          </a:r>
          <a:endParaRPr lang="sk-SK" b="1" dirty="0">
            <a:solidFill>
              <a:schemeClr val="tx1"/>
            </a:solidFill>
          </a:endParaRPr>
        </a:p>
      </dgm:t>
    </dgm:pt>
    <dgm:pt modelId="{12E4771C-AFAC-410B-9363-ED2E34D81C7F}" type="parTrans" cxnId="{9C0570AD-5A0B-411A-8CCE-EC51B4CD72AF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2EA5F476-327D-4CB8-88CC-2B325E136E7F}" type="sibTrans" cxnId="{9C0570AD-5A0B-411A-8CCE-EC51B4CD72AF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7B7FAE82-B6A3-4434-847E-0407230D10E5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Náboženstvo (iné zvyky, postoje)</a:t>
          </a:r>
          <a:endParaRPr lang="sk-SK" b="1" dirty="0">
            <a:solidFill>
              <a:schemeClr val="tx1"/>
            </a:solidFill>
          </a:endParaRPr>
        </a:p>
      </dgm:t>
    </dgm:pt>
    <dgm:pt modelId="{0BBD4D40-5FFB-491D-9AE8-D1C1743E62F8}" type="parTrans" cxnId="{E0C63BC8-1009-4D29-B050-3691FA640B28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66D6C918-EFF1-46D2-833C-E5F47F23E89F}" type="sibTrans" cxnId="{E0C63BC8-1009-4D29-B050-3691FA640B28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50741CF8-22E0-4B34-B98C-096EF5538D85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Biomedicínsky výskum </a:t>
          </a:r>
          <a:endParaRPr lang="sk-SK" b="1" dirty="0">
            <a:solidFill>
              <a:schemeClr val="tx1"/>
            </a:solidFill>
          </a:endParaRPr>
        </a:p>
      </dgm:t>
    </dgm:pt>
    <dgm:pt modelId="{8166AA98-6375-4AC4-A368-1B7F567A4BC1}" type="parTrans" cxnId="{E03687EF-34C6-42B1-AA0C-1B95C0F5FAC9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D94609A3-A831-4E78-A58B-31C8EE3C5BF3}" type="sibTrans" cxnId="{E03687EF-34C6-42B1-AA0C-1B95C0F5FAC9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98DD605C-E2F3-4C44-890B-46C352944B8B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Práva pacientov</a:t>
          </a:r>
          <a:endParaRPr lang="sk-SK" b="1" dirty="0">
            <a:solidFill>
              <a:schemeClr val="tx1"/>
            </a:solidFill>
          </a:endParaRPr>
        </a:p>
      </dgm:t>
    </dgm:pt>
    <dgm:pt modelId="{A2196621-ABE9-451A-AA19-4CB8D379C2D3}" type="parTrans" cxnId="{AB3881F9-D7EA-4A0D-A384-8FD3043716D2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F621657B-932E-487E-AFAB-94462A6FF04D}" type="sibTrans" cxnId="{AB3881F9-D7EA-4A0D-A384-8FD3043716D2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4AD1B5F6-6432-4360-86B6-C128843AB1BA}" type="pres">
      <dgm:prSet presAssocID="{B8A72303-B960-4CE4-8EA7-7B333D87BA8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ED9F0427-E13C-4D20-9680-5D2DC7FDED7A}" type="pres">
      <dgm:prSet presAssocID="{B74D33C9-4F68-406F-A84A-67D7976F57F5}" presName="parentLin" presStyleCnt="0"/>
      <dgm:spPr/>
      <dgm:t>
        <a:bodyPr/>
        <a:lstStyle/>
        <a:p>
          <a:endParaRPr lang="sk-SK"/>
        </a:p>
      </dgm:t>
    </dgm:pt>
    <dgm:pt modelId="{8D56A138-39D9-427F-95F6-D9074FEBEC11}" type="pres">
      <dgm:prSet presAssocID="{B74D33C9-4F68-406F-A84A-67D7976F57F5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C3891169-F3B4-41FE-9C52-0822AD87323D}" type="pres">
      <dgm:prSet presAssocID="{B74D33C9-4F68-406F-A84A-67D7976F57F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0342901-4A23-464D-8A21-6519B1108640}" type="pres">
      <dgm:prSet presAssocID="{B74D33C9-4F68-406F-A84A-67D7976F57F5}" presName="negativeSpace" presStyleCnt="0"/>
      <dgm:spPr/>
      <dgm:t>
        <a:bodyPr/>
        <a:lstStyle/>
        <a:p>
          <a:endParaRPr lang="sk-SK"/>
        </a:p>
      </dgm:t>
    </dgm:pt>
    <dgm:pt modelId="{25960D98-21DC-498F-8956-DEE1BC67B14A}" type="pres">
      <dgm:prSet presAssocID="{B74D33C9-4F68-406F-A84A-67D7976F57F5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E44E395-97FB-49BE-BF9C-68F78F978582}" type="pres">
      <dgm:prSet presAssocID="{2EA5F476-327D-4CB8-88CC-2B325E136E7F}" presName="spaceBetweenRectangles" presStyleCnt="0"/>
      <dgm:spPr/>
      <dgm:t>
        <a:bodyPr/>
        <a:lstStyle/>
        <a:p>
          <a:endParaRPr lang="sk-SK"/>
        </a:p>
      </dgm:t>
    </dgm:pt>
    <dgm:pt modelId="{7E5F4A32-B81F-4790-940A-603ED74DC71E}" type="pres">
      <dgm:prSet presAssocID="{7B7FAE82-B6A3-4434-847E-0407230D10E5}" presName="parentLin" presStyleCnt="0"/>
      <dgm:spPr/>
      <dgm:t>
        <a:bodyPr/>
        <a:lstStyle/>
        <a:p>
          <a:endParaRPr lang="sk-SK"/>
        </a:p>
      </dgm:t>
    </dgm:pt>
    <dgm:pt modelId="{EC60D598-41CE-43B9-B017-2FFECE0BE875}" type="pres">
      <dgm:prSet presAssocID="{7B7FAE82-B6A3-4434-847E-0407230D10E5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14F15BD2-DF1A-453B-B6E3-044C1BF43D46}" type="pres">
      <dgm:prSet presAssocID="{7B7FAE82-B6A3-4434-847E-0407230D10E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96B55EF-8AD3-401B-BC95-0B7DF889EAFA}" type="pres">
      <dgm:prSet presAssocID="{7B7FAE82-B6A3-4434-847E-0407230D10E5}" presName="negativeSpace" presStyleCnt="0"/>
      <dgm:spPr/>
      <dgm:t>
        <a:bodyPr/>
        <a:lstStyle/>
        <a:p>
          <a:endParaRPr lang="sk-SK"/>
        </a:p>
      </dgm:t>
    </dgm:pt>
    <dgm:pt modelId="{6CBD732B-5AEC-473B-9D78-5CAC72D72C79}" type="pres">
      <dgm:prSet presAssocID="{7B7FAE82-B6A3-4434-847E-0407230D10E5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C2C5B98-BEF4-41CF-94F3-04E4B9C0C261}" type="pres">
      <dgm:prSet presAssocID="{66D6C918-EFF1-46D2-833C-E5F47F23E89F}" presName="spaceBetweenRectangles" presStyleCnt="0"/>
      <dgm:spPr/>
      <dgm:t>
        <a:bodyPr/>
        <a:lstStyle/>
        <a:p>
          <a:endParaRPr lang="sk-SK"/>
        </a:p>
      </dgm:t>
    </dgm:pt>
    <dgm:pt modelId="{50002CEB-A165-40FC-A246-D1F604A0C9A2}" type="pres">
      <dgm:prSet presAssocID="{50741CF8-22E0-4B34-B98C-096EF5538D85}" presName="parentLin" presStyleCnt="0"/>
      <dgm:spPr/>
      <dgm:t>
        <a:bodyPr/>
        <a:lstStyle/>
        <a:p>
          <a:endParaRPr lang="sk-SK"/>
        </a:p>
      </dgm:t>
    </dgm:pt>
    <dgm:pt modelId="{87E26A59-BACE-4047-9250-CD35E329ADCE}" type="pres">
      <dgm:prSet presAssocID="{50741CF8-22E0-4B34-B98C-096EF5538D85}" presName="parentLeftMargin" presStyleLbl="node1" presStyleIdx="1" presStyleCnt="4"/>
      <dgm:spPr/>
      <dgm:t>
        <a:bodyPr/>
        <a:lstStyle/>
        <a:p>
          <a:endParaRPr lang="sk-SK"/>
        </a:p>
      </dgm:t>
    </dgm:pt>
    <dgm:pt modelId="{FCF9C3E7-4804-4855-9544-912B6EEF7496}" type="pres">
      <dgm:prSet presAssocID="{50741CF8-22E0-4B34-B98C-096EF5538D8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72132D7-AE7F-4509-84AB-397F5E4F316A}" type="pres">
      <dgm:prSet presAssocID="{50741CF8-22E0-4B34-B98C-096EF5538D85}" presName="negativeSpace" presStyleCnt="0"/>
      <dgm:spPr/>
      <dgm:t>
        <a:bodyPr/>
        <a:lstStyle/>
        <a:p>
          <a:endParaRPr lang="sk-SK"/>
        </a:p>
      </dgm:t>
    </dgm:pt>
    <dgm:pt modelId="{7807B4AC-8B95-4EF3-AA97-D705241C65A8}" type="pres">
      <dgm:prSet presAssocID="{50741CF8-22E0-4B34-B98C-096EF5538D85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12039D0-F83F-4551-BFD8-A7D730A15AAC}" type="pres">
      <dgm:prSet presAssocID="{D94609A3-A831-4E78-A58B-31C8EE3C5BF3}" presName="spaceBetweenRectangles" presStyleCnt="0"/>
      <dgm:spPr/>
      <dgm:t>
        <a:bodyPr/>
        <a:lstStyle/>
        <a:p>
          <a:endParaRPr lang="sk-SK"/>
        </a:p>
      </dgm:t>
    </dgm:pt>
    <dgm:pt modelId="{8FB6395D-AACA-42CB-853E-489BD8FC6E75}" type="pres">
      <dgm:prSet presAssocID="{98DD605C-E2F3-4C44-890B-46C352944B8B}" presName="parentLin" presStyleCnt="0"/>
      <dgm:spPr/>
      <dgm:t>
        <a:bodyPr/>
        <a:lstStyle/>
        <a:p>
          <a:endParaRPr lang="sk-SK"/>
        </a:p>
      </dgm:t>
    </dgm:pt>
    <dgm:pt modelId="{63F0A616-0683-46CA-80FA-A2C8D6B125FE}" type="pres">
      <dgm:prSet presAssocID="{98DD605C-E2F3-4C44-890B-46C352944B8B}" presName="parentLeftMargin" presStyleLbl="node1" presStyleIdx="2" presStyleCnt="4"/>
      <dgm:spPr/>
      <dgm:t>
        <a:bodyPr/>
        <a:lstStyle/>
        <a:p>
          <a:endParaRPr lang="sk-SK"/>
        </a:p>
      </dgm:t>
    </dgm:pt>
    <dgm:pt modelId="{D2EAAE2C-9638-4A47-8556-4CE36DA8E563}" type="pres">
      <dgm:prSet presAssocID="{98DD605C-E2F3-4C44-890B-46C352944B8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D0232CB-18CE-4B31-AFD6-07801810310F}" type="pres">
      <dgm:prSet presAssocID="{98DD605C-E2F3-4C44-890B-46C352944B8B}" presName="negativeSpace" presStyleCnt="0"/>
      <dgm:spPr/>
      <dgm:t>
        <a:bodyPr/>
        <a:lstStyle/>
        <a:p>
          <a:endParaRPr lang="sk-SK"/>
        </a:p>
      </dgm:t>
    </dgm:pt>
    <dgm:pt modelId="{B88937A7-6DD3-4043-8EE5-4A73534419C7}" type="pres">
      <dgm:prSet presAssocID="{98DD605C-E2F3-4C44-890B-46C352944B8B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0DEE1D00-6B46-40BF-AD73-E4C24C71D08B}" type="presOf" srcId="{7B7FAE82-B6A3-4434-847E-0407230D10E5}" destId="{EC60D598-41CE-43B9-B017-2FFECE0BE875}" srcOrd="0" destOrd="0" presId="urn:microsoft.com/office/officeart/2005/8/layout/list1"/>
    <dgm:cxn modelId="{E03687EF-34C6-42B1-AA0C-1B95C0F5FAC9}" srcId="{B8A72303-B960-4CE4-8EA7-7B333D87BA85}" destId="{50741CF8-22E0-4B34-B98C-096EF5538D85}" srcOrd="2" destOrd="0" parTransId="{8166AA98-6375-4AC4-A368-1B7F567A4BC1}" sibTransId="{D94609A3-A831-4E78-A58B-31C8EE3C5BF3}"/>
    <dgm:cxn modelId="{2CD4CD72-ECA5-4C90-816F-44E14BE22C63}" type="presOf" srcId="{B74D33C9-4F68-406F-A84A-67D7976F57F5}" destId="{8D56A138-39D9-427F-95F6-D9074FEBEC11}" srcOrd="0" destOrd="0" presId="urn:microsoft.com/office/officeart/2005/8/layout/list1"/>
    <dgm:cxn modelId="{9C0570AD-5A0B-411A-8CCE-EC51B4CD72AF}" srcId="{B8A72303-B960-4CE4-8EA7-7B333D87BA85}" destId="{B74D33C9-4F68-406F-A84A-67D7976F57F5}" srcOrd="0" destOrd="0" parTransId="{12E4771C-AFAC-410B-9363-ED2E34D81C7F}" sibTransId="{2EA5F476-327D-4CB8-88CC-2B325E136E7F}"/>
    <dgm:cxn modelId="{E0C63BC8-1009-4D29-B050-3691FA640B28}" srcId="{B8A72303-B960-4CE4-8EA7-7B333D87BA85}" destId="{7B7FAE82-B6A3-4434-847E-0407230D10E5}" srcOrd="1" destOrd="0" parTransId="{0BBD4D40-5FFB-491D-9AE8-D1C1743E62F8}" sibTransId="{66D6C918-EFF1-46D2-833C-E5F47F23E89F}"/>
    <dgm:cxn modelId="{AB3881F9-D7EA-4A0D-A384-8FD3043716D2}" srcId="{B8A72303-B960-4CE4-8EA7-7B333D87BA85}" destId="{98DD605C-E2F3-4C44-890B-46C352944B8B}" srcOrd="3" destOrd="0" parTransId="{A2196621-ABE9-451A-AA19-4CB8D379C2D3}" sibTransId="{F621657B-932E-487E-AFAB-94462A6FF04D}"/>
    <dgm:cxn modelId="{93FF6B62-2CE5-496A-8534-4479AE47DB02}" type="presOf" srcId="{50741CF8-22E0-4B34-B98C-096EF5538D85}" destId="{FCF9C3E7-4804-4855-9544-912B6EEF7496}" srcOrd="1" destOrd="0" presId="urn:microsoft.com/office/officeart/2005/8/layout/list1"/>
    <dgm:cxn modelId="{C18CDDFC-1792-4DFE-9900-9205CF47C046}" type="presOf" srcId="{98DD605C-E2F3-4C44-890B-46C352944B8B}" destId="{D2EAAE2C-9638-4A47-8556-4CE36DA8E563}" srcOrd="1" destOrd="0" presId="urn:microsoft.com/office/officeart/2005/8/layout/list1"/>
    <dgm:cxn modelId="{914FE67A-6780-4178-8354-C3C14181E21E}" type="presOf" srcId="{B8A72303-B960-4CE4-8EA7-7B333D87BA85}" destId="{4AD1B5F6-6432-4360-86B6-C128843AB1BA}" srcOrd="0" destOrd="0" presId="urn:microsoft.com/office/officeart/2005/8/layout/list1"/>
    <dgm:cxn modelId="{5ECA5D20-F1E0-42B4-9562-B072D0C32E49}" type="presOf" srcId="{7B7FAE82-B6A3-4434-847E-0407230D10E5}" destId="{14F15BD2-DF1A-453B-B6E3-044C1BF43D46}" srcOrd="1" destOrd="0" presId="urn:microsoft.com/office/officeart/2005/8/layout/list1"/>
    <dgm:cxn modelId="{521257C6-E361-453C-8ED4-3FB9E3745895}" type="presOf" srcId="{98DD605C-E2F3-4C44-890B-46C352944B8B}" destId="{63F0A616-0683-46CA-80FA-A2C8D6B125FE}" srcOrd="0" destOrd="0" presId="urn:microsoft.com/office/officeart/2005/8/layout/list1"/>
    <dgm:cxn modelId="{10728961-1494-4F8E-8DA2-671121B3F896}" type="presOf" srcId="{50741CF8-22E0-4B34-B98C-096EF5538D85}" destId="{87E26A59-BACE-4047-9250-CD35E329ADCE}" srcOrd="0" destOrd="0" presId="urn:microsoft.com/office/officeart/2005/8/layout/list1"/>
    <dgm:cxn modelId="{2CB76F05-621D-4BCC-A7CD-C1268E3F5AD1}" type="presOf" srcId="{B74D33C9-4F68-406F-A84A-67D7976F57F5}" destId="{C3891169-F3B4-41FE-9C52-0822AD87323D}" srcOrd="1" destOrd="0" presId="urn:microsoft.com/office/officeart/2005/8/layout/list1"/>
    <dgm:cxn modelId="{30E95D34-A6AC-4BA4-9964-F4C55A83C8D5}" type="presParOf" srcId="{4AD1B5F6-6432-4360-86B6-C128843AB1BA}" destId="{ED9F0427-E13C-4D20-9680-5D2DC7FDED7A}" srcOrd="0" destOrd="0" presId="urn:microsoft.com/office/officeart/2005/8/layout/list1"/>
    <dgm:cxn modelId="{AE00B305-54F9-4657-A909-ED016F98866C}" type="presParOf" srcId="{ED9F0427-E13C-4D20-9680-5D2DC7FDED7A}" destId="{8D56A138-39D9-427F-95F6-D9074FEBEC11}" srcOrd="0" destOrd="0" presId="urn:microsoft.com/office/officeart/2005/8/layout/list1"/>
    <dgm:cxn modelId="{3283F307-5B49-4E86-8EE9-364CBF72801A}" type="presParOf" srcId="{ED9F0427-E13C-4D20-9680-5D2DC7FDED7A}" destId="{C3891169-F3B4-41FE-9C52-0822AD87323D}" srcOrd="1" destOrd="0" presId="urn:microsoft.com/office/officeart/2005/8/layout/list1"/>
    <dgm:cxn modelId="{F9157614-CFB2-44A8-AE0F-87CF4ACCFDFC}" type="presParOf" srcId="{4AD1B5F6-6432-4360-86B6-C128843AB1BA}" destId="{60342901-4A23-464D-8A21-6519B1108640}" srcOrd="1" destOrd="0" presId="urn:microsoft.com/office/officeart/2005/8/layout/list1"/>
    <dgm:cxn modelId="{AE0F28B7-D536-45AA-83F6-118149F9171F}" type="presParOf" srcId="{4AD1B5F6-6432-4360-86B6-C128843AB1BA}" destId="{25960D98-21DC-498F-8956-DEE1BC67B14A}" srcOrd="2" destOrd="0" presId="urn:microsoft.com/office/officeart/2005/8/layout/list1"/>
    <dgm:cxn modelId="{FFAE7459-BE2C-40A1-AD60-9FED753A0EFF}" type="presParOf" srcId="{4AD1B5F6-6432-4360-86B6-C128843AB1BA}" destId="{6E44E395-97FB-49BE-BF9C-68F78F978582}" srcOrd="3" destOrd="0" presId="urn:microsoft.com/office/officeart/2005/8/layout/list1"/>
    <dgm:cxn modelId="{35057B6B-B432-4438-BDAB-EFA649235AF3}" type="presParOf" srcId="{4AD1B5F6-6432-4360-86B6-C128843AB1BA}" destId="{7E5F4A32-B81F-4790-940A-603ED74DC71E}" srcOrd="4" destOrd="0" presId="urn:microsoft.com/office/officeart/2005/8/layout/list1"/>
    <dgm:cxn modelId="{DC45FA54-CBED-44B1-B1A4-FDC3F5EA6A69}" type="presParOf" srcId="{7E5F4A32-B81F-4790-940A-603ED74DC71E}" destId="{EC60D598-41CE-43B9-B017-2FFECE0BE875}" srcOrd="0" destOrd="0" presId="urn:microsoft.com/office/officeart/2005/8/layout/list1"/>
    <dgm:cxn modelId="{A353AF2A-C787-462A-A762-AE671939182F}" type="presParOf" srcId="{7E5F4A32-B81F-4790-940A-603ED74DC71E}" destId="{14F15BD2-DF1A-453B-B6E3-044C1BF43D46}" srcOrd="1" destOrd="0" presId="urn:microsoft.com/office/officeart/2005/8/layout/list1"/>
    <dgm:cxn modelId="{1502C53B-9C7B-496F-81D6-3C569930BB25}" type="presParOf" srcId="{4AD1B5F6-6432-4360-86B6-C128843AB1BA}" destId="{C96B55EF-8AD3-401B-BC95-0B7DF889EAFA}" srcOrd="5" destOrd="0" presId="urn:microsoft.com/office/officeart/2005/8/layout/list1"/>
    <dgm:cxn modelId="{3D7DF4BF-1347-45A6-A109-29398192213A}" type="presParOf" srcId="{4AD1B5F6-6432-4360-86B6-C128843AB1BA}" destId="{6CBD732B-5AEC-473B-9D78-5CAC72D72C79}" srcOrd="6" destOrd="0" presId="urn:microsoft.com/office/officeart/2005/8/layout/list1"/>
    <dgm:cxn modelId="{4AA21331-B2ED-465E-9ED8-571529601663}" type="presParOf" srcId="{4AD1B5F6-6432-4360-86B6-C128843AB1BA}" destId="{8C2C5B98-BEF4-41CF-94F3-04E4B9C0C261}" srcOrd="7" destOrd="0" presId="urn:microsoft.com/office/officeart/2005/8/layout/list1"/>
    <dgm:cxn modelId="{0ED4B1BA-2FCC-4F79-A850-654B5F95BCCA}" type="presParOf" srcId="{4AD1B5F6-6432-4360-86B6-C128843AB1BA}" destId="{50002CEB-A165-40FC-A246-D1F604A0C9A2}" srcOrd="8" destOrd="0" presId="urn:microsoft.com/office/officeart/2005/8/layout/list1"/>
    <dgm:cxn modelId="{1CD1A5AF-BC10-48BE-8873-2A71DB613BDF}" type="presParOf" srcId="{50002CEB-A165-40FC-A246-D1F604A0C9A2}" destId="{87E26A59-BACE-4047-9250-CD35E329ADCE}" srcOrd="0" destOrd="0" presId="urn:microsoft.com/office/officeart/2005/8/layout/list1"/>
    <dgm:cxn modelId="{C6ED4F0A-28AE-4057-B2EE-664ADDC24A5E}" type="presParOf" srcId="{50002CEB-A165-40FC-A246-D1F604A0C9A2}" destId="{FCF9C3E7-4804-4855-9544-912B6EEF7496}" srcOrd="1" destOrd="0" presId="urn:microsoft.com/office/officeart/2005/8/layout/list1"/>
    <dgm:cxn modelId="{B4B0F9CD-75D4-48C0-9323-B031822B86F6}" type="presParOf" srcId="{4AD1B5F6-6432-4360-86B6-C128843AB1BA}" destId="{272132D7-AE7F-4509-84AB-397F5E4F316A}" srcOrd="9" destOrd="0" presId="urn:microsoft.com/office/officeart/2005/8/layout/list1"/>
    <dgm:cxn modelId="{8F1B7F18-5D9E-469E-893F-EAE01EFE6583}" type="presParOf" srcId="{4AD1B5F6-6432-4360-86B6-C128843AB1BA}" destId="{7807B4AC-8B95-4EF3-AA97-D705241C65A8}" srcOrd="10" destOrd="0" presId="urn:microsoft.com/office/officeart/2005/8/layout/list1"/>
    <dgm:cxn modelId="{A23FA6FF-310D-4729-BA70-90F1D7C0306E}" type="presParOf" srcId="{4AD1B5F6-6432-4360-86B6-C128843AB1BA}" destId="{812039D0-F83F-4551-BFD8-A7D730A15AAC}" srcOrd="11" destOrd="0" presId="urn:microsoft.com/office/officeart/2005/8/layout/list1"/>
    <dgm:cxn modelId="{C9A0D591-2662-4EE4-90DE-784FBE693EC9}" type="presParOf" srcId="{4AD1B5F6-6432-4360-86B6-C128843AB1BA}" destId="{8FB6395D-AACA-42CB-853E-489BD8FC6E75}" srcOrd="12" destOrd="0" presId="urn:microsoft.com/office/officeart/2005/8/layout/list1"/>
    <dgm:cxn modelId="{297E3E7F-6FA0-459C-A8AE-945DE3C9BE5D}" type="presParOf" srcId="{8FB6395D-AACA-42CB-853E-489BD8FC6E75}" destId="{63F0A616-0683-46CA-80FA-A2C8D6B125FE}" srcOrd="0" destOrd="0" presId="urn:microsoft.com/office/officeart/2005/8/layout/list1"/>
    <dgm:cxn modelId="{6FEDAA61-900A-41B8-9010-EA63A8B37815}" type="presParOf" srcId="{8FB6395D-AACA-42CB-853E-489BD8FC6E75}" destId="{D2EAAE2C-9638-4A47-8556-4CE36DA8E563}" srcOrd="1" destOrd="0" presId="urn:microsoft.com/office/officeart/2005/8/layout/list1"/>
    <dgm:cxn modelId="{EDA46338-E020-4BCA-A9C6-96B4FE3364EA}" type="presParOf" srcId="{4AD1B5F6-6432-4360-86B6-C128843AB1BA}" destId="{5D0232CB-18CE-4B31-AFD6-07801810310F}" srcOrd="13" destOrd="0" presId="urn:microsoft.com/office/officeart/2005/8/layout/list1"/>
    <dgm:cxn modelId="{2C1C47CC-68F1-4C2A-97FE-1B7E3572635F}" type="presParOf" srcId="{4AD1B5F6-6432-4360-86B6-C128843AB1BA}" destId="{B88937A7-6DD3-4043-8EE5-4A73534419C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60D98-21DC-498F-8956-DEE1BC67B14A}">
      <dsp:nvSpPr>
        <dsp:cNvPr id="0" name=""/>
        <dsp:cNvSpPr/>
      </dsp:nvSpPr>
      <dsp:spPr>
        <a:xfrm>
          <a:off x="0" y="802778"/>
          <a:ext cx="8229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891169-F3B4-41FE-9C52-0822AD87323D}">
      <dsp:nvSpPr>
        <dsp:cNvPr id="0" name=""/>
        <dsp:cNvSpPr/>
      </dsp:nvSpPr>
      <dsp:spPr>
        <a:xfrm>
          <a:off x="411480" y="522338"/>
          <a:ext cx="5760720" cy="5608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Problematika eutanázie, transfúzií/transplantácií</a:t>
          </a:r>
          <a:endParaRPr lang="sk-SK" sz="1900" b="1" kern="1200" dirty="0">
            <a:solidFill>
              <a:schemeClr val="tx1"/>
            </a:solidFill>
          </a:endParaRPr>
        </a:p>
      </dsp:txBody>
      <dsp:txXfrm>
        <a:off x="438860" y="549718"/>
        <a:ext cx="5705960" cy="506120"/>
      </dsp:txXfrm>
    </dsp:sp>
    <dsp:sp modelId="{6CBD732B-5AEC-473B-9D78-5CAC72D72C79}">
      <dsp:nvSpPr>
        <dsp:cNvPr id="0" name=""/>
        <dsp:cNvSpPr/>
      </dsp:nvSpPr>
      <dsp:spPr>
        <a:xfrm>
          <a:off x="0" y="1664618"/>
          <a:ext cx="8229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F15BD2-DF1A-453B-B6E3-044C1BF43D46}">
      <dsp:nvSpPr>
        <dsp:cNvPr id="0" name=""/>
        <dsp:cNvSpPr/>
      </dsp:nvSpPr>
      <dsp:spPr>
        <a:xfrm>
          <a:off x="411480" y="1384178"/>
          <a:ext cx="5760720" cy="5608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Náboženstvo (iné zvyky, postoje)</a:t>
          </a:r>
          <a:endParaRPr lang="sk-SK" sz="1900" b="1" kern="1200" dirty="0">
            <a:solidFill>
              <a:schemeClr val="tx1"/>
            </a:solidFill>
          </a:endParaRPr>
        </a:p>
      </dsp:txBody>
      <dsp:txXfrm>
        <a:off x="438860" y="1411558"/>
        <a:ext cx="5705960" cy="506120"/>
      </dsp:txXfrm>
    </dsp:sp>
    <dsp:sp modelId="{7807B4AC-8B95-4EF3-AA97-D705241C65A8}">
      <dsp:nvSpPr>
        <dsp:cNvPr id="0" name=""/>
        <dsp:cNvSpPr/>
      </dsp:nvSpPr>
      <dsp:spPr>
        <a:xfrm>
          <a:off x="0" y="2526458"/>
          <a:ext cx="8229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F9C3E7-4804-4855-9544-912B6EEF7496}">
      <dsp:nvSpPr>
        <dsp:cNvPr id="0" name=""/>
        <dsp:cNvSpPr/>
      </dsp:nvSpPr>
      <dsp:spPr>
        <a:xfrm>
          <a:off x="411480" y="2246018"/>
          <a:ext cx="5760720" cy="5608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Biomedicínsky výskum </a:t>
          </a:r>
          <a:endParaRPr lang="sk-SK" sz="1900" b="1" kern="1200" dirty="0">
            <a:solidFill>
              <a:schemeClr val="tx1"/>
            </a:solidFill>
          </a:endParaRPr>
        </a:p>
      </dsp:txBody>
      <dsp:txXfrm>
        <a:off x="438860" y="2273398"/>
        <a:ext cx="5705960" cy="506120"/>
      </dsp:txXfrm>
    </dsp:sp>
    <dsp:sp modelId="{B88937A7-6DD3-4043-8EE5-4A73534419C7}">
      <dsp:nvSpPr>
        <dsp:cNvPr id="0" name=""/>
        <dsp:cNvSpPr/>
      </dsp:nvSpPr>
      <dsp:spPr>
        <a:xfrm>
          <a:off x="0" y="3388298"/>
          <a:ext cx="8229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EAAE2C-9638-4A47-8556-4CE36DA8E563}">
      <dsp:nvSpPr>
        <dsp:cNvPr id="0" name=""/>
        <dsp:cNvSpPr/>
      </dsp:nvSpPr>
      <dsp:spPr>
        <a:xfrm>
          <a:off x="411480" y="3107858"/>
          <a:ext cx="5760720" cy="5608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Práva pacientov</a:t>
          </a:r>
          <a:endParaRPr lang="sk-SK" sz="1900" b="1" kern="1200" dirty="0">
            <a:solidFill>
              <a:schemeClr val="tx1"/>
            </a:solidFill>
          </a:endParaRPr>
        </a:p>
      </dsp:txBody>
      <dsp:txXfrm>
        <a:off x="438860" y="3135238"/>
        <a:ext cx="5705960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92E2F3-A957-4897-AE39-228CC061DCD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EC84D80-3779-453A-ADA2-5F0F5F321983}" type="slidenum">
              <a:rPr lang="sk-SK" smtClean="0"/>
              <a:pPr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800" dirty="0" smtClean="0">
                <a:latin typeface="Times New Roman" pitchFamily="18" charset="0"/>
                <a:cs typeface="Times New Roman" pitchFamily="18" charset="0"/>
              </a:rPr>
              <a:t>Faktory ovplyvňujúce vývoj ošetrovateľstva</a:t>
            </a:r>
            <a:endParaRPr lang="sk-SK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789040"/>
            <a:ext cx="7854696" cy="1752600"/>
          </a:xfrm>
        </p:spPr>
        <p:txBody>
          <a:bodyPr/>
          <a:lstStyle/>
          <a:p>
            <a:pPr algn="l"/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Prof. Mgr. Katarína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Žiaková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PhD.</a:t>
            </a:r>
          </a:p>
          <a:p>
            <a:pPr algn="l"/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Mgr. Dominika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Kalánková</a:t>
            </a: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Predmet: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95391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>
            <a:no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Faktory ovplyvňujúce vývoj ošetrovateľstva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28596" y="2143116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Pracovné prostredie sestier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Personálne zabezpečenie - fyzická záťaž, psychická záťaž sestier, syndróm vyhorenia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Demografické údaje - vek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Sociálny 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status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sestier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Autonómia ošetrovateľstva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Rozvoj medicíny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Veda/výskum </a:t>
            </a:r>
          </a:p>
          <a:p>
            <a:endParaRPr lang="sk-SK" dirty="0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3438" y="2143116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sk-SK" dirty="0">
                <a:latin typeface="Times New Roman" pitchFamily="18" charset="0"/>
                <a:cs typeface="Times New Roman" pitchFamily="18" charset="0"/>
              </a:rPr>
              <a:t>Vzdelávanie sestier</a:t>
            </a:r>
          </a:p>
          <a:p>
            <a:r>
              <a:rPr lang="sk-SK" dirty="0">
                <a:latin typeface="Times New Roman" pitchFamily="18" charset="0"/>
                <a:cs typeface="Times New Roman" pitchFamily="18" charset="0"/>
              </a:rPr>
              <a:t>Profesijné organizácie</a:t>
            </a:r>
          </a:p>
          <a:p>
            <a:r>
              <a:rPr lang="sk-SK" dirty="0">
                <a:latin typeface="Times New Roman" pitchFamily="18" charset="0"/>
                <a:cs typeface="Times New Roman" pitchFamily="18" charset="0"/>
              </a:rPr>
              <a:t>Legislatívne rámce</a:t>
            </a:r>
          </a:p>
          <a:p>
            <a:r>
              <a:rPr lang="sk-SK" dirty="0">
                <a:latin typeface="Times New Roman" pitchFamily="18" charset="0"/>
                <a:cs typeface="Times New Roman" pitchFamily="18" charset="0"/>
              </a:rPr>
              <a:t>Rozvoj informačných technológií </a:t>
            </a:r>
          </a:p>
          <a:p>
            <a:r>
              <a:rPr lang="sk-SK" dirty="0">
                <a:latin typeface="Times New Roman" pitchFamily="18" charset="0"/>
                <a:cs typeface="Times New Roman" pitchFamily="18" charset="0"/>
              </a:rPr>
              <a:t>Požiadavky príjemcu starostlivosti</a:t>
            </a:r>
          </a:p>
          <a:p>
            <a:r>
              <a:rPr lang="sk-SK" dirty="0">
                <a:latin typeface="Times New Roman" pitchFamily="18" charset="0"/>
                <a:cs typeface="Times New Roman" pitchFamily="18" charset="0"/>
              </a:rPr>
              <a:t>Ekonomické podmienky</a:t>
            </a:r>
          </a:p>
          <a:p>
            <a:r>
              <a:rPr lang="sk-SK" dirty="0">
                <a:latin typeface="Times New Roman" pitchFamily="18" charset="0"/>
                <a:cs typeface="Times New Roman" pitchFamily="18" charset="0"/>
              </a:rPr>
              <a:t>Etické aspekty</a:t>
            </a:r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17694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Pracovné prostredie 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sestier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Faktory pracovného prostredia:</a:t>
            </a: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yzikálne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: zvýšená teplota, hluk, nesprávne osvetlenie,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radia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né žiarenie,elektrický prúd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hemické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: cytostatiká,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prípravky k diagnostickým testom (kontrastné látky)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, dezinfek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né prípravky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ociálne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: rodina,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interpersonálne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 vz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ahy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na pracovisku, konflikt medzi prácou a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ostatnými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rolami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vz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ah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nadriadených a podriadených, pracovné podmienky, organizácia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a iné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43605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Pracovné prostredie sestier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Podľa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charakteru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pôsobiacich podnetov a primárnych reakcií môžeme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rozlíši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 tri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druhy zá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aže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: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r>
              <a:rPr lang="it-IT" i="1" dirty="0">
                <a:latin typeface="Times New Roman" pitchFamily="18" charset="0"/>
                <a:cs typeface="Times New Roman" pitchFamily="18" charset="0"/>
              </a:rPr>
              <a:t>Biologická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zá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až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činitelia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majú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fyzikálnu, chemickú alebo biologickú povahu,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organizmus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dpovedá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primárne biologicky, psychické reakcie sú následné a druhotné 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r>
              <a:rPr lang="it-IT" i="1" dirty="0">
                <a:latin typeface="Times New Roman" pitchFamily="18" charset="0"/>
                <a:cs typeface="Times New Roman" pitchFamily="18" charset="0"/>
              </a:rPr>
              <a:t>Fyzická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zá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až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- požiadavky sa týkajú primárne svalovej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innosti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, organizmus funguje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ako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zdroj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energie, svalová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činnosť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sa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odráža v psychickom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prežívaní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r>
              <a:rPr lang="it-IT" i="1" dirty="0">
                <a:latin typeface="Times New Roman" pitchFamily="18" charset="0"/>
                <a:cs typeface="Times New Roman" pitchFamily="18" charset="0"/>
              </a:rPr>
              <a:t>Psychická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zá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až 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- proces primárne psychického spracovania a vyrovnávania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GB" dirty="0" err="1">
                <a:latin typeface="Times New Roman" pitchFamily="18" charset="0"/>
                <a:cs typeface="Times New Roman" pitchFamily="18" charset="0"/>
              </a:rPr>
              <a:t>požiadavkami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>
                <a:latin typeface="Times New Roman" pitchFamily="18" charset="0"/>
                <a:cs typeface="Times New Roman" pitchFamily="18" charset="0"/>
              </a:rPr>
              <a:t>životných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GB" dirty="0" err="1">
                <a:latin typeface="Times New Roman" pitchFamily="18" charset="0"/>
                <a:cs typeface="Times New Roman" pitchFamily="18" charset="0"/>
              </a:rPr>
              <a:t>pracovných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situácií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; t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elesné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>
                <a:latin typeface="Times New Roman" pitchFamily="18" charset="0"/>
                <a:cs typeface="Times New Roman" pitchFamily="18" charset="0"/>
              </a:rPr>
              <a:t>reakcie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>
                <a:latin typeface="Times New Roman" pitchFamily="18" charset="0"/>
                <a:cs typeface="Times New Roman" pitchFamily="18" charset="0"/>
              </a:rPr>
              <a:t>sú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>
                <a:latin typeface="Times New Roman" pitchFamily="18" charset="0"/>
                <a:cs typeface="Times New Roman" pitchFamily="18" charset="0"/>
              </a:rPr>
              <a:t>druhoradé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vyvolané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psychickým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>
                <a:latin typeface="Times New Roman" pitchFamily="18" charset="0"/>
                <a:cs typeface="Times New Roman" pitchFamily="18" charset="0"/>
              </a:rPr>
              <a:t>procesom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43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Personálne zabezpečenie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Počet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sestier (registrovaných, praktických) a pomocného personálu na ošetrovacej jednotke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    pomer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sestra – pacient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Nedostatočne vymedzené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kompetencie 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Neefektívne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delegovanie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úloh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Preťaženie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sestier – fyzická záťaž, psychická záťaž, syndróm vyhorenia</a:t>
            </a:r>
          </a:p>
          <a:p>
            <a:endParaRPr lang="sk-SK" dirty="0" smtClean="0"/>
          </a:p>
          <a:p>
            <a:endParaRPr lang="sk-SK" dirty="0"/>
          </a:p>
        </p:txBody>
      </p:sp>
      <p:sp>
        <p:nvSpPr>
          <p:cNvPr id="6" name="Šípka doprava 5"/>
          <p:cNvSpPr/>
          <p:nvPr/>
        </p:nvSpPr>
        <p:spPr>
          <a:xfrm>
            <a:off x="5508104" y="2420888"/>
            <a:ext cx="857256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Pomer </a:t>
            </a:r>
            <a:r>
              <a:rPr lang="sk-SK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sestra-pacient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obsahu 2"/>
          <p:cNvSpPr>
            <a:spLocks noGrp="1"/>
          </p:cNvSpPr>
          <p:nvPr>
            <p:ph idx="4294967295"/>
          </p:nvPr>
        </p:nvSpPr>
        <p:spPr>
          <a:xfrm>
            <a:off x="412719" y="1556792"/>
            <a:ext cx="8229600" cy="4525962"/>
          </a:xfrm>
        </p:spPr>
        <p:txBody>
          <a:bodyPr rtlCol="0">
            <a:noAutofit/>
          </a:bodyPr>
          <a:lstStyle/>
          <a:p>
            <a:pPr marL="0" indent="0">
              <a:buNone/>
              <a:defRPr/>
            </a:pPr>
            <a:r>
              <a:rPr lang="sk-SK" sz="3600" b="1" dirty="0" smtClean="0">
                <a:latin typeface="Times New Roman" pitchFamily="18" charset="0"/>
                <a:cs typeface="Times New Roman" pitchFamily="18" charset="0"/>
              </a:rPr>
              <a:t>NEMECKO</a:t>
            </a:r>
            <a:endParaRPr lang="sk-SK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k-SK" sz="36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sk-SK" sz="3600" dirty="0" smtClean="0">
                <a:latin typeface="Times New Roman" pitchFamily="18" charset="0"/>
                <a:cs typeface="Times New Roman" pitchFamily="18" charset="0"/>
              </a:rPr>
              <a:t>sestra</a:t>
            </a:r>
            <a:endParaRPr lang="sk-SK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sk-SK" sz="3600" dirty="0" smtClean="0">
                <a:latin typeface="Times New Roman" pitchFamily="18" charset="0"/>
                <a:cs typeface="Times New Roman" pitchFamily="18" charset="0"/>
              </a:rPr>
              <a:t>7 pacientov</a:t>
            </a:r>
            <a:endParaRPr lang="sk-SK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sk-SK" dirty="0" smtClean="0">
                <a:solidFill>
                  <a:srgbClr val="0070C0"/>
                </a:solidFill>
                <a:sym typeface="Webdings" panose="05030102010509060703" pitchFamily="18" charset="2"/>
              </a:rPr>
              <a:t></a:t>
            </a:r>
            <a:endParaRPr lang="sk-SK" dirty="0">
              <a:solidFill>
                <a:srgbClr val="0070C0"/>
              </a:solidFill>
              <a:sym typeface="Webdings" panose="05030102010509060703" pitchFamily="18" charset="2"/>
            </a:endParaRPr>
          </a:p>
          <a:p>
            <a:pPr marL="0" indent="0">
              <a:buNone/>
              <a:defRPr/>
            </a:pPr>
            <a:r>
              <a:rPr lang="sk-SK" dirty="0">
                <a:sym typeface="Webdings" panose="05030102010509060703" pitchFamily="18" charset="2"/>
              </a:rPr>
              <a:t></a:t>
            </a:r>
          </a:p>
          <a:p>
            <a:pPr marL="0" indent="0">
              <a:buNone/>
              <a:defRPr/>
            </a:pPr>
            <a:r>
              <a:rPr lang="sk-SK" dirty="0">
                <a:solidFill>
                  <a:srgbClr val="FF0000"/>
                </a:solidFill>
                <a:sym typeface="Webdings" panose="05030102010509060703" pitchFamily="18" charset="2"/>
              </a:rPr>
              <a:t>       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5" name="Zástupný symbol obsahu 3"/>
          <p:cNvSpPr txBox="1">
            <a:spLocks/>
          </p:cNvSpPr>
          <p:nvPr/>
        </p:nvSpPr>
        <p:spPr>
          <a:xfrm>
            <a:off x="4427984" y="1556792"/>
            <a:ext cx="4416027" cy="5428381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SLOVENSKO</a:t>
            </a:r>
            <a:endParaRPr kumimoji="0" lang="sk-SK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sk-SK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 sestra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sk-SK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15-30 pacientov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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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 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 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r>
              <a:rPr kumimoji="0" lang="sk-SK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 </a:t>
            </a:r>
            <a:r>
              <a:rPr kumimoji="0" lang="sk-SK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ebdings" panose="05030102010509060703" pitchFamily="18" charset="2"/>
              </a:rPr>
              <a:t></a:t>
            </a:r>
            <a:endParaRPr kumimoji="0" lang="sk-SK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sk-SK" sz="3075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sk-SK" sz="3075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sk-SK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Fyzická záťaž sestier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i="1" dirty="0" err="1" smtClean="0">
                <a:latin typeface="Times New Roman" pitchFamily="18" charset="0"/>
                <a:cs typeface="Times New Roman" pitchFamily="18" charset="0"/>
              </a:rPr>
              <a:t>Optimálna</a:t>
            </a:r>
            <a:r>
              <a:rPr lang="en-GB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i="1" dirty="0" err="1" smtClean="0">
                <a:latin typeface="Times New Roman" pitchFamily="18" charset="0"/>
                <a:cs typeface="Times New Roman" pitchFamily="18" charset="0"/>
              </a:rPr>
              <a:t>telesná</a:t>
            </a:r>
            <a:r>
              <a:rPr lang="en-GB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záťaž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patrí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prostriedkom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ktoré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kladne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ovplyv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ň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ujú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zdravie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či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pracovnú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výkonnos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ť -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GB" i="1" dirty="0" err="1" smtClean="0">
                <a:latin typeface="Times New Roman" pitchFamily="18" charset="0"/>
                <a:cs typeface="Times New Roman" pitchFamily="18" charset="0"/>
              </a:rPr>
              <a:t>admerná</a:t>
            </a:r>
            <a:r>
              <a:rPr lang="en-GB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i="1" dirty="0" err="1" smtClean="0">
                <a:latin typeface="Times New Roman" pitchFamily="18" charset="0"/>
                <a:cs typeface="Times New Roman" pitchFamily="18" charset="0"/>
              </a:rPr>
              <a:t>fyzická</a:t>
            </a:r>
            <a:r>
              <a:rPr lang="en-GB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i="1" dirty="0" err="1" smtClean="0">
                <a:latin typeface="Times New Roman" pitchFamily="18" charset="0"/>
                <a:cs typeface="Times New Roman" pitchFamily="18" charset="0"/>
              </a:rPr>
              <a:t>zá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en-GB" i="1" dirty="0" err="1" smtClean="0">
                <a:latin typeface="Times New Roman" pitchFamily="18" charset="0"/>
                <a:cs typeface="Times New Roman" pitchFamily="18" charset="0"/>
              </a:rPr>
              <a:t>až</a:t>
            </a:r>
            <a:r>
              <a:rPr lang="en-GB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naopak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poškodzuje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zdravie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znižuje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pracovnú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výkonnos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ť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Práca sestry je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fyzicky náročná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- p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realizácií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ošetrovate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ľ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ských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intervencií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ako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preventívne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terapeutické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polohovanie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dvíhanie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 pacientov,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vysádzanie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manipulácia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 pri hygiene, presuny, pasívne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cvi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enie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s imobilnými pacientmi a iné, pri ktorých sestra pracuje väcšinou v predklone a vo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vynútených polohách, dochádza k 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fyzickému pre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ť</a:t>
            </a:r>
            <a:r>
              <a:rPr lang="it-IT" i="1" dirty="0" smtClean="0">
                <a:latin typeface="Times New Roman" pitchFamily="18" charset="0"/>
                <a:cs typeface="Times New Roman" pitchFamily="18" charset="0"/>
              </a:rPr>
              <a:t>aženiu 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pohybového systému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(najčastejšie - ochorenia chrbtice)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Psychická </a:t>
            </a:r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záťaž 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sestier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sk-SK" b="1" i="1" dirty="0" smtClean="0">
                <a:latin typeface="Times New Roman" pitchFamily="18" charset="0"/>
                <a:cs typeface="Times New Roman" pitchFamily="18" charset="0"/>
              </a:rPr>
              <a:t>Záťažové faktory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 profesii sestry:</a:t>
            </a: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Zodpovednosť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(morálna, právna)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Spánková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deprivácia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(práca na smeny, nočné služby, sviatky, víkendy)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Narušenie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súkromného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života (konflikt rolí)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Kontakt s ťažko chorými,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umierajúcimi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pacientmi</a:t>
            </a: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Emocionálny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stav a správanie pacientov (depresia, úzkosť, samovražedné sklony, hnev, podráždenosť, agresia..)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Potreba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pohotovosti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robenie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správnych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rozhodnutí </a:t>
            </a: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Adaptácia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začlenenie sa do tímu – nevhodné interpersonálne vzťahy) </a:t>
            </a: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983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0559" y="476672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Psychická záťaž sestier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Sústavné vzdelávanie sestier, neustály pokrok v medicíne – nutnosť učenia sa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Reálne riziká vyplývajúce z profesie (obavy/strach z rizika infekcie...)</a:t>
            </a: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sk-SK" b="1" dirty="0" smtClean="0">
                <a:latin typeface="Times New Roman" pitchFamily="18" charset="0"/>
                <a:cs typeface="Times New Roman" pitchFamily="18" charset="0"/>
              </a:rPr>
              <a:t>Syndróm vyhorenia</a:t>
            </a:r>
          </a:p>
          <a:p>
            <a:endParaRPr lang="sk-SK" dirty="0"/>
          </a:p>
        </p:txBody>
      </p:sp>
      <p:sp>
        <p:nvSpPr>
          <p:cNvPr id="4" name="Šípka dolu 3"/>
          <p:cNvSpPr/>
          <p:nvPr/>
        </p:nvSpPr>
        <p:spPr>
          <a:xfrm>
            <a:off x="3707904" y="3861048"/>
            <a:ext cx="1584176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63211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Syndróm vyhorenia (burn-out syndróm)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Stav emocionálneho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vyčerpania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vzniknutý v dôsledku nadmerných psychických a emocionálnych nárokov 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Najčastejšie sa objavuje u profesií, kde je hlavnou náplňou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„práca s ľuďmi“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Tvorí ho spektrum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symptómov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– fyzické, psychické, sociálne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Všetky hlavné zložky tohto syndrómu majú základ v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chronickom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strese</a:t>
            </a:r>
          </a:p>
        </p:txBody>
      </p:sp>
    </p:spTree>
    <p:extLst>
      <p:ext uri="{BB962C8B-B14F-4D97-AF65-F5344CB8AC3E}">
        <p14:creationId xmlns:p14="http://schemas.microsoft.com/office/powerpoint/2010/main" val="3034500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Príčiny – vnútorné faktory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Nadšenie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novej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práce –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očakávanie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vs. realita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Neschopnosť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relaxovania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oddychu, pocit, že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odpočinok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strata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času</a:t>
            </a:r>
          </a:p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Neustále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zvyšujúce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nároky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vlastnú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osobu (častokrát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nerealizovateľné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Neschopnosť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delegovania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úloh 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Nízke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sebavedomie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ale vysoko postavené ideály</a:t>
            </a:r>
          </a:p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Vysoká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schopnosť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empatie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obetavosť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záujem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 druhých</a:t>
            </a:r>
          </a:p>
          <a:p>
            <a:pPr lvl="0"/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Perfekcionalizmus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pedanstvo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zodpovednosť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Depresívna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nálada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úzkostné, fobické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obsedantné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rysy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Pernamentne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prežívaný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časový tlak </a:t>
            </a:r>
          </a:p>
          <a:p>
            <a:pPr>
              <a:buNone/>
            </a:pPr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Príčiny – vonkajšie faktory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28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Nedostatok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personálu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finančných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prostriedkov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odborných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skúsenosti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Nedostatok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odpočinku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priebehu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pracovnej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doby,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príliš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veľa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pracovných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úloh,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ktoré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majú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byť zvládnuté,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pracovné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preťaženie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Nedostatočné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ocenenie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strany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vedenia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či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pacientov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Príliš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náročné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pracovné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podmienky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dlhodobé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pôsobenie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nepriaznivých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podmienok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Znížená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alebo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žiadna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možnosť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sebarealizácie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pracovná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rutina</a:t>
            </a:r>
          </a:p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Snaha o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kariérny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postup 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Práca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emočne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vyčerpávajúcom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pracovisku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s vysokými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nárokmi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starostlivosť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(LDCH, hospice,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chirurgia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onkológia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psychiatria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gynekológia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pediatria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(naopak 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oddeleniach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kde je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starostlivosť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intenzívnejšia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výskyt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syndrómu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vyhorenia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nižší)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Štádia syndrómu vyhorenia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96544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1.Entuziazmus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veľké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nadšenie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vysoké ideály, vysoká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angažovanosť</a:t>
            </a: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Stagnácia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ideály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nedarí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realizovať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požiadavky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pacientov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príbuzných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či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nadriadených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začínajú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byť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obťažujúce</a:t>
            </a:r>
            <a:endParaRPr lang="sk-SK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Frustrácia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negatívne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vnímanie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pacienta;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sklamanie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pracovného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prostredia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systému práce</a:t>
            </a: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Apatia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vyúsťujúca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izolácie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depersonalizácia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odpútanie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až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dištancovanie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od druhých, únik do samoty;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neschopnosť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vyrovnať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vzniknutou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situáciou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neschopnosť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rozhodovať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aj v jednoduchých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záležitostiach</a:t>
            </a: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63272" cy="1143000"/>
          </a:xfrm>
        </p:spPr>
        <p:txBody>
          <a:bodyPr>
            <a:no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Psychické symptómy syndrómu vyhorenia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920084"/>
            <a:ext cx="4038600" cy="4723625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Pocit, že dlhé a namáhavé úsilie trvá príliš dlho a efektivita tohto snaženia je v porovnaní s vynaloženou snahou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minimálna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Pocit celkového, predovšetkým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duševného vyčerpania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(hlavne emocionálne vyčerpanie), v oblasti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kognitívnej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sa objavuje pokles až strata motivácie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Únava je vyjadrovaná expresívne, napr.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„mám toho po krk“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Dochádza k utlmeniu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celkovej aktivity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k redukcii spontánnosti, kreativity, iniciatívy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Prevažuje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depresívne ladenie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pocity smútku, frustrácie, beznádeje</a:t>
            </a: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Pocity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menejcennosti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Prejavy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negativizmu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cynizmu</a:t>
            </a:r>
          </a:p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Pokles,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respektíve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úplná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strata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záujmu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súvisiace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profesiou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čo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môže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viesť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negatívnemu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hodnoteniu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inštitúcie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ktorej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býva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profesia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vykonávaná</a:t>
            </a:r>
          </a:p>
          <a:p>
            <a:pPr lvl="0"/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Sebaľútosť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intenzívne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prežívanie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nedostatku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uznania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Iritabilita</a:t>
            </a:r>
          </a:p>
          <a:p>
            <a:pPr lvl="0"/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Redukcia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činností 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rutinné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postupy,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používanie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stereotypných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fráz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715404" cy="1143000"/>
          </a:xfrm>
        </p:spPr>
        <p:txBody>
          <a:bodyPr>
            <a:no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Fyzické symptómy syndrómu vyhorenia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Stav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celkovej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únavy organizmu,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apatia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Rýchla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unaviteľnosť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dostávajúca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krátkych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etapách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relatívneho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zotavenia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Vegetatívne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problémy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palpitácie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stenokardie, problémy 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dýchaním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s trávením,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zmeny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srdcovej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frekvencie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Nešpecifické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bolesti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hlavy</a:t>
            </a:r>
          </a:p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Poruchy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tlaku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krvi </a:t>
            </a:r>
          </a:p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Poruchy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spánku</a:t>
            </a:r>
          </a:p>
          <a:p>
            <a:pPr lvl="0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Svalové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bolesti 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Pretrvávajúca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tenzia</a:t>
            </a:r>
            <a:endParaRPr lang="cs-CZ" i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Zvýšené riziko vzniku závislostí</a:t>
            </a:r>
          </a:p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Zásahy do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rytmu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frekvencie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intenzity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telesnej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aktivity</a:t>
            </a: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Sociálne symptómy syndrómu vyhorenia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Celkový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útlm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sociability,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nezáujem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hodnotenie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strany druhých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osôb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Výrazná tendencia redukovať kontakt s pacientmi, často aj s kolegami a všetkými osobami, ktoré majú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vzťah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k profesii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Zjavný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odpor k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vykonávaniu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profesie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všetkému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čo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ňou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súvisí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(plán či harmonogram práce,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spracovanie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výsledkov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lvl="0"/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Nízka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empatia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Operačný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štýl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myslenia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Postupné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narastanie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konfliktov (z dôvodu nezáujmu, ľahostajnosti a sociálnej apatie vo vzťahu k okoliu)</a:t>
            </a: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Demografické údaje - vek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SKSaPA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registrovala k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27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.09.2017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41 677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sestier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2996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sestier v rozmedzí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21-30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rokov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9600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sestier v rozmedzí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31-40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rokov</a:t>
            </a:r>
          </a:p>
          <a:p>
            <a:pPr algn="just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14614 </a:t>
            </a:r>
            <a:r>
              <a:rPr lang="sk-SK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sestier v rozmedzí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41-50</a:t>
            </a:r>
            <a:r>
              <a:rPr lang="sk-SK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rokov</a:t>
            </a: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11564 </a:t>
            </a:r>
            <a:r>
              <a:rPr lang="sk-SK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sestier v rozmedzí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51-60</a:t>
            </a:r>
            <a:r>
              <a:rPr lang="sk-SK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rokov</a:t>
            </a: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2800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sestier v rozmedzí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61-70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rokov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103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sestier starších 71 rokov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Ekonomické </a:t>
            </a:r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podmienky – finančné prostriedky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389120"/>
          </a:xfrm>
        </p:spPr>
        <p:txBody>
          <a:bodyPr/>
          <a:lstStyle/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Materiálové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zabezpečenie pracoviska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Technické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vybavenie (počet PC, elektronizácia vedenia dokumentácie ošetrovateľskej starostlivosti)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Finančné prostriedky na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výskum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vzdelávanie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sestier (špecializačné štúdium, certifikačná príprava) </a:t>
            </a: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78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Sociálny status 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sestry 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Sestra ako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„asistentka“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lekára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Zlé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finančné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ohodnotenie – znížená alebo žiadna motivácia vzdelávať sa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Realizácia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inštrumentálnych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činností,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nezávislé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činnosti nie sú realizované </a:t>
            </a: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Neatraktívne povolanie</a:t>
            </a:r>
          </a:p>
          <a:p>
            <a:endParaRPr lang="sk-SK" dirty="0"/>
          </a:p>
        </p:txBody>
      </p:sp>
      <p:sp>
        <p:nvSpPr>
          <p:cNvPr id="4" name="Šípka dolu 3"/>
          <p:cNvSpPr/>
          <p:nvPr/>
        </p:nvSpPr>
        <p:spPr>
          <a:xfrm>
            <a:off x="4071934" y="4071942"/>
            <a:ext cx="1000132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15440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38629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Autonómia 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ošetrovateľstva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Samostatný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odbor – oddelenie od medicínskych odborov</a:t>
            </a: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Ošetrovateľský proces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– posudzovanie, diagnostika, plánovanie, realizácia, vyhodnotenie</a:t>
            </a:r>
          </a:p>
          <a:p>
            <a:pPr algn="ctr">
              <a:buNone/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Výskum, vzdelávanie</a:t>
            </a:r>
          </a:p>
          <a:p>
            <a:endParaRPr lang="sk-SK" dirty="0" smtClean="0"/>
          </a:p>
          <a:p>
            <a:pPr marL="0" indent="0">
              <a:buNone/>
            </a:pPr>
            <a:endParaRPr lang="sk-SK" dirty="0"/>
          </a:p>
        </p:txBody>
      </p:sp>
      <p:sp>
        <p:nvSpPr>
          <p:cNvPr id="4" name="Šípka dolu 3"/>
          <p:cNvSpPr/>
          <p:nvPr/>
        </p:nvSpPr>
        <p:spPr>
          <a:xfrm>
            <a:off x="3714744" y="2643182"/>
            <a:ext cx="1428760" cy="857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048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972" y="332656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Veda/výskum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96544"/>
          </a:xfrm>
        </p:spPr>
        <p:txBody>
          <a:bodyPr>
            <a:normAutofit fontScale="92500" lnSpcReduction="10000"/>
          </a:bodyPr>
          <a:lstStyle/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Štandardizácia terminológie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Rozvoj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výskumu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 ošetrovateľstve 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Globálne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priority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vo výskume: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Podpora zdravia a prevencia ochorení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Podpora zdravia u ohrozených a diskriminovaných komunít (menšín)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Bezpečnosť pacienta a kvalita starostlivosti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EBP/EBN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Podpora zdravia a pohody u seniorov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Starostlivosť zameraná na pacienta a koordinácia starostlivosti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Paliatívna starostlivosť a starostlivosť v terminálnej fáze života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Podpora rozvoja výskumnej role sestry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Pracovné prostredie sestier</a:t>
            </a: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13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Vzdelávanie 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sestier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Do roku 2004 sa sestry vzdelávali na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SZŠ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– po vstupe SR do EU,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transformácia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vzdelávania sestier (ES 36/2005)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VŠ –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bakalársky program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- získanie odbornej spôsobilosti k výkonu povolania sestry;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magisterské štúdium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doktorandské štúdium </a:t>
            </a:r>
          </a:p>
          <a:p>
            <a:pPr marL="0" indent="0" algn="ctr">
              <a:buNone/>
            </a:pPr>
            <a:r>
              <a:rPr lang="sk-SK" b="1" dirty="0" smtClean="0">
                <a:latin typeface="Times New Roman" pitchFamily="18" charset="0"/>
                <a:cs typeface="Times New Roman" pitchFamily="18" charset="0"/>
              </a:rPr>
              <a:t>AKTUÁLNE</a:t>
            </a:r>
            <a:endParaRPr lang="sk-SK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Premenovanie ZA </a:t>
            </a:r>
            <a:r>
              <a:rPr lang="sk-SK" dirty="0">
                <a:latin typeface="Times New Roman" pitchFamily="18" charset="0"/>
                <a:cs typeface="Times New Roman" pitchFamily="18" charset="0"/>
              </a:rPr>
              <a:t>na praktickú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sestru</a:t>
            </a:r>
          </a:p>
          <a:p>
            <a:pPr marL="0" indent="0" algn="ctr">
              <a:buNone/>
            </a:pPr>
            <a:endParaRPr lang="sk-SK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sk-SK" b="1" dirty="0" smtClean="0">
                <a:latin typeface="Times New Roman" pitchFamily="18" charset="0"/>
                <a:cs typeface="Times New Roman" pitchFamily="18" charset="0"/>
              </a:rPr>
              <a:t>NÁSLEDKY?</a:t>
            </a:r>
            <a:endParaRPr lang="sk-SK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12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Profesijné 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organizácie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935480"/>
            <a:ext cx="8363272" cy="4389120"/>
          </a:xfrm>
        </p:spPr>
        <p:txBody>
          <a:bodyPr/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Slovenská komora sestier a pôrodných asistentiek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sk-SK" i="1" dirty="0" err="1" smtClean="0">
                <a:latin typeface="Times New Roman" pitchFamily="18" charset="0"/>
                <a:cs typeface="Times New Roman" pitchFamily="18" charset="0"/>
              </a:rPr>
              <a:t>SKSaPA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Podpora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rozvoja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ošetrovateľstva na Slovensku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Cieľom je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obhajovať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záujmy sestier a PA, zlepšiť pracovné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podmienky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sestier,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spolupracovať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s medzinárodnými organizáciami,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podporovať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vysokoškolské vzdelanie sestier a iné</a:t>
            </a: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1634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Legislatívne 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rámce – základné dokumenty odboru ošetrovateľstvo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Zákon č.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576/2004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800" dirty="0" smtClean="0">
                <a:latin typeface="Times New Roman" pitchFamily="18" charset="0"/>
                <a:cs typeface="Times New Roman" pitchFamily="18" charset="0"/>
              </a:rPr>
              <a:t>zdravotnej starostlivosti, službách súvisiacich s poskytovaním zdravotnej starostlivosti</a:t>
            </a: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Zákon č.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578/2004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o poskytovateľoch zdravotnej starostlivosti, zdravotníckych pracovníkoch,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stavovských organizáciách v zdravotníctve</a:t>
            </a: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Koncepcia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odboru ošetrovateľstva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Vyhláška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306/2005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i-FI" sz="2800" dirty="0" smtClean="0">
                <a:latin typeface="Times New Roman" pitchFamily="18" charset="0"/>
                <a:cs typeface="Times New Roman" pitchFamily="18" charset="0"/>
              </a:rPr>
              <a:t>Z. z.</a:t>
            </a:r>
            <a:r>
              <a:rPr lang="sk-SK" sz="2800" dirty="0" smtClean="0">
                <a:latin typeface="Times New Roman" pitchFamily="18" charset="0"/>
                <a:cs typeface="Times New Roman" pitchFamily="18" charset="0"/>
              </a:rPr>
              <a:t> MZ SR ktorou sa ustanovuje zoznam sesterských diagnóz</a:t>
            </a: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Odborné usmernenie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MZ SR o vedení zdravotnej dokumentácie (2009)</a:t>
            </a:r>
            <a:endParaRPr lang="sk-SK" dirty="0">
              <a:latin typeface="Times New Roman" pitchFamily="18" charset="0"/>
              <a:cs typeface="Times New Roman" pitchFamily="18" charset="0"/>
            </a:endParaRPr>
          </a:p>
          <a:p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Vyhláška 95/2018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– ZMENA kompetencií sestier a praktických sestier</a:t>
            </a: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863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Požiadavky príjemcu </a:t>
            </a:r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starostlivosti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Zvyšujúce sa nároky príjemcu starostlivosti (pacienta, klienta) </a:t>
            </a: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Informovanosť príjemcu starostlivosti (internet) v oblasti diagnostiky a liečby ochorení </a:t>
            </a:r>
          </a:p>
          <a:p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ípka dolu 3"/>
          <p:cNvSpPr/>
          <p:nvPr/>
        </p:nvSpPr>
        <p:spPr>
          <a:xfrm>
            <a:off x="3929058" y="2928934"/>
            <a:ext cx="1071570" cy="857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85748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Rozvoj informačných technológií 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Elektronizácia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vedenia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ošetrovateľskej dokumentácie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Využívanie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elektronických zariadení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(napr. tablety, mobilné zariadenia)</a:t>
            </a:r>
          </a:p>
          <a:p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Napr.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programy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k zaznamenávaniu nehojacich sa rán (fotodokumentácia, porovnanie efektivity liečby atď.)</a:t>
            </a:r>
          </a:p>
          <a:p>
            <a:pPr lvl="1">
              <a:buClr>
                <a:schemeClr val="accent3"/>
              </a:buClr>
            </a:pP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Digitalizácia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              v budúcnosti využívanie dotykových obrazoviek a podobne </a:t>
            </a:r>
          </a:p>
          <a:p>
            <a:pPr marL="0" indent="0">
              <a:buNone/>
            </a:pPr>
            <a:endParaRPr lang="sk-SK" dirty="0" smtClean="0"/>
          </a:p>
          <a:p>
            <a:endParaRPr lang="sk-SK" dirty="0"/>
          </a:p>
        </p:txBody>
      </p:sp>
      <p:sp>
        <p:nvSpPr>
          <p:cNvPr id="4" name="Šípka doprava 3"/>
          <p:cNvSpPr/>
          <p:nvPr/>
        </p:nvSpPr>
        <p:spPr>
          <a:xfrm>
            <a:off x="2987824" y="4293096"/>
            <a:ext cx="78581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320255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Etické aspekty</a:t>
            </a:r>
            <a:endParaRPr lang="sk-SK" sz="4000" dirty="0"/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3347923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941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040560"/>
          </a:xfrm>
        </p:spPr>
        <p:txBody>
          <a:bodyPr>
            <a:normAutofit fontScale="92500" lnSpcReduction="20000"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 ako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vedná aplikovaná disciplína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neustále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vyvíja. Na vývoji ošetrovateľstva sa podieľa viacero faktorov.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Rada faktorov, ako napr. aspekty pracovného prostredia sestier, preťaženie sestier či nedostatok personálu vplývajú na vývoj ošetrovateľstva negatívne.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Faktory, ako napr. rozvoj informačných technológií, legislatívne rámce a dokumenty či profesijné organizácie ovplyvňujú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vývoj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 pozitívne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Snahou by malo byť eliminovať jednotlivé negatívne faktory s cieľom rozvíjať ošetrovateľstvo a podporovať ho vo svojej autonómii.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51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/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Kebza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V. Šolcová, I. Syndrom vyhoření - rekapitulace současného stavu poznání a perspektivy do budoucna. 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Československá psychologie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2008, 52(4), 351-365. </a:t>
            </a:r>
            <a:endParaRPr lang="sk-SK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Prokelová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P., Jarošová, D. Syndrom vyhoření u sester na neurochirurgických odděleních.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Kontakt.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2013 15(2):135-142</a:t>
            </a:r>
          </a:p>
          <a:p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Žiaková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, K. a kol.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OŠETROVATEĽSTVO </a:t>
            </a:r>
            <a:r>
              <a:rPr lang="sk-SK" i="1" dirty="0" smtClean="0">
                <a:latin typeface="Times New Roman" pitchFamily="18" charset="0"/>
                <a:cs typeface="Times New Roman" pitchFamily="18" charset="0"/>
              </a:rPr>
              <a:t>teória a vedecký výskum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. 2.,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preprac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. a </a:t>
            </a:r>
            <a:r>
              <a:rPr lang="sk-SK" dirty="0" err="1" smtClean="0">
                <a:latin typeface="Times New Roman" pitchFamily="18" charset="0"/>
                <a:cs typeface="Times New Roman" pitchFamily="18" charset="0"/>
              </a:rPr>
              <a:t>dopl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. vyd. Martin: Vydavateľstvo Osveta 2009. ISBN 80-8063-304-2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20980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521</TotalTime>
  <Words>1630</Words>
  <Application>Microsoft Office PowerPoint</Application>
  <PresentationFormat>Prezentácia na obrazovke (4:3)</PresentationFormat>
  <Paragraphs>214</Paragraphs>
  <Slides>29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29</vt:i4>
      </vt:variant>
    </vt:vector>
  </HeadingPairs>
  <TitlesOfParts>
    <vt:vector size="36" baseType="lpstr">
      <vt:lpstr>Arial</vt:lpstr>
      <vt:lpstr>Calibri</vt:lpstr>
      <vt:lpstr>Constantia</vt:lpstr>
      <vt:lpstr>Times New Roman</vt:lpstr>
      <vt:lpstr>Webdings</vt:lpstr>
      <vt:lpstr>Wingdings 2</vt:lpstr>
      <vt:lpstr>Tok</vt:lpstr>
      <vt:lpstr>Faktory ovplyvňujúce vývoj ošetrovateľstva</vt:lpstr>
      <vt:lpstr>Faktory ovplyvňujúce vývoj ošetrovateľstva</vt:lpstr>
      <vt:lpstr>Pracovné prostredie sestier</vt:lpstr>
      <vt:lpstr>Pracovné prostredie sestier</vt:lpstr>
      <vt:lpstr>Personálne zabezpečenie</vt:lpstr>
      <vt:lpstr>Pomer sestra-pacient </vt:lpstr>
      <vt:lpstr>Fyzická záťaž sestier</vt:lpstr>
      <vt:lpstr>Psychická záťaž sestier</vt:lpstr>
      <vt:lpstr>Psychická záťaž sestier</vt:lpstr>
      <vt:lpstr>Syndróm vyhorenia (burn-out syndróm)</vt:lpstr>
      <vt:lpstr>Príčiny – vnútorné faktory</vt:lpstr>
      <vt:lpstr>Príčiny – vonkajšie faktory</vt:lpstr>
      <vt:lpstr>Štádia syndrómu vyhorenia</vt:lpstr>
      <vt:lpstr>Psychické symptómy syndrómu vyhorenia</vt:lpstr>
      <vt:lpstr>Fyzické symptómy syndrómu vyhorenia</vt:lpstr>
      <vt:lpstr>Sociálne symptómy syndrómu vyhorenia</vt:lpstr>
      <vt:lpstr>Demografické údaje - vek</vt:lpstr>
      <vt:lpstr>Ekonomické podmienky – finančné prostriedky</vt:lpstr>
      <vt:lpstr>Sociálny status sestry </vt:lpstr>
      <vt:lpstr>Autonómia ošetrovateľstva</vt:lpstr>
      <vt:lpstr>Veda/výskum</vt:lpstr>
      <vt:lpstr>Vzdelávanie sestier</vt:lpstr>
      <vt:lpstr>Profesijné organizácie</vt:lpstr>
      <vt:lpstr>Legislatívne rámce – základné dokumenty odboru ošetrovateľstvo</vt:lpstr>
      <vt:lpstr>Požiadavky príjemcu starostlivosti</vt:lpstr>
      <vt:lpstr>Rozvoj informačných technológií </vt:lpstr>
      <vt:lpstr>Etické aspekty</vt:lpstr>
      <vt:lpstr>Súhrn</vt:lpstr>
      <vt:lpstr>Literatúra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Faktory ovplyvňujúce vývoj ošetrovateľstva</dc:title>
  <dc:creator>PC</dc:creator>
  <cp:lastModifiedBy>jlfuk</cp:lastModifiedBy>
  <cp:revision>63</cp:revision>
  <dcterms:created xsi:type="dcterms:W3CDTF">2018-09-22T13:21:44Z</dcterms:created>
  <dcterms:modified xsi:type="dcterms:W3CDTF">2018-12-13T17:14:04Z</dcterms:modified>
</cp:coreProperties>
</file>