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howSpecialPlsOnTitleSld="0" saveSubsetFonts="1">
  <p:sldMasterIdLst>
    <p:sldMasterId id="2147483660" r:id="rId1"/>
  </p:sldMasterIdLst>
  <p:notesMasterIdLst>
    <p:notesMasterId r:id="rId27"/>
  </p:notesMasterIdLst>
  <p:sldIdLst>
    <p:sldId id="280" r:id="rId2"/>
    <p:sldId id="282" r:id="rId3"/>
    <p:sldId id="259" r:id="rId4"/>
    <p:sldId id="260" r:id="rId5"/>
    <p:sldId id="283" r:id="rId6"/>
    <p:sldId id="285" r:id="rId7"/>
    <p:sldId id="261" r:id="rId8"/>
    <p:sldId id="273" r:id="rId9"/>
    <p:sldId id="262" r:id="rId10"/>
    <p:sldId id="274" r:id="rId11"/>
    <p:sldId id="263" r:id="rId12"/>
    <p:sldId id="275" r:id="rId13"/>
    <p:sldId id="290" r:id="rId14"/>
    <p:sldId id="265" r:id="rId15"/>
    <p:sldId id="277" r:id="rId16"/>
    <p:sldId id="266" r:id="rId17"/>
    <p:sldId id="279" r:id="rId18"/>
    <p:sldId id="286" r:id="rId19"/>
    <p:sldId id="287" r:id="rId20"/>
    <p:sldId id="288" r:id="rId21"/>
    <p:sldId id="291" r:id="rId22"/>
    <p:sldId id="292" r:id="rId23"/>
    <p:sldId id="289" r:id="rId24"/>
    <p:sldId id="268" r:id="rId25"/>
    <p:sldId id="267" r:id="rId26"/>
  </p:sldIdLst>
  <p:sldSz cx="9144000" cy="6858000" type="screen4x3"/>
  <p:notesSz cx="6858000" cy="9144000"/>
  <p:defaultTextStyle>
    <a:defPPr>
      <a:defRPr lang="sk-SK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=""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=""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>
        <p:scale>
          <a:sx n="100" d="100"/>
          <a:sy n="100" d="100"/>
        </p:scale>
        <p:origin x="-1944" y="-354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viewProps" Target="view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presProps" Target="presProp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tableStyles" Target="tableStyle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notesMaster" Target="notesMasters/notesMaster1.xml"/><Relationship Id="rId30" Type="http://schemas.openxmlformats.org/officeDocument/2006/relationships/theme" Target="theme/theme1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hlavičky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sk-SK"/>
          </a:p>
        </p:txBody>
      </p:sp>
      <p:sp>
        <p:nvSpPr>
          <p:cNvPr id="3" name="Zástupný symbol dátumu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57319E2D-3F10-4B27-96CB-E0573BA0CFC7}" type="datetimeFigureOut">
              <a:rPr lang="sk-SK" smtClean="0"/>
              <a:t>20. 10. 2015</a:t>
            </a:fld>
            <a:endParaRPr lang="sk-SK"/>
          </a:p>
        </p:txBody>
      </p:sp>
      <p:sp>
        <p:nvSpPr>
          <p:cNvPr id="4" name="Zástupný symbol obrazu snímky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sk-SK"/>
          </a:p>
        </p:txBody>
      </p:sp>
      <p:sp>
        <p:nvSpPr>
          <p:cNvPr id="5" name="Zástupný symbol poznámok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sk-SK" smtClean="0"/>
              <a:t>Upravte štýl predlohy textu.</a:t>
            </a:r>
          </a:p>
          <a:p>
            <a:pPr lvl="1"/>
            <a:r>
              <a:rPr lang="sk-SK" smtClean="0"/>
              <a:t>Druhá úroveň</a:t>
            </a:r>
          </a:p>
          <a:p>
            <a:pPr lvl="2"/>
            <a:r>
              <a:rPr lang="sk-SK" smtClean="0"/>
              <a:t>Tretia úroveň</a:t>
            </a:r>
          </a:p>
          <a:p>
            <a:pPr lvl="3"/>
            <a:r>
              <a:rPr lang="sk-SK" smtClean="0"/>
              <a:t>Štvrtá úroveň</a:t>
            </a:r>
          </a:p>
          <a:p>
            <a:pPr lvl="4"/>
            <a:r>
              <a:rPr lang="sk-SK" smtClean="0"/>
              <a:t>Piata úroveň</a:t>
            </a:r>
            <a:endParaRPr lang="sk-SK"/>
          </a:p>
        </p:txBody>
      </p:sp>
      <p:sp>
        <p:nvSpPr>
          <p:cNvPr id="6" name="Zástupný symbol päty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sk-SK"/>
          </a:p>
        </p:txBody>
      </p:sp>
      <p:sp>
        <p:nvSpPr>
          <p:cNvPr id="7" name="Zástupný symbol čísla snímky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54F5A51A-BAF0-4F33-8CC6-7F30582F17EC}" type="slidenum">
              <a:rPr lang="sk-SK" smtClean="0"/>
              <a:t>‹#›</a:t>
            </a:fld>
            <a:endParaRPr lang="sk-SK"/>
          </a:p>
        </p:txBody>
      </p:sp>
    </p:spTree>
    <p:extLst>
      <p:ext uri="{BB962C8B-B14F-4D97-AF65-F5344CB8AC3E}">
        <p14:creationId xmlns:p14="http://schemas.microsoft.com/office/powerpoint/2010/main" val="1147785759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Úvodná snímk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1371600"/>
            <a:ext cx="7848600" cy="1927225"/>
          </a:xfrm>
        </p:spPr>
        <p:txBody>
          <a:bodyPr anchor="b">
            <a:noAutofit/>
          </a:bodyPr>
          <a:lstStyle>
            <a:lvl1pPr>
              <a:defRPr sz="5400" cap="all" baseline="0"/>
            </a:lvl1pPr>
          </a:lstStyle>
          <a:p>
            <a:r>
              <a:rPr lang="sk-SK" smtClean="0"/>
              <a:t>Upravte štýly predlohy textu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685800" y="3505200"/>
            <a:ext cx="6400800" cy="1752600"/>
          </a:xfrm>
        </p:spPr>
        <p:txBody>
          <a:bodyPr/>
          <a:lstStyle>
            <a:lvl1pPr marL="0" indent="0" algn="l">
              <a:buNone/>
              <a:defRPr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sk-SK" smtClean="0"/>
              <a:t>Upravte štýl predlohy podnadpisov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F040FD7-0102-4683-B662-44BA79946C7C}" type="datetime1">
              <a:rPr lang="sk-SK" smtClean="0"/>
              <a:t>20. 10. 2015</a:t>
            </a:fld>
            <a:endParaRPr lang="sk-SK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sk-SK" smtClean="0"/>
              <a:t>Juraj Čáp | JLF UK | 2015</a:t>
            </a:r>
            <a:endParaRPr lang="sk-SK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648A62-58AD-49F6-989F-EE2F1F40731C}" type="slidenum">
              <a:rPr lang="sk-SK" smtClean="0"/>
              <a:t>‹#›</a:t>
            </a:fld>
            <a:endParaRPr lang="sk-SK"/>
          </a:p>
        </p:txBody>
      </p:sp>
      <p:cxnSp>
        <p:nvCxnSpPr>
          <p:cNvPr id="8" name="Straight Connector 7"/>
          <p:cNvCxnSpPr/>
          <p:nvPr/>
        </p:nvCxnSpPr>
        <p:spPr>
          <a:xfrm>
            <a:off x="685800" y="3398520"/>
            <a:ext cx="7848600" cy="1588"/>
          </a:xfrm>
          <a:prstGeom prst="line">
            <a:avLst/>
          </a:prstGeom>
          <a:ln w="19050">
            <a:solidFill>
              <a:schemeClr val="tx2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sk-SK" smtClean="0"/>
              <a:t>Upravte štýly predlohy textu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sk-SK" smtClean="0"/>
              <a:t>Upravte štýl predlohy textu.</a:t>
            </a:r>
          </a:p>
          <a:p>
            <a:pPr lvl="1"/>
            <a:r>
              <a:rPr lang="sk-SK" smtClean="0"/>
              <a:t>Druhá úroveň</a:t>
            </a:r>
          </a:p>
          <a:p>
            <a:pPr lvl="2"/>
            <a:r>
              <a:rPr lang="sk-SK" smtClean="0"/>
              <a:t>Tretia úroveň</a:t>
            </a:r>
          </a:p>
          <a:p>
            <a:pPr lvl="3"/>
            <a:r>
              <a:rPr lang="sk-SK" smtClean="0"/>
              <a:t>Štvrtá úroveň</a:t>
            </a:r>
          </a:p>
          <a:p>
            <a:pPr lvl="4"/>
            <a:r>
              <a:rPr lang="sk-SK" smtClean="0"/>
              <a:t>Piata úroveň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30A8E68-3252-4D6C-AEFF-04927D14B86A}" type="datetime1">
              <a:rPr lang="sk-SK" smtClean="0"/>
              <a:t>20. 10. 2015</a:t>
            </a:fld>
            <a:endParaRPr lang="sk-SK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sk-SK" smtClean="0"/>
              <a:t>Juraj Čáp | JLF UK | 2015</a:t>
            </a:r>
            <a:endParaRPr lang="sk-SK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648A62-58AD-49F6-989F-EE2F1F40731C}" type="slidenum">
              <a:rPr lang="sk-SK" smtClean="0"/>
              <a:t>‹#›</a:t>
            </a:fld>
            <a:endParaRPr lang="sk-SK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Hlavička sekcie">
    <p:bg>
      <p:bgRef idx="1001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2362200"/>
            <a:ext cx="7772400" cy="2200275"/>
          </a:xfrm>
        </p:spPr>
        <p:txBody>
          <a:bodyPr anchor="b">
            <a:normAutofit/>
          </a:bodyPr>
          <a:lstStyle>
            <a:lvl1pPr algn="l">
              <a:defRPr sz="4800" b="0" cap="all"/>
            </a:lvl1pPr>
          </a:lstStyle>
          <a:p>
            <a:r>
              <a:rPr lang="sk-SK" smtClean="0"/>
              <a:t>Upravte štýly predlohy textu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4626864"/>
            <a:ext cx="7772400" cy="1500187"/>
          </a:xfrm>
        </p:spPr>
        <p:txBody>
          <a:bodyPr anchor="t">
            <a:normAutofit/>
          </a:bodyPr>
          <a:lstStyle>
            <a:lvl1pPr marL="0" indent="0">
              <a:buNone/>
              <a:defRPr sz="2400">
                <a:solidFill>
                  <a:schemeClr val="tx2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sk-SK" smtClean="0"/>
              <a:t>Upravte štýl predlohy textu.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D0338C0-A17B-4AAE-85EC-C908D463C0C0}" type="datetime1">
              <a:rPr lang="sk-SK" smtClean="0"/>
              <a:t>20. 10. 2015</a:t>
            </a:fld>
            <a:endParaRPr lang="sk-SK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sk-SK" smtClean="0"/>
              <a:t>Juraj Čáp | JLF UK | 2015</a:t>
            </a:r>
            <a:endParaRPr lang="sk-SK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648A62-58AD-49F6-989F-EE2F1F40731C}" type="slidenum">
              <a:rPr lang="sk-SK" smtClean="0"/>
              <a:t>‹#›</a:t>
            </a:fld>
            <a:endParaRPr lang="sk-SK"/>
          </a:p>
        </p:txBody>
      </p:sp>
      <p:cxnSp>
        <p:nvCxnSpPr>
          <p:cNvPr id="7" name="Straight Connector 6"/>
          <p:cNvCxnSpPr/>
          <p:nvPr/>
        </p:nvCxnSpPr>
        <p:spPr>
          <a:xfrm>
            <a:off x="731520" y="4599432"/>
            <a:ext cx="7848600" cy="1588"/>
          </a:xfrm>
          <a:prstGeom prst="line">
            <a:avLst/>
          </a:prstGeom>
          <a:ln w="19050">
            <a:solidFill>
              <a:schemeClr val="tx2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sk-SK" smtClean="0"/>
              <a:t>Upravte štýly predlohy textu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73352"/>
            <a:ext cx="4038600" cy="4718304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sk-SK" smtClean="0"/>
              <a:t>Upravte štýl predlohy textu.</a:t>
            </a:r>
          </a:p>
          <a:p>
            <a:pPr lvl="1"/>
            <a:r>
              <a:rPr lang="sk-SK" smtClean="0"/>
              <a:t>Druhá úroveň</a:t>
            </a:r>
          </a:p>
          <a:p>
            <a:pPr lvl="2"/>
            <a:r>
              <a:rPr lang="sk-SK" smtClean="0"/>
              <a:t>Tretia úroveň</a:t>
            </a:r>
          </a:p>
          <a:p>
            <a:pPr lvl="3"/>
            <a:r>
              <a:rPr lang="sk-SK" smtClean="0"/>
              <a:t>Štvrtá úroveň</a:t>
            </a:r>
          </a:p>
          <a:p>
            <a:pPr lvl="4"/>
            <a:r>
              <a:rPr lang="sk-SK" smtClean="0"/>
              <a:t>Piata úroveň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73352"/>
            <a:ext cx="4038600" cy="4718304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sk-SK" smtClean="0"/>
              <a:t>Upravte štýl predlohy textu.</a:t>
            </a:r>
          </a:p>
          <a:p>
            <a:pPr lvl="1"/>
            <a:r>
              <a:rPr lang="sk-SK" smtClean="0"/>
              <a:t>Druhá úroveň</a:t>
            </a:r>
          </a:p>
          <a:p>
            <a:pPr lvl="2"/>
            <a:r>
              <a:rPr lang="sk-SK" smtClean="0"/>
              <a:t>Tretia úroveň</a:t>
            </a:r>
          </a:p>
          <a:p>
            <a:pPr lvl="3"/>
            <a:r>
              <a:rPr lang="sk-SK" smtClean="0"/>
              <a:t>Štvrtá úroveň</a:t>
            </a:r>
          </a:p>
          <a:p>
            <a:pPr lvl="4"/>
            <a:r>
              <a:rPr lang="sk-SK" smtClean="0"/>
              <a:t>Piata úroveň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D9CF563-759B-413D-8446-8BEE6F4DCF99}" type="datetime1">
              <a:rPr lang="sk-SK" smtClean="0"/>
              <a:t>20. 10. 2015</a:t>
            </a:fld>
            <a:endParaRPr lang="sk-SK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sk-SK" smtClean="0"/>
              <a:t>Juraj Čáp | JLF UK | 2015</a:t>
            </a:r>
            <a:endParaRPr lang="sk-SK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648A62-58AD-49F6-989F-EE2F1F40731C}" type="slidenum">
              <a:rPr lang="sk-SK" smtClean="0"/>
              <a:t>‹#›</a:t>
            </a:fld>
            <a:endParaRPr lang="sk-SK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ani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sk-SK" smtClean="0"/>
              <a:t>Upravte štýly predlohy textu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676400"/>
            <a:ext cx="3931920" cy="639762"/>
          </a:xfrm>
          <a:noFill/>
          <a:ln>
            <a:noFill/>
          </a:ln>
          <a:effectLst/>
        </p:spPr>
        <p:style>
          <a:lnRef idx="3">
            <a:schemeClr val="lt1"/>
          </a:lnRef>
          <a:fillRef idx="1">
            <a:schemeClr val="accent2"/>
          </a:fillRef>
          <a:effectRef idx="1">
            <a:schemeClr val="accent2"/>
          </a:effectRef>
          <a:fontRef idx="none"/>
        </p:style>
        <p:txBody>
          <a:bodyPr anchor="ctr">
            <a:normAutofit/>
          </a:bodyPr>
          <a:lstStyle>
            <a:lvl1pPr marL="0" indent="0" algn="ctr">
              <a:buNone/>
              <a:defRPr sz="2000" b="0">
                <a:solidFill>
                  <a:schemeClr val="tx2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sk-SK" smtClean="0"/>
              <a:t>Upravte štýl predlohy textu.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438400"/>
            <a:ext cx="3931920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sk-SK" smtClean="0"/>
              <a:t>Upravte štýl predlohy textu.</a:t>
            </a:r>
          </a:p>
          <a:p>
            <a:pPr lvl="1"/>
            <a:r>
              <a:rPr lang="sk-SK" smtClean="0"/>
              <a:t>Druhá úroveň</a:t>
            </a:r>
          </a:p>
          <a:p>
            <a:pPr lvl="2"/>
            <a:r>
              <a:rPr lang="sk-SK" smtClean="0"/>
              <a:t>Tretia úroveň</a:t>
            </a:r>
          </a:p>
          <a:p>
            <a:pPr lvl="3"/>
            <a:r>
              <a:rPr lang="sk-SK" smtClean="0"/>
              <a:t>Štvrtá úroveň</a:t>
            </a:r>
          </a:p>
          <a:p>
            <a:pPr lvl="4"/>
            <a:r>
              <a:rPr lang="sk-SK" smtClean="0"/>
              <a:t>Piata úroveň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754880" y="1676400"/>
            <a:ext cx="3931920" cy="639762"/>
          </a:xfrm>
          <a:noFill/>
          <a:ln>
            <a:noFill/>
          </a:ln>
          <a:effectLst/>
        </p:spPr>
        <p:style>
          <a:lnRef idx="3">
            <a:schemeClr val="lt1"/>
          </a:lnRef>
          <a:fillRef idx="1">
            <a:schemeClr val="accent2"/>
          </a:fillRef>
          <a:effectRef idx="1">
            <a:schemeClr val="accent2"/>
          </a:effectRef>
          <a:fontRef idx="none"/>
        </p:style>
        <p:txBody>
          <a:bodyPr anchor="ctr">
            <a:normAutofit/>
          </a:bodyPr>
          <a:lstStyle>
            <a:lvl1pPr marL="0" indent="0" algn="ctr">
              <a:buNone/>
              <a:defRPr lang="en-US" sz="2000" b="0" kern="1200" dirty="0" smtClean="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sk-SK" smtClean="0"/>
              <a:t>Upravte štýl predlohy textu.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754880" y="2438400"/>
            <a:ext cx="3931920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sk-SK" smtClean="0"/>
              <a:t>Upravte štýl predlohy textu.</a:t>
            </a:r>
          </a:p>
          <a:p>
            <a:pPr lvl="1"/>
            <a:r>
              <a:rPr lang="sk-SK" smtClean="0"/>
              <a:t>Druhá úroveň</a:t>
            </a:r>
          </a:p>
          <a:p>
            <a:pPr lvl="2"/>
            <a:r>
              <a:rPr lang="sk-SK" smtClean="0"/>
              <a:t>Tretia úroveň</a:t>
            </a:r>
          </a:p>
          <a:p>
            <a:pPr lvl="3"/>
            <a:r>
              <a:rPr lang="sk-SK" smtClean="0"/>
              <a:t>Štvrtá úroveň</a:t>
            </a:r>
          </a:p>
          <a:p>
            <a:pPr lvl="4"/>
            <a:r>
              <a:rPr lang="sk-SK" smtClean="0"/>
              <a:t>Piata úroveň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B0A0535-5ECF-4E36-A8C3-9A5716FAFC1B}" type="datetime1">
              <a:rPr lang="sk-SK" smtClean="0"/>
              <a:t>20. 10. 2015</a:t>
            </a:fld>
            <a:endParaRPr lang="sk-SK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sk-SK" smtClean="0"/>
              <a:t>Juraj Čáp | JLF UK | 2015</a:t>
            </a:r>
            <a:endParaRPr lang="sk-SK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648A62-58AD-49F6-989F-EE2F1F40731C}" type="slidenum">
              <a:rPr lang="sk-SK" smtClean="0"/>
              <a:t>‹#›</a:t>
            </a:fld>
            <a:endParaRPr lang="sk-SK"/>
          </a:p>
        </p:txBody>
      </p:sp>
      <p:cxnSp>
        <p:nvCxnSpPr>
          <p:cNvPr id="11" name="Straight Connector 10"/>
          <p:cNvCxnSpPr/>
          <p:nvPr/>
        </p:nvCxnSpPr>
        <p:spPr>
          <a:xfrm rot="5400000">
            <a:off x="2217817" y="4045823"/>
            <a:ext cx="4709160" cy="794"/>
          </a:xfrm>
          <a:prstGeom prst="line">
            <a:avLst/>
          </a:prstGeom>
          <a:ln w="19050">
            <a:solidFill>
              <a:schemeClr val="tx2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Len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sk-SK" smtClean="0"/>
              <a:t>Upravte štýly predlohy textu</a:t>
            </a:r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AF2D26F-5BB6-492B-9A39-778C6B0FC304}" type="datetime1">
              <a:rPr lang="sk-SK" smtClean="0"/>
              <a:t>20. 10. 2015</a:t>
            </a:fld>
            <a:endParaRPr lang="sk-SK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sk-SK" smtClean="0"/>
              <a:t>Juraj Čáp | JLF UK | 2015</a:t>
            </a:r>
            <a:endParaRPr lang="sk-SK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648A62-58AD-49F6-989F-EE2F1F40731C}" type="slidenum">
              <a:rPr lang="sk-SK" smtClean="0"/>
              <a:t>‹#›</a:t>
            </a:fld>
            <a:endParaRPr lang="sk-SK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6DB1ED9-B162-40A3-B2C4-774CD4BC0390}" type="datetime1">
              <a:rPr lang="sk-SK" smtClean="0"/>
              <a:t>20. 10. 2015</a:t>
            </a:fld>
            <a:endParaRPr lang="sk-SK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sk-SK" smtClean="0"/>
              <a:t>Juraj Čáp | JLF UK | 2015</a:t>
            </a:r>
            <a:endParaRPr lang="sk-SK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648A62-58AD-49F6-989F-EE2F1F40731C}" type="slidenum">
              <a:rPr lang="sk-SK" smtClean="0"/>
              <a:t>‹#›</a:t>
            </a:fld>
            <a:endParaRPr lang="sk-SK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popiso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792080"/>
            <a:ext cx="2139696" cy="1261872"/>
          </a:xfrm>
        </p:spPr>
        <p:txBody>
          <a:bodyPr anchor="b">
            <a:noAutofit/>
          </a:bodyPr>
          <a:lstStyle>
            <a:lvl1pPr algn="l">
              <a:defRPr sz="2400" b="0"/>
            </a:lvl1pPr>
          </a:lstStyle>
          <a:p>
            <a:r>
              <a:rPr lang="sk-SK" smtClean="0"/>
              <a:t>Upravte štýly predlohy textu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2971800" y="792080"/>
            <a:ext cx="5715000" cy="5577840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sk-SK" smtClean="0"/>
              <a:t>Upravte štýl predlohy textu.</a:t>
            </a:r>
          </a:p>
          <a:p>
            <a:pPr lvl="1"/>
            <a:r>
              <a:rPr lang="sk-SK" smtClean="0"/>
              <a:t>Druhá úroveň</a:t>
            </a:r>
          </a:p>
          <a:p>
            <a:pPr lvl="2"/>
            <a:r>
              <a:rPr lang="sk-SK" smtClean="0"/>
              <a:t>Tretia úroveň</a:t>
            </a:r>
          </a:p>
          <a:p>
            <a:pPr lvl="3"/>
            <a:r>
              <a:rPr lang="sk-SK" smtClean="0"/>
              <a:t>Štvrtá úroveň</a:t>
            </a:r>
          </a:p>
          <a:p>
            <a:pPr lvl="4"/>
            <a:r>
              <a:rPr lang="sk-SK" smtClean="0"/>
              <a:t>Piata úroveň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1" y="2130552"/>
            <a:ext cx="2139696" cy="4243615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sk-SK" smtClean="0"/>
              <a:t>Upravte štýl predlohy textu.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430B3F6-F86D-4E6B-B87D-236CA30E2076}" type="datetime1">
              <a:rPr lang="sk-SK" smtClean="0"/>
              <a:t>20. 10. 2015</a:t>
            </a:fld>
            <a:endParaRPr lang="sk-SK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sk-SK" smtClean="0"/>
              <a:t>Juraj Čáp | JLF UK | 2015</a:t>
            </a:r>
            <a:endParaRPr lang="sk-SK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648A62-58AD-49F6-989F-EE2F1F40731C}" type="slidenum">
              <a:rPr lang="sk-SK" smtClean="0"/>
              <a:t>‹#›</a:t>
            </a:fld>
            <a:endParaRPr lang="sk-SK"/>
          </a:p>
        </p:txBody>
      </p:sp>
      <p:cxnSp>
        <p:nvCxnSpPr>
          <p:cNvPr id="9" name="Straight Connector 8"/>
          <p:cNvCxnSpPr/>
          <p:nvPr/>
        </p:nvCxnSpPr>
        <p:spPr>
          <a:xfrm rot="5400000">
            <a:off x="-13116" y="3580206"/>
            <a:ext cx="5577840" cy="1588"/>
          </a:xfrm>
          <a:prstGeom prst="line">
            <a:avLst/>
          </a:prstGeom>
          <a:ln w="19050">
            <a:solidFill>
              <a:schemeClr val="tx2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Obrázok s popiso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792480"/>
            <a:ext cx="2142680" cy="1264920"/>
          </a:xfrm>
        </p:spPr>
        <p:txBody>
          <a:bodyPr anchor="b">
            <a:normAutofit/>
          </a:bodyPr>
          <a:lstStyle>
            <a:lvl1pPr algn="l">
              <a:defRPr sz="2400" b="0"/>
            </a:lvl1pPr>
          </a:lstStyle>
          <a:p>
            <a:r>
              <a:rPr lang="sk-SK" smtClean="0"/>
              <a:t>Upravte štýly predlohy textu</a:t>
            </a:r>
            <a:endParaRPr lang="en-US" dirty="0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2858610" y="838201"/>
            <a:ext cx="5904390" cy="5500456"/>
          </a:xfrm>
          <a:solidFill>
            <a:schemeClr val="bg2"/>
          </a:solidFill>
          <a:ln w="76200">
            <a:solidFill>
              <a:srgbClr val="FFFFFF"/>
            </a:solidFill>
            <a:miter lim="800000"/>
          </a:ln>
          <a:effectLst>
            <a:outerShdw blurRad="50800" dist="12700" dir="5400000" algn="t" rotWithShape="0">
              <a:prstClr val="black">
                <a:alpha val="59000"/>
              </a:prstClr>
            </a:outerShdw>
          </a:effectLst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sk-SK" smtClean="0"/>
              <a:t>Ak chcete pridať obrázok, kliknite na ikonu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2133600"/>
            <a:ext cx="2139696" cy="4242816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sk-SK" smtClean="0"/>
              <a:t>Upravte štýl predlohy textu.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B435D3A-DB9E-4EE5-A6F8-C6F572BE461F}" type="datetime1">
              <a:rPr lang="sk-SK" smtClean="0"/>
              <a:t>20. 10. 2015</a:t>
            </a:fld>
            <a:endParaRPr lang="sk-SK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sk-SK" smtClean="0"/>
              <a:t>Juraj Čáp | JLF UK | 2015</a:t>
            </a:r>
            <a:endParaRPr lang="sk-SK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648A62-58AD-49F6-989F-EE2F1F40731C}" type="slidenum">
              <a:rPr lang="sk-SK" smtClean="0"/>
              <a:t>‹#›</a:t>
            </a:fld>
            <a:endParaRPr lang="sk-SK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z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sk-SK" smtClean="0"/>
              <a:t>Upravte štýly predlohy textu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sk-SK" smtClean="0"/>
              <a:t>Upravte štýl predlohy textu.</a:t>
            </a:r>
          </a:p>
          <a:p>
            <a:pPr lvl="1"/>
            <a:r>
              <a:rPr lang="sk-SK" smtClean="0"/>
              <a:t>Druhá úroveň</a:t>
            </a:r>
          </a:p>
          <a:p>
            <a:pPr lvl="2"/>
            <a:r>
              <a:rPr lang="sk-SK" smtClean="0"/>
              <a:t>Tretia úroveň</a:t>
            </a:r>
          </a:p>
          <a:p>
            <a:pPr lvl="3"/>
            <a:r>
              <a:rPr lang="sk-SK" smtClean="0"/>
              <a:t>Štvrtá úroveň</a:t>
            </a:r>
          </a:p>
          <a:p>
            <a:pPr lvl="4"/>
            <a:r>
              <a:rPr lang="sk-SK" smtClean="0"/>
              <a:t>Piata úroveň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CDFEB48-88D4-454E-B409-6DC1E2A5D59A}" type="datetime1">
              <a:rPr lang="sk-SK" smtClean="0"/>
              <a:t>20. 10. 2015</a:t>
            </a:fld>
            <a:endParaRPr lang="sk-SK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sk-SK" smtClean="0"/>
              <a:t>Juraj Čáp | JLF UK | 2015</a:t>
            </a:r>
            <a:endParaRPr lang="sk-SK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648A62-58AD-49F6-989F-EE2F1F40731C}" type="slidenum">
              <a:rPr lang="sk-SK" smtClean="0"/>
              <a:t>‹#›</a:t>
            </a:fld>
            <a:endParaRPr lang="sk-SK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Z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609600"/>
            <a:ext cx="2057400" cy="5867400"/>
          </a:xfrm>
        </p:spPr>
        <p:txBody>
          <a:bodyPr vert="eaVert" anchor="b"/>
          <a:lstStyle/>
          <a:p>
            <a:r>
              <a:rPr lang="sk-SK" smtClean="0"/>
              <a:t>Upravte štýly predlohy textu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609600"/>
            <a:ext cx="6019800" cy="5867400"/>
          </a:xfrm>
        </p:spPr>
        <p:txBody>
          <a:bodyPr vert="eaVert"/>
          <a:lstStyle/>
          <a:p>
            <a:pPr lvl="0"/>
            <a:r>
              <a:rPr lang="sk-SK" smtClean="0"/>
              <a:t>Upravte štýl predlohy textu.</a:t>
            </a:r>
          </a:p>
          <a:p>
            <a:pPr lvl="1"/>
            <a:r>
              <a:rPr lang="sk-SK" smtClean="0"/>
              <a:t>Druhá úroveň</a:t>
            </a:r>
          </a:p>
          <a:p>
            <a:pPr lvl="2"/>
            <a:r>
              <a:rPr lang="sk-SK" smtClean="0"/>
              <a:t>Tretia úroveň</a:t>
            </a:r>
          </a:p>
          <a:p>
            <a:pPr lvl="3"/>
            <a:r>
              <a:rPr lang="sk-SK" smtClean="0"/>
              <a:t>Štvrtá úroveň</a:t>
            </a:r>
          </a:p>
          <a:p>
            <a:pPr lvl="4"/>
            <a:r>
              <a:rPr lang="sk-SK" smtClean="0"/>
              <a:t>Piata úroveň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105BD2C-A669-4B58-9C7B-AD2F3BBF51B2}" type="datetime1">
              <a:rPr lang="sk-SK" smtClean="0"/>
              <a:t>20. 10. 2015</a:t>
            </a:fld>
            <a:endParaRPr lang="sk-SK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sk-SK" smtClean="0"/>
              <a:t>Juraj Čáp | JLF UK | 2015</a:t>
            </a:r>
            <a:endParaRPr lang="sk-SK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648A62-58AD-49F6-989F-EE2F1F40731C}" type="slidenum">
              <a:rPr lang="sk-SK" smtClean="0"/>
              <a:t>‹#›</a:t>
            </a:fld>
            <a:endParaRPr lang="sk-SK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Rectangle 9"/>
          <p:cNvSpPr/>
          <p:nvPr/>
        </p:nvSpPr>
        <p:spPr>
          <a:xfrm>
            <a:off x="0" y="220786"/>
            <a:ext cx="9144000" cy="228600"/>
          </a:xfrm>
          <a:prstGeom prst="rect">
            <a:avLst/>
          </a:prstGeom>
          <a:solidFill>
            <a:srgbClr val="FFFFFF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533400"/>
            <a:ext cx="8229600" cy="9906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sk-SK" smtClean="0"/>
              <a:t>Upravte štýly predlohy textu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8768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sk-SK" smtClean="0"/>
              <a:t>Upravte štýl predlohy textu.</a:t>
            </a:r>
          </a:p>
          <a:p>
            <a:pPr lvl="1"/>
            <a:r>
              <a:rPr lang="sk-SK" smtClean="0"/>
              <a:t>Druhá úroveň</a:t>
            </a:r>
          </a:p>
          <a:p>
            <a:pPr lvl="2"/>
            <a:r>
              <a:rPr lang="sk-SK" smtClean="0"/>
              <a:t>Tretia úroveň</a:t>
            </a:r>
          </a:p>
          <a:p>
            <a:pPr lvl="3"/>
            <a:r>
              <a:rPr lang="sk-SK" smtClean="0"/>
              <a:t>Štvrtá úroveň</a:t>
            </a:r>
          </a:p>
          <a:p>
            <a:pPr lvl="4"/>
            <a:r>
              <a:rPr lang="sk-SK" smtClean="0"/>
              <a:t>Piata úroveň</a:t>
            </a:r>
            <a:endParaRPr lang="en-US" dirty="0"/>
          </a:p>
        </p:txBody>
      </p:sp>
      <p:sp>
        <p:nvSpPr>
          <p:cNvPr id="7" name="Rectangle 6"/>
          <p:cNvSpPr/>
          <p:nvPr/>
        </p:nvSpPr>
        <p:spPr>
          <a:xfrm>
            <a:off x="0" y="0"/>
            <a:ext cx="9144000" cy="36576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57200" y="18288"/>
            <a:ext cx="2895600" cy="32918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rgbClr val="FFFFFF"/>
                </a:solidFill>
              </a:defRPr>
            </a:lvl1pPr>
          </a:lstStyle>
          <a:p>
            <a:fld id="{A15EAB48-0613-4C0E-8E91-DC63CD37B7B5}" type="datetime1">
              <a:rPr lang="sk-SK" smtClean="0"/>
              <a:t>20. 10. 2015</a:t>
            </a:fld>
            <a:endParaRPr lang="sk-SK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429000" y="18288"/>
            <a:ext cx="4114800" cy="32918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rgbClr val="FFFFFF"/>
                </a:solidFill>
              </a:defRPr>
            </a:lvl1pPr>
          </a:lstStyle>
          <a:p>
            <a:r>
              <a:rPr lang="sk-SK" smtClean="0"/>
              <a:t>Juraj Čáp | JLF UK | 2015</a:t>
            </a:r>
            <a:endParaRPr lang="sk-SK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7620000" y="18288"/>
            <a:ext cx="1066800" cy="32918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400" b="1">
                <a:solidFill>
                  <a:srgbClr val="FFFFFF"/>
                </a:solidFill>
              </a:defRPr>
            </a:lvl1pPr>
          </a:lstStyle>
          <a:p>
            <a:fld id="{6D648A62-58AD-49F6-989F-EE2F1F40731C}" type="slidenum">
              <a:rPr lang="sk-SK" smtClean="0"/>
              <a:t>‹#›</a:t>
            </a:fld>
            <a:endParaRPr lang="sk-SK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hf hdr="0" dt="0"/>
  <p:txStyles>
    <p:titleStyle>
      <a:lvl1pPr algn="l" defTabSz="914400" rtl="0" eaLnBrk="1" latinLnBrk="0" hangingPunct="1">
        <a:spcBef>
          <a:spcPct val="0"/>
        </a:spcBef>
        <a:buNone/>
        <a:defRPr sz="4000" kern="1200" spc="-100" baseline="0">
          <a:solidFill>
            <a:schemeClr val="tx2"/>
          </a:solidFill>
          <a:latin typeface="+mj-lt"/>
          <a:ea typeface="+mj-ea"/>
          <a:cs typeface="+mj-cs"/>
        </a:defRPr>
      </a:lvl1pPr>
    </p:titleStyle>
    <p:bodyStyle>
      <a:lvl1pPr marL="182880" indent="-182880" algn="l" defTabSz="914400" rtl="0" eaLnBrk="1" latinLnBrk="0" hangingPunct="1">
        <a:spcBef>
          <a:spcPct val="20000"/>
        </a:spcBef>
        <a:buClr>
          <a:schemeClr val="accent1"/>
        </a:buClr>
        <a:buSzPct val="85000"/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indent="-182880" algn="l" defTabSz="914400" rtl="0" eaLnBrk="1" latinLnBrk="0" hangingPunct="1">
        <a:spcBef>
          <a:spcPct val="20000"/>
        </a:spcBef>
        <a:buClr>
          <a:schemeClr val="accent1"/>
        </a:buClr>
        <a:buSzPct val="85000"/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2pPr>
      <a:lvl3pPr marL="731520" indent="-182880" algn="l" defTabSz="914400" rtl="0" eaLnBrk="1" latinLnBrk="0" hangingPunct="1">
        <a:spcBef>
          <a:spcPct val="20000"/>
        </a:spcBef>
        <a:buClr>
          <a:schemeClr val="accent1"/>
        </a:buClr>
        <a:buSzPct val="90000"/>
        <a:buFont typeface="Arial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005840" indent="-182880" algn="l" defTabSz="914400" rtl="0" eaLnBrk="1" latinLnBrk="0" hangingPunct="1">
        <a:spcBef>
          <a:spcPct val="20000"/>
        </a:spcBef>
        <a:buClr>
          <a:schemeClr val="accent1"/>
        </a:buClr>
        <a:buFont typeface="Arial" pitchFamily="34" charset="0"/>
        <a:buChar char="•"/>
        <a:defRPr sz="1600" kern="1200">
          <a:solidFill>
            <a:schemeClr val="tx1"/>
          </a:solidFill>
          <a:latin typeface="+mn-lt"/>
          <a:ea typeface="+mn-ea"/>
          <a:cs typeface="+mn-cs"/>
        </a:defRPr>
      </a:lvl4pPr>
      <a:lvl5pPr marL="1188720" indent="-137160" algn="l" defTabSz="914400" rtl="0" eaLnBrk="1" latinLnBrk="0" hangingPunct="1">
        <a:spcBef>
          <a:spcPct val="20000"/>
        </a:spcBef>
        <a:buClr>
          <a:schemeClr val="accent1"/>
        </a:buClr>
        <a:buSzPct val="100000"/>
        <a:buFont typeface="Arial" pitchFamily="34" charset="0"/>
        <a:buChar char="•"/>
        <a:defRPr sz="1400" kern="1200" baseline="0">
          <a:solidFill>
            <a:schemeClr val="tx1"/>
          </a:solidFill>
          <a:latin typeface="+mn-lt"/>
          <a:ea typeface="+mn-ea"/>
          <a:cs typeface="+mn-cs"/>
        </a:defRPr>
      </a:lvl5pPr>
      <a:lvl6pPr marL="1371600" indent="-182880" algn="l" defTabSz="914400" rtl="0" eaLnBrk="1" latinLnBrk="0" hangingPunct="1">
        <a:spcBef>
          <a:spcPct val="20000"/>
        </a:spcBef>
        <a:buClr>
          <a:schemeClr val="accent1"/>
        </a:buClr>
        <a:buFont typeface="Arial" pitchFamily="34" charset="0"/>
        <a:buChar char="•"/>
        <a:defRPr sz="1300" kern="1200">
          <a:solidFill>
            <a:schemeClr val="tx1"/>
          </a:solidFill>
          <a:latin typeface="+mn-lt"/>
          <a:ea typeface="+mn-ea"/>
          <a:cs typeface="+mn-cs"/>
        </a:defRPr>
      </a:lvl6pPr>
      <a:lvl7pPr marL="1554480" indent="-182880" algn="l" defTabSz="914400" rtl="0" eaLnBrk="1" latinLnBrk="0" hangingPunct="1">
        <a:spcBef>
          <a:spcPct val="20000"/>
        </a:spcBef>
        <a:buClr>
          <a:schemeClr val="accent1"/>
        </a:buClr>
        <a:buFont typeface="Arial" pitchFamily="34" charset="0"/>
        <a:buChar char="•"/>
        <a:defRPr sz="1300" kern="1200">
          <a:solidFill>
            <a:schemeClr val="tx1"/>
          </a:solidFill>
          <a:latin typeface="+mn-lt"/>
          <a:ea typeface="+mn-ea"/>
          <a:cs typeface="+mn-cs"/>
        </a:defRPr>
      </a:lvl7pPr>
      <a:lvl8pPr marL="1737360" indent="-182880" algn="l" defTabSz="914400" rtl="0" eaLnBrk="1" latinLnBrk="0" hangingPunct="1">
        <a:spcBef>
          <a:spcPct val="20000"/>
        </a:spcBef>
        <a:buClr>
          <a:schemeClr val="accent1"/>
        </a:buClr>
        <a:buFont typeface="Arial" pitchFamily="34" charset="0"/>
        <a:buChar char="•"/>
        <a:defRPr sz="1300" kern="1200">
          <a:solidFill>
            <a:schemeClr val="tx1"/>
          </a:solidFill>
          <a:latin typeface="+mn-lt"/>
          <a:ea typeface="+mn-ea"/>
          <a:cs typeface="+mn-cs"/>
        </a:defRPr>
      </a:lvl8pPr>
      <a:lvl9pPr marL="1920240" indent="-182880" algn="l" defTabSz="914400" rtl="0" eaLnBrk="1" latinLnBrk="0" hangingPunct="1">
        <a:spcBef>
          <a:spcPct val="20000"/>
        </a:spcBef>
        <a:buClr>
          <a:schemeClr val="accent1"/>
        </a:buClr>
        <a:buFont typeface="Arial" pitchFamily="34" charset="0"/>
        <a:buChar char="•"/>
        <a:defRPr sz="13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5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hyperlink" Target="http://www.itnetwork.cz/javascript-online-generator-nahodnych-random-cisel-se-zvolitelnym-rozsahem" TargetMode="External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1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hyperlink" Target="http://www.e-metodologia.fedu.uniba.sk/" TargetMode="External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74" name="Rectangle 4"/>
          <p:cNvSpPr>
            <a:spLocks noGrp="1" noChangeArrowheads="1"/>
          </p:cNvSpPr>
          <p:nvPr>
            <p:ph type="ctrTitle"/>
          </p:nvPr>
        </p:nvSpPr>
        <p:spPr>
          <a:xfrm>
            <a:off x="179388" y="1916113"/>
            <a:ext cx="8785225" cy="1470025"/>
          </a:xfrm>
        </p:spPr>
        <p:txBody>
          <a:bodyPr/>
          <a:lstStyle/>
          <a:p>
            <a:pPr algn="ctr">
              <a:defRPr/>
            </a:pPr>
            <a:r>
              <a:rPr lang="sk-SK" sz="3600" b="1" dirty="0" smtClean="0"/>
              <a:t>Výber výskumnej vzorky</a:t>
            </a:r>
            <a:endParaRPr lang="sk-SK" altLang="sk-SK" sz="3600" b="1" dirty="0" smtClean="0"/>
          </a:p>
        </p:txBody>
      </p:sp>
      <p:pic>
        <p:nvPicPr>
          <p:cNvPr id="6" name="Picture 6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332656"/>
            <a:ext cx="9144000" cy="17430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9" name="Rectangle 5"/>
          <p:cNvSpPr>
            <a:spLocks noGrp="1" noChangeArrowheads="1"/>
          </p:cNvSpPr>
          <p:nvPr/>
        </p:nvSpPr>
        <p:spPr bwMode="auto">
          <a:xfrm>
            <a:off x="2123728" y="4725144"/>
            <a:ext cx="6400800" cy="17526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normAutofit lnSpcReduction="10000"/>
          </a:bodyPr>
          <a:lstStyle>
            <a:lvl1pPr marL="0" indent="0" algn="l" rtl="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85000"/>
              <a:buFont typeface="Arial" charset="0"/>
              <a:buNone/>
              <a:defRPr sz="24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457200" indent="0" algn="ctr" rtl="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85000"/>
              <a:buFont typeface="Arial" charset="0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2pPr>
            <a:lvl3pPr marL="914400" indent="0" algn="ctr" rtl="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90000"/>
              <a:buFont typeface="Arial" charset="0"/>
              <a:buNone/>
              <a:defRPr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3pPr>
            <a:lvl4pPr marL="1371600" indent="0" algn="ctr" rtl="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Font typeface="Arial" charset="0"/>
              <a:buNone/>
              <a:defRPr sz="16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4pPr>
            <a:lvl5pPr marL="1828800" indent="0" algn="ctr" rtl="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100000"/>
              <a:buFont typeface="Arial" charset="0"/>
              <a:buNone/>
              <a:defRPr sz="14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5pPr>
            <a:lvl6pPr marL="2286000" indent="0" algn="ctr" defTabSz="914400" rtl="0" eaLnBrk="1" latinLnBrk="0" hangingPunct="1">
              <a:spcBef>
                <a:spcPct val="20000"/>
              </a:spcBef>
              <a:buClr>
                <a:schemeClr val="accent1"/>
              </a:buClr>
              <a:buFont typeface="Arial" pitchFamily="34" charset="0"/>
              <a:buNone/>
              <a:defRPr sz="13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6pPr>
            <a:lvl7pPr marL="2743200" indent="0" algn="ctr" defTabSz="914400" rtl="0" eaLnBrk="1" latinLnBrk="0" hangingPunct="1">
              <a:spcBef>
                <a:spcPct val="20000"/>
              </a:spcBef>
              <a:buClr>
                <a:schemeClr val="accent1"/>
              </a:buClr>
              <a:buFont typeface="Arial" pitchFamily="34" charset="0"/>
              <a:buNone/>
              <a:defRPr sz="13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7pPr>
            <a:lvl8pPr marL="3200400" indent="0" algn="ctr" defTabSz="914400" rtl="0" eaLnBrk="1" latinLnBrk="0" hangingPunct="1">
              <a:spcBef>
                <a:spcPct val="20000"/>
              </a:spcBef>
              <a:buClr>
                <a:schemeClr val="accent1"/>
              </a:buClr>
              <a:buFont typeface="Arial" pitchFamily="34" charset="0"/>
              <a:buNone/>
              <a:defRPr sz="13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8pPr>
            <a:lvl9pPr marL="3657600" indent="0" algn="ctr" defTabSz="914400" rtl="0" eaLnBrk="1" latinLnBrk="0" hangingPunct="1">
              <a:spcBef>
                <a:spcPct val="20000"/>
              </a:spcBef>
              <a:buClr>
                <a:schemeClr val="accent1"/>
              </a:buClr>
              <a:buFont typeface="Arial" pitchFamily="34" charset="0"/>
              <a:buNone/>
              <a:defRPr sz="13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9pPr>
          </a:lstStyle>
          <a:p>
            <a:pPr algn="r" eaLnBrk="1" fontAlgn="auto" hangingPunct="1">
              <a:spcAft>
                <a:spcPts val="0"/>
              </a:spcAft>
              <a:buFont typeface="Arial" panose="020B0604020202020204" pitchFamily="34" charset="0"/>
              <a:buNone/>
              <a:defRPr/>
            </a:pPr>
            <a:r>
              <a:rPr lang="sk-SK" altLang="sk-SK" sz="3200" dirty="0" smtClean="0"/>
              <a:t>Ošetrovateľský výskum </a:t>
            </a:r>
          </a:p>
          <a:p>
            <a:pPr algn="r" eaLnBrk="1" fontAlgn="auto" hangingPunct="1">
              <a:spcAft>
                <a:spcPts val="0"/>
              </a:spcAft>
              <a:buFont typeface="Arial" panose="020B0604020202020204" pitchFamily="34" charset="0"/>
              <a:buNone/>
              <a:defRPr/>
            </a:pPr>
            <a:r>
              <a:rPr lang="sk-SK" altLang="sk-SK" sz="2000" dirty="0" smtClean="0"/>
              <a:t>Mgr. Juraj </a:t>
            </a:r>
            <a:r>
              <a:rPr lang="sk-SK" altLang="sk-SK" sz="2000" dirty="0" err="1" smtClean="0"/>
              <a:t>Čáp</a:t>
            </a:r>
            <a:r>
              <a:rPr lang="sk-SK" altLang="sk-SK" sz="2000" dirty="0" smtClean="0"/>
              <a:t>, PhD.</a:t>
            </a:r>
          </a:p>
          <a:p>
            <a:pPr algn="r" eaLnBrk="1" fontAlgn="auto" hangingPunct="1">
              <a:spcAft>
                <a:spcPts val="0"/>
              </a:spcAft>
              <a:buFont typeface="Arial" panose="020B0604020202020204" pitchFamily="34" charset="0"/>
              <a:buNone/>
              <a:defRPr/>
            </a:pPr>
            <a:endParaRPr lang="sk-SK" altLang="sk-SK" sz="2000" dirty="0" smtClean="0"/>
          </a:p>
          <a:p>
            <a:pPr algn="r" eaLnBrk="1" fontAlgn="auto" hangingPunct="1">
              <a:spcAft>
                <a:spcPts val="0"/>
              </a:spcAft>
              <a:buFont typeface="Arial" panose="020B0604020202020204" pitchFamily="34" charset="0"/>
              <a:buNone/>
              <a:defRPr/>
            </a:pPr>
            <a:endParaRPr lang="sk-SK" altLang="sk-SK" sz="2000" dirty="0"/>
          </a:p>
          <a:p>
            <a:pPr algn="r" eaLnBrk="1" fontAlgn="auto" hangingPunct="1">
              <a:spcAft>
                <a:spcPts val="0"/>
              </a:spcAft>
              <a:buFont typeface="Arial" panose="020B0604020202020204" pitchFamily="34" charset="0"/>
              <a:buNone/>
              <a:defRPr/>
            </a:pPr>
            <a:r>
              <a:rPr lang="sk-SK" altLang="sk-SK" sz="1100" dirty="0" smtClean="0"/>
              <a:t>Ústav ošetrovateľstva JLF UK, predmet: </a:t>
            </a:r>
            <a:r>
              <a:rPr lang="sk-SK" altLang="sk-SK" sz="1100" i="1" dirty="0" smtClean="0"/>
              <a:t>Ošetrovateľský výskum I.</a:t>
            </a:r>
            <a:r>
              <a:rPr lang="sk-SK" altLang="sk-SK" sz="1100" dirty="0" smtClean="0"/>
              <a:t>, bakalársky študijný program</a:t>
            </a:r>
          </a:p>
        </p:txBody>
      </p:sp>
    </p:spTree>
    <p:extLst>
      <p:ext uri="{BB962C8B-B14F-4D97-AF65-F5344CB8AC3E}">
        <p14:creationId xmlns:p14="http://schemas.microsoft.com/office/powerpoint/2010/main" val="99781003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pPr algn="ctr"/>
            <a:r>
              <a:rPr lang="sk-SK" sz="3600" b="1" dirty="0" smtClean="0"/>
              <a:t>Výskumný súbor v kvantitatívnom výskume</a:t>
            </a:r>
            <a:endParaRPr lang="sk-SK" sz="3600" b="1" dirty="0"/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sk-SK" dirty="0"/>
          </a:p>
        </p:txBody>
      </p:sp>
    </p:spTree>
    <p:extLst>
      <p:ext uri="{BB962C8B-B14F-4D97-AF65-F5344CB8AC3E}">
        <p14:creationId xmlns:p14="http://schemas.microsoft.com/office/powerpoint/2010/main" val="282481233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sk-SK" sz="3600" b="1" dirty="0" smtClean="0"/>
              <a:t>Výskumný súbor</a:t>
            </a:r>
            <a:endParaRPr lang="sk-SK" sz="3600" b="1" dirty="0"/>
          </a:p>
        </p:txBody>
      </p:sp>
      <p:sp>
        <p:nvSpPr>
          <p:cNvPr id="3" name="Zástupný symbol obsahu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sk-SK" b="1" dirty="0"/>
              <a:t>Základný súbor</a:t>
            </a:r>
            <a:r>
              <a:rPr lang="sk-SK" dirty="0"/>
              <a:t> </a:t>
            </a:r>
            <a:r>
              <a:rPr lang="sk-SK" dirty="0" smtClean="0"/>
              <a:t>(alebo </a:t>
            </a:r>
            <a:r>
              <a:rPr lang="sk-SK" b="1" dirty="0" smtClean="0"/>
              <a:t>populácia</a:t>
            </a:r>
            <a:r>
              <a:rPr lang="sk-SK" dirty="0"/>
              <a:t>) tvoria všetky subjekty, na ktoré sa majú výsledky výskumu </a:t>
            </a:r>
            <a:r>
              <a:rPr lang="sk-SK" dirty="0" smtClean="0"/>
              <a:t>vzťahovať</a:t>
            </a:r>
            <a:endParaRPr lang="sk-SK" dirty="0"/>
          </a:p>
          <a:p>
            <a:r>
              <a:rPr lang="sk-SK" dirty="0"/>
              <a:t>Osoby, ktoré </a:t>
            </a:r>
            <a:r>
              <a:rPr lang="sk-SK" dirty="0" smtClean="0"/>
              <a:t>vyberieme, </a:t>
            </a:r>
            <a:r>
              <a:rPr lang="sk-SK" dirty="0"/>
              <a:t>nazývame, </a:t>
            </a:r>
            <a:r>
              <a:rPr lang="sk-SK" b="1" dirty="0"/>
              <a:t>výberový súbor</a:t>
            </a:r>
            <a:r>
              <a:rPr lang="sk-SK" dirty="0"/>
              <a:t> (alebo </a:t>
            </a:r>
            <a:r>
              <a:rPr lang="sk-SK" b="1" dirty="0" smtClean="0"/>
              <a:t>výskumná </a:t>
            </a:r>
            <a:r>
              <a:rPr lang="sk-SK" b="1" dirty="0"/>
              <a:t>vzorka</a:t>
            </a:r>
            <a:r>
              <a:rPr lang="sk-SK" dirty="0"/>
              <a:t>)</a:t>
            </a:r>
          </a:p>
          <a:p>
            <a:endParaRPr lang="sk-SK" dirty="0"/>
          </a:p>
        </p:txBody>
      </p:sp>
      <p:pic>
        <p:nvPicPr>
          <p:cNvPr id="1026" name="Picture 2" descr="zovseobecnitelnost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149565" y="3717032"/>
            <a:ext cx="6976101" cy="259228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" name="Zástupný symbol čísla snímky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648A62-58AD-49F6-989F-EE2F1F40731C}" type="slidenum">
              <a:rPr lang="sk-SK" smtClean="0"/>
              <a:t>3</a:t>
            </a:fld>
            <a:endParaRPr lang="sk-SK"/>
          </a:p>
        </p:txBody>
      </p:sp>
      <p:sp>
        <p:nvSpPr>
          <p:cNvPr id="5" name="Zástupný symbol päty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sk-SK" dirty="0" smtClean="0"/>
              <a:t>Juraj </a:t>
            </a:r>
            <a:r>
              <a:rPr lang="sk-SK" dirty="0" err="1" smtClean="0"/>
              <a:t>Čáp</a:t>
            </a:r>
            <a:r>
              <a:rPr lang="sk-SK" dirty="0" smtClean="0"/>
              <a:t> | JLF UK | 2015</a:t>
            </a:r>
            <a:endParaRPr lang="sk-SK" dirty="0"/>
          </a:p>
        </p:txBody>
      </p:sp>
    </p:spTree>
    <p:extLst>
      <p:ext uri="{BB962C8B-B14F-4D97-AF65-F5344CB8AC3E}">
        <p14:creationId xmlns:p14="http://schemas.microsoft.com/office/powerpoint/2010/main" val="3352522803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sk-SK" sz="3600" b="1" dirty="0" smtClean="0"/>
              <a:t>Formy výberu súboru</a:t>
            </a:r>
            <a:endParaRPr lang="sk-SK" sz="3600" b="1" dirty="0"/>
          </a:p>
        </p:txBody>
      </p:sp>
      <p:sp>
        <p:nvSpPr>
          <p:cNvPr id="3" name="Zástupný symbol obsahu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endParaRPr lang="sk-SK" dirty="0" smtClean="0"/>
          </a:p>
          <a:p>
            <a:r>
              <a:rPr lang="sk-SK" dirty="0" smtClean="0"/>
              <a:t>    </a:t>
            </a:r>
            <a:r>
              <a:rPr lang="sk-SK" b="1" dirty="0" smtClean="0"/>
              <a:t>Náhodný výber</a:t>
            </a:r>
          </a:p>
          <a:p>
            <a:r>
              <a:rPr lang="sk-SK" dirty="0" smtClean="0"/>
              <a:t>    </a:t>
            </a:r>
            <a:r>
              <a:rPr lang="sk-SK" b="1" dirty="0" smtClean="0"/>
              <a:t>Stratifikovaný výber</a:t>
            </a:r>
          </a:p>
          <a:p>
            <a:r>
              <a:rPr lang="sk-SK" dirty="0" smtClean="0"/>
              <a:t>    </a:t>
            </a:r>
            <a:r>
              <a:rPr lang="sk-SK" b="1" dirty="0" smtClean="0"/>
              <a:t>Zámerný výber</a:t>
            </a:r>
          </a:p>
          <a:p>
            <a:r>
              <a:rPr lang="sk-SK" dirty="0" smtClean="0"/>
              <a:t>    </a:t>
            </a:r>
            <a:r>
              <a:rPr lang="sk-SK" b="1" dirty="0" smtClean="0"/>
              <a:t>Dostupný výber</a:t>
            </a:r>
          </a:p>
          <a:p>
            <a:endParaRPr lang="sk-SK" dirty="0"/>
          </a:p>
          <a:p>
            <a:r>
              <a:rPr lang="sk-SK" dirty="0" smtClean="0"/>
              <a:t>Najlepší výberový súbor je taký, ktorý je zmenšeninou základného súboru. Tento súbor potom nazývame </a:t>
            </a:r>
            <a:r>
              <a:rPr lang="sk-SK" b="1" dirty="0" smtClean="0"/>
              <a:t>reprezentatívny</a:t>
            </a:r>
            <a:endParaRPr lang="sk-SK" dirty="0" smtClean="0"/>
          </a:p>
          <a:p>
            <a:endParaRPr lang="sk-SK" dirty="0" smtClean="0"/>
          </a:p>
          <a:p>
            <a:pPr marL="0" indent="0">
              <a:buNone/>
            </a:pPr>
            <a:endParaRPr lang="sk-SK" dirty="0"/>
          </a:p>
        </p:txBody>
      </p:sp>
      <p:sp>
        <p:nvSpPr>
          <p:cNvPr id="4" name="Zástupný symbol čísla snímky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648A62-58AD-49F6-989F-EE2F1F40731C}" type="slidenum">
              <a:rPr lang="sk-SK" smtClean="0"/>
              <a:t>4</a:t>
            </a:fld>
            <a:endParaRPr lang="sk-SK"/>
          </a:p>
        </p:txBody>
      </p:sp>
      <p:sp>
        <p:nvSpPr>
          <p:cNvPr id="5" name="Zástupný symbol päty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sk-SK" smtClean="0"/>
              <a:t>Juraj Čáp | JLF UK | 2015</a:t>
            </a:r>
            <a:endParaRPr lang="sk-SK"/>
          </a:p>
        </p:txBody>
      </p:sp>
      <p:sp>
        <p:nvSpPr>
          <p:cNvPr id="6" name="Šípka nahor 5"/>
          <p:cNvSpPr/>
          <p:nvPr/>
        </p:nvSpPr>
        <p:spPr>
          <a:xfrm>
            <a:off x="4283968" y="2132856"/>
            <a:ext cx="72008" cy="1584176"/>
          </a:xfrm>
          <a:prstGeom prst="upArrow">
            <a:avLst/>
          </a:prstGeom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sk-SK"/>
          </a:p>
        </p:txBody>
      </p:sp>
    </p:spTree>
    <p:extLst>
      <p:ext uri="{BB962C8B-B14F-4D97-AF65-F5344CB8AC3E}">
        <p14:creationId xmlns:p14="http://schemas.microsoft.com/office/powerpoint/2010/main" val="2409248367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sk-SK" b="1" dirty="0" smtClean="0"/>
              <a:t>Kritériá výberu výskumného súboru</a:t>
            </a:r>
            <a:endParaRPr lang="sk-SK" b="1" dirty="0"/>
          </a:p>
        </p:txBody>
      </p:sp>
      <p:sp>
        <p:nvSpPr>
          <p:cNvPr id="3" name="Zástupný symbol obsahu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sk-SK" dirty="0" smtClean="0"/>
              <a:t>Kto sa má a kto sa nemá do výberu dostať?</a:t>
            </a:r>
          </a:p>
          <a:p>
            <a:endParaRPr lang="sk-SK" dirty="0" smtClean="0"/>
          </a:p>
          <a:p>
            <a:endParaRPr lang="sk-SK" dirty="0"/>
          </a:p>
          <a:p>
            <a:endParaRPr lang="sk-SK" dirty="0" smtClean="0"/>
          </a:p>
          <a:p>
            <a:endParaRPr lang="sk-SK" dirty="0"/>
          </a:p>
          <a:p>
            <a:r>
              <a:rPr lang="sk-SK" dirty="0" smtClean="0"/>
              <a:t>Záleží na cieľoch štúdie a spôsobu výberu</a:t>
            </a:r>
          </a:p>
          <a:p>
            <a:r>
              <a:rPr lang="sk-SK" dirty="0" smtClean="0"/>
              <a:t>Definujú rozsah populácie, o ktorú sa zaujímam a zároveň aj výskumný súbor</a:t>
            </a:r>
            <a:endParaRPr lang="sk-SK" dirty="0"/>
          </a:p>
          <a:p>
            <a:endParaRPr lang="sk-SK" dirty="0" smtClean="0"/>
          </a:p>
          <a:p>
            <a:endParaRPr lang="sk-SK" dirty="0"/>
          </a:p>
          <a:p>
            <a:endParaRPr lang="sk-SK" dirty="0"/>
          </a:p>
        </p:txBody>
      </p:sp>
      <p:sp>
        <p:nvSpPr>
          <p:cNvPr id="4" name="Zástupný symbol päty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sk-SK" smtClean="0"/>
              <a:t>Juraj Čáp | JLF UK | 2015</a:t>
            </a:r>
            <a:endParaRPr lang="sk-SK"/>
          </a:p>
        </p:txBody>
      </p:sp>
      <p:sp>
        <p:nvSpPr>
          <p:cNvPr id="5" name="Zástupný symbol čísla snímky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648A62-58AD-49F6-989F-EE2F1F40731C}" type="slidenum">
              <a:rPr lang="sk-SK" smtClean="0"/>
              <a:t>5</a:t>
            </a:fld>
            <a:endParaRPr lang="sk-SK"/>
          </a:p>
        </p:txBody>
      </p:sp>
      <p:sp>
        <p:nvSpPr>
          <p:cNvPr id="6" name="Bublina v tvare zaobleného obdĺžnika 5"/>
          <p:cNvSpPr/>
          <p:nvPr/>
        </p:nvSpPr>
        <p:spPr>
          <a:xfrm>
            <a:off x="683568" y="2636912"/>
            <a:ext cx="3600400" cy="576064"/>
          </a:xfrm>
          <a:prstGeom prst="wedgeRoundRectCallout">
            <a:avLst>
              <a:gd name="adj1" fmla="val -13425"/>
              <a:gd name="adj2" fmla="val -151348"/>
              <a:gd name="adj3" fmla="val 16667"/>
            </a:avLst>
          </a:prstGeom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sk-SK" dirty="0" err="1"/>
              <a:t>Zaraďovacie</a:t>
            </a:r>
            <a:r>
              <a:rPr lang="sk-SK" dirty="0"/>
              <a:t> (</a:t>
            </a:r>
            <a:r>
              <a:rPr lang="sk-SK" dirty="0" err="1"/>
              <a:t>inkluzívne</a:t>
            </a:r>
            <a:r>
              <a:rPr lang="sk-SK" dirty="0"/>
              <a:t>) </a:t>
            </a:r>
            <a:r>
              <a:rPr lang="sk-SK" dirty="0" smtClean="0"/>
              <a:t>kritéria</a:t>
            </a:r>
            <a:endParaRPr lang="sk-SK" dirty="0"/>
          </a:p>
        </p:txBody>
      </p:sp>
      <p:sp>
        <p:nvSpPr>
          <p:cNvPr id="7" name="Bublina v tvare zaobleného obdĺžnika 6"/>
          <p:cNvSpPr/>
          <p:nvPr/>
        </p:nvSpPr>
        <p:spPr>
          <a:xfrm>
            <a:off x="4716016" y="2636912"/>
            <a:ext cx="3600400" cy="576064"/>
          </a:xfrm>
          <a:prstGeom prst="wedgeRoundRectCallout">
            <a:avLst>
              <a:gd name="adj1" fmla="val -70216"/>
              <a:gd name="adj2" fmla="val -149143"/>
              <a:gd name="adj3" fmla="val 16667"/>
            </a:avLst>
          </a:prstGeom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sk-SK" dirty="0"/>
              <a:t>Vyraďovacie (exkluzívne) </a:t>
            </a:r>
            <a:r>
              <a:rPr lang="sk-SK" dirty="0" smtClean="0"/>
              <a:t>kritéria</a:t>
            </a:r>
            <a:endParaRPr lang="sk-SK" dirty="0"/>
          </a:p>
        </p:txBody>
      </p:sp>
    </p:spTree>
    <p:extLst>
      <p:ext uri="{BB962C8B-B14F-4D97-AF65-F5344CB8AC3E}">
        <p14:creationId xmlns:p14="http://schemas.microsoft.com/office/powerpoint/2010/main" val="3865396607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sk-SK" sz="3600" b="1" dirty="0"/>
              <a:t>Kritériá výberu výskumného súboru</a:t>
            </a:r>
          </a:p>
        </p:txBody>
      </p:sp>
      <p:sp>
        <p:nvSpPr>
          <p:cNvPr id="3" name="Zástupný symbol textu 2"/>
          <p:cNvSpPr>
            <a:spLocks noGrp="1"/>
          </p:cNvSpPr>
          <p:nvPr>
            <p:ph type="body" idx="1"/>
          </p:nvPr>
        </p:nvSpPr>
        <p:spPr/>
        <p:txBody>
          <a:bodyPr>
            <a:normAutofit fontScale="92500" lnSpcReduction="20000"/>
          </a:bodyPr>
          <a:lstStyle/>
          <a:p>
            <a:r>
              <a:rPr lang="sk-SK" b="1" dirty="0" err="1" smtClean="0"/>
              <a:t>Zaraďovacie</a:t>
            </a:r>
            <a:endParaRPr lang="sk-SK" b="1" dirty="0" smtClean="0"/>
          </a:p>
          <a:p>
            <a:r>
              <a:rPr lang="sk-SK" dirty="0" smtClean="0"/>
              <a:t>(</a:t>
            </a:r>
            <a:r>
              <a:rPr lang="sk-SK" dirty="0" err="1" smtClean="0"/>
              <a:t>Inkluzívne</a:t>
            </a:r>
            <a:r>
              <a:rPr lang="sk-SK" dirty="0" smtClean="0"/>
              <a:t>)</a:t>
            </a:r>
            <a:endParaRPr lang="sk-SK" dirty="0"/>
          </a:p>
        </p:txBody>
      </p:sp>
      <p:sp>
        <p:nvSpPr>
          <p:cNvPr id="4" name="Zástupný symbol obsahu 3"/>
          <p:cNvSpPr>
            <a:spLocks noGrp="1"/>
          </p:cNvSpPr>
          <p:nvPr>
            <p:ph sz="half" idx="2"/>
          </p:nvPr>
        </p:nvSpPr>
        <p:spPr/>
        <p:txBody>
          <a:bodyPr/>
          <a:lstStyle/>
          <a:p>
            <a:r>
              <a:rPr lang="sk-SK" b="1" dirty="0" smtClean="0"/>
              <a:t>Informovaný súhlas pacienta</a:t>
            </a:r>
          </a:p>
          <a:p>
            <a:r>
              <a:rPr lang="sk-SK" dirty="0" smtClean="0"/>
              <a:t>Ochota spolupracovať</a:t>
            </a:r>
          </a:p>
          <a:p>
            <a:r>
              <a:rPr lang="sk-SK" dirty="0" smtClean="0"/>
              <a:t>Ochorenie</a:t>
            </a:r>
          </a:p>
          <a:p>
            <a:r>
              <a:rPr lang="sk-SK" dirty="0" smtClean="0"/>
              <a:t>Vek (nad 18 rokov)</a:t>
            </a:r>
          </a:p>
          <a:p>
            <a:r>
              <a:rPr lang="sk-SK" dirty="0" smtClean="0"/>
              <a:t>Roky praxe (nad 1 rok)</a:t>
            </a:r>
          </a:p>
          <a:p>
            <a:r>
              <a:rPr lang="sk-SK" dirty="0" smtClean="0"/>
              <a:t>Skúsenosť s ...</a:t>
            </a:r>
          </a:p>
          <a:p>
            <a:endParaRPr lang="sk-SK" dirty="0" smtClean="0"/>
          </a:p>
          <a:p>
            <a:endParaRPr lang="sk-SK" dirty="0"/>
          </a:p>
        </p:txBody>
      </p:sp>
      <p:sp>
        <p:nvSpPr>
          <p:cNvPr id="5" name="Zástupný symbol textu 4"/>
          <p:cNvSpPr>
            <a:spLocks noGrp="1"/>
          </p:cNvSpPr>
          <p:nvPr>
            <p:ph type="body" sz="quarter" idx="3"/>
          </p:nvPr>
        </p:nvSpPr>
        <p:spPr/>
        <p:txBody>
          <a:bodyPr>
            <a:normAutofit fontScale="92500" lnSpcReduction="20000"/>
          </a:bodyPr>
          <a:lstStyle/>
          <a:p>
            <a:r>
              <a:rPr lang="sk-SK" b="1" dirty="0" smtClean="0"/>
              <a:t>Vyraďovacie</a:t>
            </a:r>
          </a:p>
          <a:p>
            <a:r>
              <a:rPr lang="sk-SK" dirty="0" smtClean="0"/>
              <a:t>(Exkluzívne)</a:t>
            </a:r>
            <a:endParaRPr lang="sk-SK" dirty="0"/>
          </a:p>
        </p:txBody>
      </p:sp>
      <p:sp>
        <p:nvSpPr>
          <p:cNvPr id="6" name="Zástupný symbol obsahu 5"/>
          <p:cNvSpPr>
            <a:spLocks noGrp="1"/>
          </p:cNvSpPr>
          <p:nvPr>
            <p:ph sz="quarter" idx="4"/>
          </p:nvPr>
        </p:nvSpPr>
        <p:spPr/>
        <p:txBody>
          <a:bodyPr/>
          <a:lstStyle/>
          <a:p>
            <a:r>
              <a:rPr lang="sk-SK" dirty="0" smtClean="0"/>
              <a:t>Nesúhlas</a:t>
            </a:r>
          </a:p>
          <a:p>
            <a:r>
              <a:rPr lang="sk-SK" dirty="0" smtClean="0"/>
              <a:t>Pridružené ochorenie</a:t>
            </a:r>
          </a:p>
          <a:p>
            <a:r>
              <a:rPr lang="sk-SK" dirty="0" smtClean="0"/>
              <a:t>Vek (do 18 rokov)</a:t>
            </a:r>
          </a:p>
          <a:p>
            <a:r>
              <a:rPr lang="sk-SK" dirty="0" smtClean="0"/>
              <a:t>Roky praxe (do 1 roka)</a:t>
            </a:r>
          </a:p>
          <a:p>
            <a:r>
              <a:rPr lang="sk-SK" dirty="0" smtClean="0"/>
              <a:t>Kognitívne poruchy</a:t>
            </a:r>
          </a:p>
          <a:p>
            <a:r>
              <a:rPr lang="sk-SK" dirty="0" smtClean="0"/>
              <a:t>...</a:t>
            </a:r>
          </a:p>
          <a:p>
            <a:endParaRPr lang="sk-SK" dirty="0"/>
          </a:p>
        </p:txBody>
      </p:sp>
      <p:sp>
        <p:nvSpPr>
          <p:cNvPr id="7" name="Zástupný symbol päty 6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sk-SK" smtClean="0"/>
              <a:t>Juraj Čáp | JLF UK | 2015</a:t>
            </a:r>
            <a:endParaRPr lang="sk-SK"/>
          </a:p>
        </p:txBody>
      </p:sp>
      <p:sp>
        <p:nvSpPr>
          <p:cNvPr id="8" name="Zástupný symbol čísla snímky 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648A62-58AD-49F6-989F-EE2F1F40731C}" type="slidenum">
              <a:rPr lang="sk-SK" smtClean="0"/>
              <a:t>6</a:t>
            </a:fld>
            <a:endParaRPr lang="sk-SK"/>
          </a:p>
        </p:txBody>
      </p:sp>
    </p:spTree>
    <p:extLst>
      <p:ext uri="{BB962C8B-B14F-4D97-AF65-F5344CB8AC3E}">
        <p14:creationId xmlns:p14="http://schemas.microsoft.com/office/powerpoint/2010/main" val="3665638296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sk-SK" sz="3600" b="1" dirty="0" smtClean="0"/>
              <a:t>Náhodný výber</a:t>
            </a:r>
            <a:endParaRPr lang="sk-SK" sz="3600" b="1" dirty="0"/>
          </a:p>
        </p:txBody>
      </p:sp>
      <p:sp>
        <p:nvSpPr>
          <p:cNvPr id="3" name="Zástupný symbol obsahu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sk-SK" dirty="0" smtClean="0"/>
              <a:t>Každý subjekt má rovnakú šancu dostať sa do výberového súboru, nik nie je nijakým spôsobom z výberu vylučovaný </a:t>
            </a:r>
          </a:p>
          <a:p>
            <a:endParaRPr lang="sk-SK" dirty="0" smtClean="0"/>
          </a:p>
          <a:p>
            <a:r>
              <a:rPr lang="sk-SK" dirty="0" smtClean="0"/>
              <a:t>Tento spôsob eliminuje všetky nežiaduce vplyvy pôsobiace na výber – také, ktoré môže výskumník predvídať, aj také, ktoré nepozná</a:t>
            </a:r>
          </a:p>
          <a:p>
            <a:endParaRPr lang="sk-SK" dirty="0" smtClean="0"/>
          </a:p>
          <a:p>
            <a:r>
              <a:rPr lang="sk-SK" dirty="0" smtClean="0"/>
              <a:t>Losovanie, generátor náhodných čísel, tabuľky náhodných čísel...</a:t>
            </a:r>
            <a:endParaRPr lang="sk-SK" dirty="0"/>
          </a:p>
        </p:txBody>
      </p:sp>
      <p:sp>
        <p:nvSpPr>
          <p:cNvPr id="4" name="Zástupný symbol čísla snímky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648A62-58AD-49F6-989F-EE2F1F40731C}" type="slidenum">
              <a:rPr lang="sk-SK" smtClean="0"/>
              <a:t>7</a:t>
            </a:fld>
            <a:endParaRPr lang="sk-SK"/>
          </a:p>
        </p:txBody>
      </p:sp>
      <p:sp>
        <p:nvSpPr>
          <p:cNvPr id="5" name="Zástupný symbol päty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sk-SK" smtClean="0"/>
              <a:t>Juraj Čáp | JLF UK | 2015</a:t>
            </a:r>
            <a:endParaRPr lang="sk-SK"/>
          </a:p>
        </p:txBody>
      </p:sp>
    </p:spTree>
    <p:extLst>
      <p:ext uri="{BB962C8B-B14F-4D97-AF65-F5344CB8AC3E}">
        <p14:creationId xmlns:p14="http://schemas.microsoft.com/office/powerpoint/2010/main" val="1625224627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sk-SK" sz="3600" b="1" dirty="0" smtClean="0"/>
              <a:t>Náhodný výber </a:t>
            </a:r>
            <a:r>
              <a:rPr lang="sk-SK" sz="2800" b="1" dirty="0" smtClean="0"/>
              <a:t>(príklad)</a:t>
            </a:r>
            <a:endParaRPr lang="sk-SK" sz="2800" b="1" dirty="0"/>
          </a:p>
        </p:txBody>
      </p:sp>
      <p:sp>
        <p:nvSpPr>
          <p:cNvPr id="3" name="Zástupný symbol obsahu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sk-SK" sz="2800" dirty="0" smtClean="0"/>
              <a:t>Náhodne vyberiem sestry zo všetkých registrovaných sestier na Slovensku </a:t>
            </a:r>
          </a:p>
          <a:p>
            <a:r>
              <a:rPr lang="sk-SK" sz="2800" dirty="0" smtClean="0"/>
              <a:t>Použijem generátor náhodných čísel</a:t>
            </a:r>
          </a:p>
          <a:p>
            <a:pPr lvl="1"/>
            <a:r>
              <a:rPr lang="sk-SK" sz="2400" dirty="0" smtClean="0"/>
              <a:t>napr</a:t>
            </a:r>
            <a:r>
              <a:rPr lang="sk-SK" sz="2400" dirty="0"/>
              <a:t>.: </a:t>
            </a:r>
            <a:r>
              <a:rPr lang="sk-SK" sz="2400" dirty="0">
                <a:hlinkClick r:id="rId2"/>
              </a:rPr>
              <a:t>http://</a:t>
            </a:r>
            <a:r>
              <a:rPr lang="sk-SK" sz="2400" dirty="0" smtClean="0">
                <a:hlinkClick r:id="rId2"/>
              </a:rPr>
              <a:t>www.itnetwork.cz/javascript-online-generator-nahodnych-random-cisel-se-zvolitelnym-rozsahem</a:t>
            </a:r>
            <a:endParaRPr lang="sk-SK" sz="2400" dirty="0" smtClean="0"/>
          </a:p>
          <a:p>
            <a:pPr lvl="1"/>
            <a:endParaRPr lang="sk-SK" sz="2400" dirty="0"/>
          </a:p>
          <a:p>
            <a:endParaRPr lang="sk-SK" sz="2800" dirty="0"/>
          </a:p>
        </p:txBody>
      </p:sp>
      <p:sp>
        <p:nvSpPr>
          <p:cNvPr id="4" name="Zástupný symbol čísla snímky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648A62-58AD-49F6-989F-EE2F1F40731C}" type="slidenum">
              <a:rPr lang="sk-SK" smtClean="0"/>
              <a:t>8</a:t>
            </a:fld>
            <a:endParaRPr lang="sk-SK"/>
          </a:p>
        </p:txBody>
      </p:sp>
      <p:sp>
        <p:nvSpPr>
          <p:cNvPr id="5" name="Zástupný symbol päty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sk-SK" smtClean="0"/>
              <a:t>Juraj Čáp | JLF UK | 2015</a:t>
            </a:r>
            <a:endParaRPr lang="sk-SK"/>
          </a:p>
        </p:txBody>
      </p:sp>
    </p:spTree>
    <p:extLst>
      <p:ext uri="{BB962C8B-B14F-4D97-AF65-F5344CB8AC3E}">
        <p14:creationId xmlns:p14="http://schemas.microsoft.com/office/powerpoint/2010/main" val="3826781165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sk-SK" b="1" dirty="0"/>
              <a:t>Proporčný (kvótový) stratifikovaný </a:t>
            </a:r>
            <a:r>
              <a:rPr lang="sk-SK" b="1" dirty="0" smtClean="0"/>
              <a:t>výber</a:t>
            </a:r>
            <a:endParaRPr lang="sk-SK" dirty="0"/>
          </a:p>
        </p:txBody>
      </p:sp>
      <p:sp>
        <p:nvSpPr>
          <p:cNvPr id="3" name="Zástupný symbol obsahu 2"/>
          <p:cNvSpPr>
            <a:spLocks noGrp="1"/>
          </p:cNvSpPr>
          <p:nvPr>
            <p:ph idx="1"/>
          </p:nvPr>
        </p:nvSpPr>
        <p:spPr>
          <a:xfrm>
            <a:off x="457200" y="1864568"/>
            <a:ext cx="8229600" cy="4876800"/>
          </a:xfrm>
        </p:spPr>
        <p:txBody>
          <a:bodyPr>
            <a:noAutofit/>
          </a:bodyPr>
          <a:lstStyle/>
          <a:p>
            <a:r>
              <a:rPr lang="sk-SK" sz="2800" dirty="0" smtClean="0"/>
              <a:t>Je to náhodný výber</a:t>
            </a:r>
          </a:p>
          <a:p>
            <a:r>
              <a:rPr lang="sk-SK" sz="2800" dirty="0" smtClean="0"/>
              <a:t>Základný súbor sa rozloží podľa podstatných znakov </a:t>
            </a:r>
          </a:p>
          <a:p>
            <a:r>
              <a:rPr lang="sk-SK" sz="2800" dirty="0" smtClean="0"/>
              <a:t>Z každej z týchto kategórií sa vyberajú respondenti náhodným spôsobom</a:t>
            </a:r>
          </a:p>
          <a:p>
            <a:r>
              <a:rPr lang="sk-SK" sz="2800" dirty="0" smtClean="0"/>
              <a:t>Pritom sa dbá, aby </a:t>
            </a:r>
            <a:r>
              <a:rPr lang="sk-SK" sz="2800" b="1" dirty="0" smtClean="0"/>
              <a:t>proporcia vybratých subjektov v každom znaku zodpovedala proporcii v základnom súbore</a:t>
            </a:r>
          </a:p>
          <a:p>
            <a:endParaRPr lang="sk-SK" sz="2800" dirty="0" smtClean="0"/>
          </a:p>
          <a:p>
            <a:endParaRPr lang="sk-SK" sz="2800" dirty="0"/>
          </a:p>
        </p:txBody>
      </p:sp>
      <p:sp>
        <p:nvSpPr>
          <p:cNvPr id="4" name="Zástupný symbol čísla snímky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648A62-58AD-49F6-989F-EE2F1F40731C}" type="slidenum">
              <a:rPr lang="sk-SK" smtClean="0"/>
              <a:t>9</a:t>
            </a:fld>
            <a:endParaRPr lang="sk-SK"/>
          </a:p>
        </p:txBody>
      </p:sp>
      <p:sp>
        <p:nvSpPr>
          <p:cNvPr id="5" name="Zástupný symbol päty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sk-SK" smtClean="0"/>
              <a:t>Juraj Čáp | JLF UK | 2015</a:t>
            </a:r>
            <a:endParaRPr lang="sk-SK"/>
          </a:p>
        </p:txBody>
      </p:sp>
    </p:spTree>
    <p:extLst>
      <p:ext uri="{BB962C8B-B14F-4D97-AF65-F5344CB8AC3E}">
        <p14:creationId xmlns:p14="http://schemas.microsoft.com/office/powerpoint/2010/main" val="1747353344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sk-SK" b="1" dirty="0"/>
              <a:t>Proporčný (kvótový) stratifikovaný </a:t>
            </a:r>
            <a:r>
              <a:rPr lang="sk-SK" b="1" dirty="0" smtClean="0"/>
              <a:t>výber</a:t>
            </a:r>
            <a:r>
              <a:rPr lang="sk-SK" dirty="0"/>
              <a:t> </a:t>
            </a:r>
            <a:r>
              <a:rPr lang="sk-SK" sz="3100" b="1" dirty="0" smtClean="0"/>
              <a:t>(príklad)</a:t>
            </a:r>
            <a:endParaRPr lang="sk-SK" sz="3100" b="1" dirty="0"/>
          </a:p>
        </p:txBody>
      </p:sp>
      <p:sp>
        <p:nvSpPr>
          <p:cNvPr id="3" name="Zástupný symbol obsahu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endParaRPr lang="sk-SK" sz="2800" dirty="0" smtClean="0"/>
          </a:p>
          <a:p>
            <a:r>
              <a:rPr lang="sk-SK" sz="2800" dirty="0" smtClean="0"/>
              <a:t>Zistím koľko je mužov a koľko žien medzi registrovanými sestrami a potom na základe tohto pomeru náhodne vyberiem respondentov zo skupiny mužov a zo skupiny žien</a:t>
            </a:r>
            <a:endParaRPr lang="sk-SK" sz="2800" dirty="0"/>
          </a:p>
        </p:txBody>
      </p:sp>
      <p:sp>
        <p:nvSpPr>
          <p:cNvPr id="4" name="Zástupný symbol čísla snímky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648A62-58AD-49F6-989F-EE2F1F40731C}" type="slidenum">
              <a:rPr lang="sk-SK" smtClean="0"/>
              <a:t>10</a:t>
            </a:fld>
            <a:endParaRPr lang="sk-SK"/>
          </a:p>
        </p:txBody>
      </p:sp>
      <p:sp>
        <p:nvSpPr>
          <p:cNvPr id="5" name="Zástupný symbol päty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sk-SK" smtClean="0"/>
              <a:t>Juraj Čáp | JLF UK | 2015</a:t>
            </a:r>
            <a:endParaRPr lang="sk-SK"/>
          </a:p>
        </p:txBody>
      </p:sp>
    </p:spTree>
    <p:extLst>
      <p:ext uri="{BB962C8B-B14F-4D97-AF65-F5344CB8AC3E}">
        <p14:creationId xmlns:p14="http://schemas.microsoft.com/office/powerpoint/2010/main" val="1492220653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sk-SK" sz="3600" b="1" dirty="0"/>
              <a:t>Rovnomerný stratifikovaný výber</a:t>
            </a:r>
            <a:endParaRPr lang="sk-SK" sz="3600" dirty="0"/>
          </a:p>
        </p:txBody>
      </p:sp>
      <p:sp>
        <p:nvSpPr>
          <p:cNvPr id="3" name="Zástupný symbol obsahu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sk-SK" sz="3200" dirty="0" smtClean="0"/>
              <a:t>Neproporčný stratifikovaný výber</a:t>
            </a:r>
          </a:p>
          <a:p>
            <a:r>
              <a:rPr lang="sk-SK" sz="3200" dirty="0" smtClean="0"/>
              <a:t>Neprihliadame na proporcie v danom znaku, ale v každej podskupine si zvolíme </a:t>
            </a:r>
            <a:r>
              <a:rPr lang="sk-SK" sz="3200" b="1" dirty="0" smtClean="0"/>
              <a:t>rovnaký počet osôb</a:t>
            </a:r>
            <a:endParaRPr lang="sk-SK" sz="3200" dirty="0"/>
          </a:p>
        </p:txBody>
      </p:sp>
      <p:sp>
        <p:nvSpPr>
          <p:cNvPr id="4" name="Zástupný symbol čísla snímky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648A62-58AD-49F6-989F-EE2F1F40731C}" type="slidenum">
              <a:rPr lang="sk-SK" smtClean="0"/>
              <a:t>11</a:t>
            </a:fld>
            <a:endParaRPr lang="sk-SK"/>
          </a:p>
        </p:txBody>
      </p:sp>
      <p:sp>
        <p:nvSpPr>
          <p:cNvPr id="5" name="Zástupný symbol päty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sk-SK" smtClean="0"/>
              <a:t>Juraj Čáp | JLF UK | 2015</a:t>
            </a:r>
            <a:endParaRPr lang="sk-SK"/>
          </a:p>
        </p:txBody>
      </p:sp>
    </p:spTree>
    <p:extLst>
      <p:ext uri="{BB962C8B-B14F-4D97-AF65-F5344CB8AC3E}">
        <p14:creationId xmlns:p14="http://schemas.microsoft.com/office/powerpoint/2010/main" val="2717022733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sk-SK" sz="3600" b="1" dirty="0"/>
              <a:t>Rovnomerný stratifikovaný výber</a:t>
            </a:r>
            <a:endParaRPr lang="sk-SK" sz="3600" dirty="0"/>
          </a:p>
        </p:txBody>
      </p:sp>
      <p:sp>
        <p:nvSpPr>
          <p:cNvPr id="3" name="Zástupný symbol obsahu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sk-SK" sz="2800" dirty="0" smtClean="0"/>
              <a:t>Skúmam sestry na v UNM, rozdelím ich na sestry pracujúce na jednotlivých typoch oddelení, potom náhodným výberom vyberiem rovnaký počet respondentov z každého typu</a:t>
            </a:r>
          </a:p>
          <a:p>
            <a:endParaRPr lang="sk-SK" sz="2800" dirty="0"/>
          </a:p>
          <a:p>
            <a:r>
              <a:rPr lang="sk-SK" sz="2800" dirty="0" smtClean="0"/>
              <a:t>Porovnanie proporčného a rovnomerného stratifikovaného výberu: </a:t>
            </a:r>
            <a:endParaRPr lang="sk-SK" sz="2800" dirty="0"/>
          </a:p>
        </p:txBody>
      </p:sp>
      <p:sp>
        <p:nvSpPr>
          <p:cNvPr id="4" name="Zástupný symbol čísla snímky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648A62-58AD-49F6-989F-EE2F1F40731C}" type="slidenum">
              <a:rPr lang="sk-SK" smtClean="0"/>
              <a:t>12</a:t>
            </a:fld>
            <a:endParaRPr lang="sk-SK"/>
          </a:p>
        </p:txBody>
      </p:sp>
      <p:sp>
        <p:nvSpPr>
          <p:cNvPr id="5" name="Zástupný symbol päty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sk-SK" smtClean="0"/>
              <a:t>Juraj Čáp | JLF UK | 2015</a:t>
            </a:r>
            <a:endParaRPr lang="sk-SK"/>
          </a:p>
        </p:txBody>
      </p:sp>
      <p:pic>
        <p:nvPicPr>
          <p:cNvPr id="2050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572000" y="4581128"/>
            <a:ext cx="4465547" cy="172819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683931180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sk-SK" sz="3600" b="1" dirty="0" smtClean="0"/>
              <a:t>Zámerný výber</a:t>
            </a:r>
            <a:endParaRPr lang="sk-SK" sz="3600" b="1" dirty="0"/>
          </a:p>
        </p:txBody>
      </p:sp>
      <p:sp>
        <p:nvSpPr>
          <p:cNvPr id="3" name="Zástupný symbol obsahu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endParaRPr lang="sk-SK" sz="2800" dirty="0" smtClean="0"/>
          </a:p>
          <a:p>
            <a:r>
              <a:rPr lang="sk-SK" sz="2800" dirty="0" smtClean="0"/>
              <a:t>Vyberáme ľudí (respondentov) podľa znakov, ktoré si určíme</a:t>
            </a:r>
          </a:p>
          <a:p>
            <a:pPr lvl="1"/>
            <a:r>
              <a:rPr lang="sk-SK" sz="2400" dirty="0" err="1" smtClean="0"/>
              <a:t>Zaraďovacie</a:t>
            </a:r>
            <a:r>
              <a:rPr lang="sk-SK" sz="2400" dirty="0" smtClean="0"/>
              <a:t> (inkluzíve) kritériá = Akých ľudí tam chcem mať?</a:t>
            </a:r>
          </a:p>
          <a:p>
            <a:pPr lvl="1"/>
            <a:r>
              <a:rPr lang="sk-SK" sz="2400" dirty="0" smtClean="0"/>
              <a:t>Vyraďovacie (exkluzívne) kritéria = Akých ľudí tam nechcem mať?</a:t>
            </a:r>
          </a:p>
          <a:p>
            <a:pPr marL="0" indent="0">
              <a:buNone/>
            </a:pPr>
            <a:endParaRPr lang="sk-SK" sz="2800" dirty="0" smtClean="0"/>
          </a:p>
          <a:p>
            <a:pPr marL="0" indent="0">
              <a:buNone/>
            </a:pPr>
            <a:endParaRPr lang="sk-SK" sz="2800" dirty="0" smtClean="0"/>
          </a:p>
        </p:txBody>
      </p:sp>
      <p:sp>
        <p:nvSpPr>
          <p:cNvPr id="4" name="Zástupný symbol čísla snímky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648A62-58AD-49F6-989F-EE2F1F40731C}" type="slidenum">
              <a:rPr lang="sk-SK" smtClean="0"/>
              <a:t>13</a:t>
            </a:fld>
            <a:endParaRPr lang="sk-SK"/>
          </a:p>
        </p:txBody>
      </p:sp>
      <p:sp>
        <p:nvSpPr>
          <p:cNvPr id="5" name="Zástupný symbol päty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sk-SK" smtClean="0"/>
              <a:t>Juraj Čáp | JLF UK | 2015</a:t>
            </a:r>
            <a:endParaRPr lang="sk-SK"/>
          </a:p>
        </p:txBody>
      </p:sp>
    </p:spTree>
    <p:extLst>
      <p:ext uri="{BB962C8B-B14F-4D97-AF65-F5344CB8AC3E}">
        <p14:creationId xmlns:p14="http://schemas.microsoft.com/office/powerpoint/2010/main" val="243526751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sk-SK" sz="3600" b="1" dirty="0" smtClean="0"/>
              <a:t>Dostupný výber</a:t>
            </a:r>
            <a:endParaRPr lang="sk-SK" sz="3600" b="1" dirty="0"/>
          </a:p>
        </p:txBody>
      </p:sp>
      <p:sp>
        <p:nvSpPr>
          <p:cNvPr id="3" name="Zástupný symbol obsahu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sk-SK" sz="2800" dirty="0" smtClean="0"/>
              <a:t>Beriem, čo mám...</a:t>
            </a:r>
          </a:p>
          <a:p>
            <a:endParaRPr lang="sk-SK" sz="2800" dirty="0" smtClean="0"/>
          </a:p>
          <a:p>
            <a:r>
              <a:rPr lang="sk-SK" sz="2800" dirty="0" smtClean="0"/>
              <a:t>Z hľadiska zovšeobecniteľnosti najslabším výberom</a:t>
            </a:r>
          </a:p>
          <a:p>
            <a:endParaRPr lang="sk-SK" sz="2800" dirty="0" smtClean="0"/>
          </a:p>
          <a:p>
            <a:r>
              <a:rPr lang="sk-SK" sz="2800" dirty="0" smtClean="0"/>
              <a:t>Zovšeobecnenia zistení budú veľmi úzke – budú sa týkať </a:t>
            </a:r>
            <a:r>
              <a:rPr lang="sk-SK" sz="2800" b="1" dirty="0" smtClean="0"/>
              <a:t>len skúmaných osôb</a:t>
            </a:r>
            <a:r>
              <a:rPr lang="sk-SK" sz="2800" dirty="0" smtClean="0"/>
              <a:t> a lokalít</a:t>
            </a:r>
          </a:p>
          <a:p>
            <a:endParaRPr lang="sk-SK" sz="2800" dirty="0"/>
          </a:p>
        </p:txBody>
      </p:sp>
      <p:sp>
        <p:nvSpPr>
          <p:cNvPr id="4" name="Zástupný symbol čísla snímky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648A62-58AD-49F6-989F-EE2F1F40731C}" type="slidenum">
              <a:rPr lang="sk-SK" smtClean="0"/>
              <a:t>14</a:t>
            </a:fld>
            <a:endParaRPr lang="sk-SK"/>
          </a:p>
        </p:txBody>
      </p:sp>
      <p:sp>
        <p:nvSpPr>
          <p:cNvPr id="5" name="Zástupný symbol päty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sk-SK" smtClean="0"/>
              <a:t>Juraj Čáp | JLF UK | 2015</a:t>
            </a:r>
            <a:endParaRPr lang="sk-SK"/>
          </a:p>
        </p:txBody>
      </p:sp>
    </p:spTree>
    <p:extLst>
      <p:ext uri="{BB962C8B-B14F-4D97-AF65-F5344CB8AC3E}">
        <p14:creationId xmlns:p14="http://schemas.microsoft.com/office/powerpoint/2010/main" val="3563627632"/>
      </p:ext>
    </p:extLst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sk-SK" sz="3600" b="1" dirty="0" smtClean="0"/>
              <a:t>Dostupný výber </a:t>
            </a:r>
            <a:r>
              <a:rPr lang="sk-SK" sz="2800" b="1" dirty="0" smtClean="0"/>
              <a:t>(príklad)</a:t>
            </a:r>
            <a:endParaRPr lang="sk-SK" sz="3600" b="1" dirty="0"/>
          </a:p>
        </p:txBody>
      </p:sp>
      <p:sp>
        <p:nvSpPr>
          <p:cNvPr id="3" name="Zástupný symbol obsahu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sk-SK" sz="2800" dirty="0" smtClean="0"/>
              <a:t>Bývam v Banskej Bystrici, poznám vrchnú sestru z internej kliniky = oslovím ju, či by som mohol rozdať dotazníky na jej oddelení</a:t>
            </a:r>
            <a:endParaRPr lang="sk-SK" sz="2800" dirty="0"/>
          </a:p>
        </p:txBody>
      </p:sp>
      <p:sp>
        <p:nvSpPr>
          <p:cNvPr id="4" name="Zástupný symbol čísla snímky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648A62-58AD-49F6-989F-EE2F1F40731C}" type="slidenum">
              <a:rPr lang="sk-SK" smtClean="0"/>
              <a:t>15</a:t>
            </a:fld>
            <a:endParaRPr lang="sk-SK"/>
          </a:p>
        </p:txBody>
      </p:sp>
      <p:sp>
        <p:nvSpPr>
          <p:cNvPr id="5" name="Zástupný symbol päty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sk-SK" smtClean="0"/>
              <a:t>Juraj Čáp | JLF UK | 2015</a:t>
            </a:r>
            <a:endParaRPr lang="sk-SK"/>
          </a:p>
        </p:txBody>
      </p:sp>
    </p:spTree>
    <p:extLst>
      <p:ext uri="{BB962C8B-B14F-4D97-AF65-F5344CB8AC3E}">
        <p14:creationId xmlns:p14="http://schemas.microsoft.com/office/powerpoint/2010/main" val="354609502"/>
      </p:ext>
    </p:extLst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>
            <a:noAutofit/>
          </a:bodyPr>
          <a:lstStyle/>
          <a:p>
            <a:r>
              <a:rPr lang="sk-SK" sz="3600" b="1" dirty="0" smtClean="0"/>
              <a:t>Rozsah (veľkosť) výberového súboru</a:t>
            </a:r>
            <a:endParaRPr lang="sk-SK" sz="3600" b="1" dirty="0"/>
          </a:p>
        </p:txBody>
      </p:sp>
      <p:sp>
        <p:nvSpPr>
          <p:cNvPr id="3" name="Zástupný symbol obsahu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sk-SK" sz="2800" dirty="0" smtClean="0"/>
              <a:t>Základným pravidlom je, že rozsiahlejší súbor je lepší ako menší súbor</a:t>
            </a:r>
          </a:p>
          <a:p>
            <a:r>
              <a:rPr lang="sk-SK" sz="2800" dirty="0" smtClean="0"/>
              <a:t>Čím je viac premenných, tým by mal byť rozsah výberového súboru väčší</a:t>
            </a:r>
          </a:p>
          <a:p>
            <a:r>
              <a:rPr lang="sk-SK" sz="2800" dirty="0" smtClean="0"/>
              <a:t>napr. dotazník min. 70 respondentov</a:t>
            </a:r>
            <a:endParaRPr lang="sk-SK" sz="2800" dirty="0"/>
          </a:p>
        </p:txBody>
      </p:sp>
      <p:sp>
        <p:nvSpPr>
          <p:cNvPr id="4" name="Zástupný symbol čísla snímky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648A62-58AD-49F6-989F-EE2F1F40731C}" type="slidenum">
              <a:rPr lang="sk-SK" smtClean="0"/>
              <a:t>16</a:t>
            </a:fld>
            <a:endParaRPr lang="sk-SK"/>
          </a:p>
        </p:txBody>
      </p:sp>
      <p:sp>
        <p:nvSpPr>
          <p:cNvPr id="5" name="Zástupný symbol päty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sk-SK" smtClean="0"/>
              <a:t>Juraj Čáp | JLF UK | 2015</a:t>
            </a:r>
            <a:endParaRPr lang="sk-SK"/>
          </a:p>
        </p:txBody>
      </p:sp>
    </p:spTree>
    <p:extLst>
      <p:ext uri="{BB962C8B-B14F-4D97-AF65-F5344CB8AC3E}">
        <p14:creationId xmlns:p14="http://schemas.microsoft.com/office/powerpoint/2010/main" val="3956688501"/>
      </p:ext>
    </p:extLst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>
            <a:noAutofit/>
          </a:bodyPr>
          <a:lstStyle/>
          <a:p>
            <a:r>
              <a:rPr lang="sk-SK" sz="3600" b="1" dirty="0" smtClean="0"/>
              <a:t>Príklad rozsahu výskumného súboru</a:t>
            </a:r>
            <a:endParaRPr lang="sk-SK" sz="3600" b="1" dirty="0"/>
          </a:p>
        </p:txBody>
      </p:sp>
      <p:graphicFrame>
        <p:nvGraphicFramePr>
          <p:cNvPr id="4" name="Zástupný symbol obsahu 3"/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4147810247"/>
              </p:ext>
            </p:extLst>
          </p:nvPr>
        </p:nvGraphicFramePr>
        <p:xfrm>
          <a:off x="3286123" y="1981200"/>
          <a:ext cx="2870052" cy="4114800"/>
        </p:xfrm>
        <a:graphic>
          <a:graphicData uri="http://schemas.openxmlformats.org/drawingml/2006/table">
            <a:tbl>
              <a:tblPr/>
              <a:tblGrid>
                <a:gridCol w="1435026"/>
                <a:gridCol w="1435026"/>
              </a:tblGrid>
              <a:tr h="0">
                <a:tc>
                  <a:txBody>
                    <a:bodyPr/>
                    <a:lstStyle/>
                    <a:p>
                      <a:r>
                        <a:rPr lang="sk-SK" dirty="0" smtClean="0"/>
                        <a:t>Veľkosť </a:t>
                      </a:r>
                      <a:r>
                        <a:rPr lang="sk-SK" dirty="0"/>
                        <a:t>základného súboru</a:t>
                      </a:r>
                    </a:p>
                  </a:txBody>
                  <a:tcPr anchor="ctr">
                    <a:lnL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DDDDD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sk-SK" dirty="0" smtClean="0"/>
                        <a:t>Odhad </a:t>
                      </a:r>
                      <a:r>
                        <a:rPr lang="sk-SK" dirty="0"/>
                        <a:t>veľkosti výberového súboru</a:t>
                      </a:r>
                    </a:p>
                  </a:txBody>
                  <a:tcPr anchor="ctr">
                    <a:lnL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DDDDD"/>
                    </a:solidFill>
                  </a:tcPr>
                </a:tc>
              </a:tr>
              <a:tr h="0">
                <a:tc>
                  <a:txBody>
                    <a:bodyPr/>
                    <a:lstStyle/>
                    <a:p>
                      <a:r>
                        <a:rPr lang="sk-SK"/>
                        <a:t>100</a:t>
                      </a:r>
                    </a:p>
                  </a:txBody>
                  <a:tcPr anchor="ctr">
                    <a:lnL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r>
                        <a:rPr lang="sk-SK" dirty="0"/>
                        <a:t>80</a:t>
                      </a:r>
                    </a:p>
                  </a:txBody>
                  <a:tcPr anchor="ctr">
                    <a:lnL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0">
                <a:tc>
                  <a:txBody>
                    <a:bodyPr/>
                    <a:lstStyle/>
                    <a:p>
                      <a:r>
                        <a:rPr lang="sk-SK"/>
                        <a:t>200</a:t>
                      </a:r>
                    </a:p>
                  </a:txBody>
                  <a:tcPr anchor="ctr">
                    <a:lnL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r>
                        <a:rPr lang="sk-SK" dirty="0"/>
                        <a:t>135</a:t>
                      </a:r>
                    </a:p>
                  </a:txBody>
                  <a:tcPr anchor="ctr">
                    <a:lnL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0">
                <a:tc>
                  <a:txBody>
                    <a:bodyPr/>
                    <a:lstStyle/>
                    <a:p>
                      <a:r>
                        <a:rPr lang="sk-SK"/>
                        <a:t>300</a:t>
                      </a:r>
                    </a:p>
                  </a:txBody>
                  <a:tcPr anchor="ctr">
                    <a:lnL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r>
                        <a:rPr lang="sk-SK" dirty="0"/>
                        <a:t>169</a:t>
                      </a:r>
                    </a:p>
                  </a:txBody>
                  <a:tcPr anchor="ctr">
                    <a:lnL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0">
                <a:tc>
                  <a:txBody>
                    <a:bodyPr/>
                    <a:lstStyle/>
                    <a:p>
                      <a:r>
                        <a:rPr lang="sk-SK"/>
                        <a:t>400</a:t>
                      </a:r>
                    </a:p>
                  </a:txBody>
                  <a:tcPr anchor="ctr">
                    <a:lnL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r>
                        <a:rPr lang="sk-SK" dirty="0"/>
                        <a:t>196</a:t>
                      </a:r>
                    </a:p>
                  </a:txBody>
                  <a:tcPr anchor="ctr">
                    <a:lnL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0">
                <a:tc>
                  <a:txBody>
                    <a:bodyPr/>
                    <a:lstStyle/>
                    <a:p>
                      <a:r>
                        <a:rPr lang="sk-SK"/>
                        <a:t>500</a:t>
                      </a:r>
                    </a:p>
                  </a:txBody>
                  <a:tcPr anchor="ctr">
                    <a:lnL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r>
                        <a:rPr lang="sk-SK" dirty="0"/>
                        <a:t>217</a:t>
                      </a:r>
                    </a:p>
                  </a:txBody>
                  <a:tcPr anchor="ctr">
                    <a:lnL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0">
                <a:tc>
                  <a:txBody>
                    <a:bodyPr/>
                    <a:lstStyle/>
                    <a:p>
                      <a:r>
                        <a:rPr lang="sk-SK"/>
                        <a:t>1000</a:t>
                      </a:r>
                    </a:p>
                  </a:txBody>
                  <a:tcPr anchor="ctr">
                    <a:lnL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r>
                        <a:rPr lang="sk-SK" dirty="0"/>
                        <a:t>278</a:t>
                      </a:r>
                    </a:p>
                  </a:txBody>
                  <a:tcPr anchor="ctr">
                    <a:lnL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0">
                <a:tc>
                  <a:txBody>
                    <a:bodyPr/>
                    <a:lstStyle/>
                    <a:p>
                      <a:r>
                        <a:rPr lang="sk-SK"/>
                        <a:t>1500</a:t>
                      </a:r>
                    </a:p>
                  </a:txBody>
                  <a:tcPr anchor="ctr">
                    <a:lnL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r>
                        <a:rPr lang="sk-SK" dirty="0"/>
                        <a:t>357</a:t>
                      </a:r>
                    </a:p>
                  </a:txBody>
                  <a:tcPr anchor="ctr">
                    <a:lnL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0">
                <a:tc>
                  <a:txBody>
                    <a:bodyPr/>
                    <a:lstStyle/>
                    <a:p>
                      <a:r>
                        <a:rPr lang="sk-SK"/>
                        <a:t>10000</a:t>
                      </a:r>
                    </a:p>
                  </a:txBody>
                  <a:tcPr anchor="ctr">
                    <a:lnL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r>
                        <a:rPr lang="sk-SK" dirty="0"/>
                        <a:t>370</a:t>
                      </a:r>
                    </a:p>
                  </a:txBody>
                  <a:tcPr anchor="ctr">
                    <a:lnL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</a:tbl>
          </a:graphicData>
        </a:graphic>
      </p:graphicFrame>
      <p:sp>
        <p:nvSpPr>
          <p:cNvPr id="3" name="Zástupný symbol čísla snímky 2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648A62-58AD-49F6-989F-EE2F1F40731C}" type="slidenum">
              <a:rPr lang="sk-SK" smtClean="0"/>
              <a:t>17</a:t>
            </a:fld>
            <a:endParaRPr lang="sk-SK"/>
          </a:p>
        </p:txBody>
      </p:sp>
      <p:sp>
        <p:nvSpPr>
          <p:cNvPr id="5" name="Zástupný symbol päty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sk-SK" smtClean="0"/>
              <a:t>Juraj Čáp | JLF UK | 2015</a:t>
            </a:r>
            <a:endParaRPr lang="sk-SK"/>
          </a:p>
        </p:txBody>
      </p:sp>
    </p:spTree>
    <p:extLst>
      <p:ext uri="{BB962C8B-B14F-4D97-AF65-F5344CB8AC3E}">
        <p14:creationId xmlns:p14="http://schemas.microsoft.com/office/powerpoint/2010/main" val="3624219185"/>
      </p:ext>
    </p:extLst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/>
        <p:txBody>
          <a:bodyPr>
            <a:normAutofit/>
          </a:bodyPr>
          <a:lstStyle/>
          <a:p>
            <a:pPr algn="ctr"/>
            <a:r>
              <a:rPr lang="sk-SK" sz="3600" b="1" dirty="0" smtClean="0"/>
              <a:t>Výskumný súbor </a:t>
            </a:r>
            <a:br>
              <a:rPr lang="sk-SK" sz="3600" b="1" dirty="0" smtClean="0"/>
            </a:br>
            <a:r>
              <a:rPr lang="sk-SK" sz="3600" b="1" dirty="0" smtClean="0"/>
              <a:t>v kvalitatívnom výskume</a:t>
            </a:r>
            <a:endParaRPr lang="sk-SK" sz="3600" b="1" dirty="0"/>
          </a:p>
        </p:txBody>
      </p:sp>
      <p:sp>
        <p:nvSpPr>
          <p:cNvPr id="6" name="Podnadpis 5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sk-SK"/>
          </a:p>
        </p:txBody>
      </p:sp>
    </p:spTree>
    <p:extLst>
      <p:ext uri="{BB962C8B-B14F-4D97-AF65-F5344CB8AC3E}">
        <p14:creationId xmlns:p14="http://schemas.microsoft.com/office/powerpoint/2010/main" val="1355790167"/>
      </p:ext>
    </p:extLst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sk-SK" b="1" dirty="0" smtClean="0"/>
              <a:t>Zámerný – účelový výber </a:t>
            </a:r>
            <a:br>
              <a:rPr lang="sk-SK" b="1" dirty="0" smtClean="0"/>
            </a:br>
            <a:r>
              <a:rPr lang="sk-SK" b="1" dirty="0" smtClean="0"/>
              <a:t>v kvalitatívnom výskume</a:t>
            </a:r>
            <a:endParaRPr lang="sk-SK" b="1" dirty="0"/>
          </a:p>
        </p:txBody>
      </p:sp>
      <p:sp>
        <p:nvSpPr>
          <p:cNvPr id="3" name="Zástupný symbol obsahu 2"/>
          <p:cNvSpPr>
            <a:spLocks noGrp="1"/>
          </p:cNvSpPr>
          <p:nvPr>
            <p:ph idx="1"/>
          </p:nvPr>
        </p:nvSpPr>
        <p:spPr>
          <a:xfrm>
            <a:off x="457200" y="1720552"/>
            <a:ext cx="8229600" cy="4876800"/>
          </a:xfrm>
        </p:spPr>
        <p:txBody>
          <a:bodyPr>
            <a:normAutofit lnSpcReduction="10000"/>
          </a:bodyPr>
          <a:lstStyle/>
          <a:p>
            <a:r>
              <a:rPr lang="sk-SK" dirty="0" smtClean="0"/>
              <a:t>Často používaný v kvalitatívnom výskume</a:t>
            </a:r>
          </a:p>
          <a:p>
            <a:pPr lvl="1"/>
            <a:r>
              <a:rPr lang="sk-SK" dirty="0"/>
              <a:t>najrozšírenejšou metódou </a:t>
            </a:r>
            <a:r>
              <a:rPr lang="sk-SK" dirty="0" smtClean="0"/>
              <a:t>výberu</a:t>
            </a:r>
          </a:p>
          <a:p>
            <a:r>
              <a:rPr lang="sk-SK" dirty="0" smtClean="0"/>
              <a:t>Vyhľadávame </a:t>
            </a:r>
            <a:r>
              <a:rPr lang="sk-SK" dirty="0"/>
              <a:t>cielene účastníkov s určitými </a:t>
            </a:r>
            <a:r>
              <a:rPr lang="sk-SK" dirty="0" smtClean="0"/>
              <a:t>vlastnosťami a</a:t>
            </a:r>
            <a:r>
              <a:rPr lang="sk-SK" dirty="0"/>
              <a:t> </a:t>
            </a:r>
            <a:r>
              <a:rPr lang="sk-SK" dirty="0" smtClean="0"/>
              <a:t>ochotou </a:t>
            </a:r>
            <a:r>
              <a:rPr lang="sk-SK" dirty="0"/>
              <a:t>zapojiť sa do výskumu. </a:t>
            </a:r>
            <a:endParaRPr lang="sk-SK" dirty="0" smtClean="0"/>
          </a:p>
          <a:p>
            <a:r>
              <a:rPr lang="sk-SK" dirty="0" smtClean="0"/>
              <a:t>Zaujímame sa o ľudí s konkrétnou skúsenosťou – tzv. „</a:t>
            </a:r>
            <a:r>
              <a:rPr lang="sk-SK" dirty="0" err="1" smtClean="0"/>
              <a:t>insiders</a:t>
            </a:r>
            <a:r>
              <a:rPr lang="sk-SK" dirty="0" smtClean="0"/>
              <a:t>“</a:t>
            </a:r>
          </a:p>
          <a:p>
            <a:pPr lvl="1"/>
            <a:r>
              <a:rPr lang="sk-SK" dirty="0" smtClean="0"/>
              <a:t>Musíme dobre definovať </a:t>
            </a:r>
            <a:r>
              <a:rPr lang="sk-SK" dirty="0" err="1" smtClean="0"/>
              <a:t>zaraďovacie</a:t>
            </a:r>
            <a:r>
              <a:rPr lang="sk-SK" dirty="0" smtClean="0"/>
              <a:t> a vyraďovacie kritéria</a:t>
            </a:r>
          </a:p>
          <a:p>
            <a:endParaRPr lang="sk-SK" dirty="0" smtClean="0"/>
          </a:p>
          <a:p>
            <a:r>
              <a:rPr lang="sk-SK" dirty="0" smtClean="0"/>
              <a:t>Typy tohto výberu:</a:t>
            </a:r>
          </a:p>
          <a:p>
            <a:pPr lvl="1"/>
            <a:r>
              <a:rPr lang="sk-SK" dirty="0"/>
              <a:t>Jednoduchý zámerný (účelový) </a:t>
            </a:r>
            <a:r>
              <a:rPr lang="sk-SK" dirty="0" smtClean="0"/>
              <a:t>výber</a:t>
            </a:r>
          </a:p>
          <a:p>
            <a:pPr lvl="1"/>
            <a:r>
              <a:rPr lang="sk-SK" dirty="0"/>
              <a:t>Stratifikovaný zámerný (účelový) </a:t>
            </a:r>
            <a:r>
              <a:rPr lang="sk-SK" dirty="0" smtClean="0"/>
              <a:t>výber</a:t>
            </a:r>
          </a:p>
          <a:p>
            <a:pPr lvl="1"/>
            <a:r>
              <a:rPr lang="sk-SK" dirty="0" smtClean="0"/>
              <a:t>Kvótový </a:t>
            </a:r>
            <a:r>
              <a:rPr lang="sk-SK" dirty="0"/>
              <a:t>zámerný (účelový) výber</a:t>
            </a:r>
          </a:p>
          <a:p>
            <a:pPr lvl="1"/>
            <a:r>
              <a:rPr lang="sk-SK" dirty="0"/>
              <a:t>Zámerný (účelový) výber cez inštitúcie</a:t>
            </a:r>
          </a:p>
          <a:p>
            <a:pPr lvl="1"/>
            <a:endParaRPr lang="sk-SK" dirty="0" smtClean="0"/>
          </a:p>
        </p:txBody>
      </p:sp>
      <p:sp>
        <p:nvSpPr>
          <p:cNvPr id="4" name="Zástupný symbol čísla snímky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648A62-58AD-49F6-989F-EE2F1F40731C}" type="slidenum">
              <a:rPr lang="sk-SK" smtClean="0"/>
              <a:t>19</a:t>
            </a:fld>
            <a:endParaRPr lang="sk-SK"/>
          </a:p>
        </p:txBody>
      </p:sp>
      <p:sp>
        <p:nvSpPr>
          <p:cNvPr id="5" name="Zástupný symbol päty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sk-SK" smtClean="0"/>
              <a:t>Juraj Čáp | JLF UK | 2015</a:t>
            </a:r>
            <a:endParaRPr lang="sk-SK"/>
          </a:p>
        </p:txBody>
      </p:sp>
    </p:spTree>
    <p:extLst>
      <p:ext uri="{BB962C8B-B14F-4D97-AF65-F5344CB8AC3E}">
        <p14:creationId xmlns:p14="http://schemas.microsoft.com/office/powerpoint/2010/main" val="3918163432"/>
      </p:ext>
    </p:extLst>
  </p:cSld>
  <p:clrMapOvr>
    <a:masterClrMapping/>
  </p:clrMapOvr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sk-SK" sz="3600" b="1" dirty="0" smtClean="0"/>
              <a:t>Zámerný – účelový výber </a:t>
            </a:r>
            <a:r>
              <a:rPr lang="sk-SK" sz="2800" b="1" dirty="0" smtClean="0"/>
              <a:t>(príklad)</a:t>
            </a:r>
            <a:endParaRPr lang="sk-SK" sz="3600" b="1" dirty="0"/>
          </a:p>
        </p:txBody>
      </p:sp>
      <p:sp>
        <p:nvSpPr>
          <p:cNvPr id="3" name="Zástupný symbol obsahu 2"/>
          <p:cNvSpPr>
            <a:spLocks noGrp="1"/>
          </p:cNvSpPr>
          <p:nvPr>
            <p:ph idx="1"/>
          </p:nvPr>
        </p:nvSpPr>
        <p:spPr/>
        <p:txBody>
          <a:bodyPr>
            <a:normAutofit lnSpcReduction="10000"/>
          </a:bodyPr>
          <a:lstStyle/>
          <a:p>
            <a:r>
              <a:rPr lang="sk-SK" dirty="0" smtClean="0"/>
              <a:t>Potrebujem pacientov z určitým problémom, určitou životnou skúsenosťou </a:t>
            </a:r>
          </a:p>
          <a:p>
            <a:pPr lvl="1"/>
            <a:r>
              <a:rPr lang="sk-SK" dirty="0" smtClean="0"/>
              <a:t>Napríklad matky, ktoré stratili svoje dieťa s onkologickým ochorením </a:t>
            </a:r>
          </a:p>
          <a:p>
            <a:endParaRPr lang="sk-SK" dirty="0" smtClean="0"/>
          </a:p>
          <a:p>
            <a:r>
              <a:rPr lang="sk-SK" dirty="0" smtClean="0"/>
              <a:t>Stanovým zoraďovacie a vyraďovacie kritéria</a:t>
            </a:r>
          </a:p>
          <a:p>
            <a:pPr lvl="1"/>
            <a:r>
              <a:rPr lang="sk-SK" dirty="0" smtClean="0"/>
              <a:t>Zoraďovacie: min. rok po strate, dieťa do x rokov, úmrtie dieťaťa v inštitucionalizovanej starostlivosti... </a:t>
            </a:r>
          </a:p>
          <a:p>
            <a:pPr lvl="1"/>
            <a:r>
              <a:rPr lang="sk-SK" dirty="0" smtClean="0"/>
              <a:t>Vyraďovacie: diagnostikovaná depresia u matky, žijúci súrodenec... </a:t>
            </a:r>
          </a:p>
          <a:p>
            <a:endParaRPr lang="sk-SK" dirty="0"/>
          </a:p>
          <a:p>
            <a:r>
              <a:rPr lang="sk-SK" dirty="0" smtClean="0"/>
              <a:t>Oslovím inštitúciu, ktorej služby ľudia s týmto problémom využívajú</a:t>
            </a:r>
          </a:p>
          <a:p>
            <a:pPr lvl="1"/>
            <a:r>
              <a:rPr lang="sk-SK" dirty="0" smtClean="0"/>
              <a:t>Kontaktujem konkrétne osoby, nechám oznam...</a:t>
            </a:r>
          </a:p>
        </p:txBody>
      </p:sp>
      <p:sp>
        <p:nvSpPr>
          <p:cNvPr id="4" name="Zástupný symbol čísla snímky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648A62-58AD-49F6-989F-EE2F1F40731C}" type="slidenum">
              <a:rPr lang="sk-SK" smtClean="0"/>
              <a:t>20</a:t>
            </a:fld>
            <a:endParaRPr lang="sk-SK"/>
          </a:p>
        </p:txBody>
      </p:sp>
      <p:sp>
        <p:nvSpPr>
          <p:cNvPr id="5" name="Zástupný symbol päty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sk-SK" smtClean="0"/>
              <a:t>Juraj Čáp | JLF UK | 2015</a:t>
            </a:r>
            <a:endParaRPr lang="sk-SK"/>
          </a:p>
        </p:txBody>
      </p:sp>
    </p:spTree>
    <p:extLst>
      <p:ext uri="{BB962C8B-B14F-4D97-AF65-F5344CB8AC3E}">
        <p14:creationId xmlns:p14="http://schemas.microsoft.com/office/powerpoint/2010/main" val="1832965383"/>
      </p:ext>
    </p:extLst>
  </p:cSld>
  <p:clrMapOvr>
    <a:masterClrMapping/>
  </p:clrMapOvr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sk-SK" sz="3600" b="1" dirty="0"/>
              <a:t>Metóda snehovej </a:t>
            </a:r>
            <a:r>
              <a:rPr lang="sk-SK" sz="3600" b="1" dirty="0" smtClean="0"/>
              <a:t>gule</a:t>
            </a:r>
            <a:endParaRPr lang="sk-SK" sz="3600" dirty="0"/>
          </a:p>
        </p:txBody>
      </p:sp>
      <p:sp>
        <p:nvSpPr>
          <p:cNvPr id="3" name="Zástupný symbol obsahu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sk-SK" sz="2800" dirty="0" smtClean="0"/>
              <a:t>Je </a:t>
            </a:r>
            <a:r>
              <a:rPr lang="sk-SK" sz="2800" dirty="0"/>
              <a:t>jednou z najčastejšie používaných </a:t>
            </a:r>
            <a:r>
              <a:rPr lang="sk-SK" sz="2800" dirty="0" smtClean="0"/>
              <a:t>metóda</a:t>
            </a:r>
          </a:p>
          <a:p>
            <a:r>
              <a:rPr lang="sk-SK" sz="2800" dirty="0"/>
              <a:t>Základným východiskom je získanie kontaktu s prvými účastníkmi </a:t>
            </a:r>
            <a:endParaRPr lang="sk-SK" sz="2800" dirty="0" smtClean="0"/>
          </a:p>
          <a:p>
            <a:r>
              <a:rPr lang="sk-SK" sz="2800" dirty="0" smtClean="0"/>
              <a:t>Na základe ich odporúčaní oslovujeme ďalších alebo v rámci výskumu sa zistí, že je nutné osloviť aj ďalších aktérov, ktorých sa prípad týka...</a:t>
            </a:r>
          </a:p>
          <a:p>
            <a:endParaRPr lang="sk-SK" sz="2800" dirty="0" smtClean="0"/>
          </a:p>
        </p:txBody>
      </p:sp>
      <p:sp>
        <p:nvSpPr>
          <p:cNvPr id="4" name="Zástupný symbol päty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sk-SK" smtClean="0"/>
              <a:t>Juraj Čáp | JLF UK | 2015</a:t>
            </a:r>
            <a:endParaRPr lang="sk-SK"/>
          </a:p>
        </p:txBody>
      </p:sp>
      <p:sp>
        <p:nvSpPr>
          <p:cNvPr id="5" name="Zástupný symbol čísla snímky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648A62-58AD-49F6-989F-EE2F1F40731C}" type="slidenum">
              <a:rPr lang="sk-SK" smtClean="0"/>
              <a:t>21</a:t>
            </a:fld>
            <a:endParaRPr lang="sk-SK"/>
          </a:p>
        </p:txBody>
      </p:sp>
    </p:spTree>
    <p:extLst>
      <p:ext uri="{BB962C8B-B14F-4D97-AF65-F5344CB8AC3E}">
        <p14:creationId xmlns:p14="http://schemas.microsoft.com/office/powerpoint/2010/main" val="4047373551"/>
      </p:ext>
    </p:extLst>
  </p:cSld>
  <p:clrMapOvr>
    <a:masterClrMapping/>
  </p:clrMapOvr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sk-SK" sz="3600" b="1" dirty="0"/>
              <a:t>Metóda totálneho výberu</a:t>
            </a:r>
            <a:endParaRPr lang="sk-SK" sz="3600" dirty="0"/>
          </a:p>
        </p:txBody>
      </p:sp>
      <p:sp>
        <p:nvSpPr>
          <p:cNvPr id="3" name="Zástupný symbol obsahu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sk-SK" sz="2800" dirty="0"/>
              <a:t>Výskumný súbor je tvorený všetkými možnými prvkami uvažovaného základného </a:t>
            </a:r>
            <a:r>
              <a:rPr lang="sk-SK" sz="2800" dirty="0" smtClean="0"/>
              <a:t>súboru</a:t>
            </a:r>
          </a:p>
          <a:p>
            <a:pPr lvl="1"/>
            <a:r>
              <a:rPr lang="sk-SK" sz="2400" dirty="0" smtClean="0"/>
              <a:t>Populácia sa rovná výskumný súbor</a:t>
            </a:r>
          </a:p>
          <a:p>
            <a:r>
              <a:rPr lang="sk-SK" sz="2800" dirty="0" smtClean="0"/>
              <a:t>Využíva </a:t>
            </a:r>
            <a:r>
              <a:rPr lang="sk-SK" sz="2800" dirty="0"/>
              <a:t>pri </a:t>
            </a:r>
            <a:r>
              <a:rPr lang="sk-SK" sz="2800" b="1" i="1" dirty="0"/>
              <a:t>extrémne malom počte prvkov</a:t>
            </a:r>
            <a:r>
              <a:rPr lang="sk-SK" sz="2800" i="1" dirty="0"/>
              <a:t> základného súboru</a:t>
            </a:r>
            <a:r>
              <a:rPr lang="sk-SK" sz="2800" dirty="0"/>
              <a:t> </a:t>
            </a:r>
            <a:r>
              <a:rPr lang="sk-SK" sz="2800" dirty="0" smtClean="0"/>
              <a:t>(malý pracovný tým, ľudia, ktorý prežijú špecifickú udalosť)</a:t>
            </a:r>
          </a:p>
          <a:p>
            <a:r>
              <a:rPr lang="sk-SK" sz="2800" dirty="0" smtClean="0"/>
              <a:t>Využíva sa pri prípadových štúdiách </a:t>
            </a:r>
            <a:r>
              <a:rPr lang="sk-SK" sz="2800" i="1" dirty="0"/>
              <a:t>(pacient s neobvyklým priebehom ochorenia</a:t>
            </a:r>
            <a:r>
              <a:rPr lang="sk-SK" sz="2800" i="1" dirty="0" smtClean="0"/>
              <a:t>)</a:t>
            </a:r>
          </a:p>
          <a:p>
            <a:r>
              <a:rPr lang="sk-SK" sz="2800" dirty="0" smtClean="0"/>
              <a:t>Všetky dokumenty, ktoré sú k danému prípadu</a:t>
            </a:r>
            <a:endParaRPr lang="sk-SK" sz="2800" dirty="0"/>
          </a:p>
        </p:txBody>
      </p:sp>
      <p:sp>
        <p:nvSpPr>
          <p:cNvPr id="4" name="Zástupný symbol päty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sk-SK" smtClean="0"/>
              <a:t>Juraj Čáp | JLF UK | 2015</a:t>
            </a:r>
            <a:endParaRPr lang="sk-SK"/>
          </a:p>
        </p:txBody>
      </p:sp>
      <p:sp>
        <p:nvSpPr>
          <p:cNvPr id="5" name="Zástupný symbol čísla snímky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648A62-58AD-49F6-989F-EE2F1F40731C}" type="slidenum">
              <a:rPr lang="sk-SK" smtClean="0"/>
              <a:t>22</a:t>
            </a:fld>
            <a:endParaRPr lang="sk-SK"/>
          </a:p>
        </p:txBody>
      </p:sp>
    </p:spTree>
    <p:extLst>
      <p:ext uri="{BB962C8B-B14F-4D97-AF65-F5344CB8AC3E}">
        <p14:creationId xmlns:p14="http://schemas.microsoft.com/office/powerpoint/2010/main" val="48519788"/>
      </p:ext>
    </p:extLst>
  </p:cSld>
  <p:clrMapOvr>
    <a:masterClrMapping/>
  </p:clrMapOvr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sk-SK" b="1" dirty="0" smtClean="0"/>
              <a:t>Výber dokumentov pre obsahovú analýzu</a:t>
            </a:r>
            <a:endParaRPr lang="sk-SK" b="1" dirty="0"/>
          </a:p>
        </p:txBody>
      </p:sp>
      <p:sp>
        <p:nvSpPr>
          <p:cNvPr id="3" name="Zástupný symbol obsahu 2"/>
          <p:cNvSpPr>
            <a:spLocks noGrp="1"/>
          </p:cNvSpPr>
          <p:nvPr>
            <p:ph idx="1"/>
          </p:nvPr>
        </p:nvSpPr>
        <p:spPr>
          <a:xfrm>
            <a:off x="467544" y="1648544"/>
            <a:ext cx="8229600" cy="4876800"/>
          </a:xfrm>
        </p:spPr>
        <p:txBody>
          <a:bodyPr>
            <a:normAutofit/>
          </a:bodyPr>
          <a:lstStyle/>
          <a:p>
            <a:r>
              <a:rPr lang="sk-SK" sz="2800" dirty="0" smtClean="0"/>
              <a:t>Nastavenie kritérií podľa cieľa štúdie </a:t>
            </a:r>
          </a:p>
          <a:p>
            <a:r>
              <a:rPr lang="sk-SK" sz="2800" dirty="0" smtClean="0"/>
              <a:t>Dokumentácia za určité obdobie na určitom oddelení</a:t>
            </a:r>
          </a:p>
          <a:p>
            <a:r>
              <a:rPr lang="sk-SK" sz="2800" dirty="0" smtClean="0"/>
              <a:t>Z nich náhodne vybrať tie, ktoré zaradíte do analýzy alebo analyzujem všetky</a:t>
            </a:r>
            <a:endParaRPr lang="sk-SK" sz="2800" dirty="0"/>
          </a:p>
        </p:txBody>
      </p:sp>
      <p:sp>
        <p:nvSpPr>
          <p:cNvPr id="4" name="Zástupný symbol čísla snímky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648A62-58AD-49F6-989F-EE2F1F40731C}" type="slidenum">
              <a:rPr lang="sk-SK" smtClean="0"/>
              <a:t>23</a:t>
            </a:fld>
            <a:endParaRPr lang="sk-SK"/>
          </a:p>
        </p:txBody>
      </p:sp>
      <p:sp>
        <p:nvSpPr>
          <p:cNvPr id="5" name="Zástupný symbol päty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sk-SK" smtClean="0"/>
              <a:t>Juraj Čáp | JLF UK | 2015</a:t>
            </a:r>
            <a:endParaRPr lang="sk-SK"/>
          </a:p>
        </p:txBody>
      </p:sp>
    </p:spTree>
    <p:extLst>
      <p:ext uri="{BB962C8B-B14F-4D97-AF65-F5344CB8AC3E}">
        <p14:creationId xmlns:p14="http://schemas.microsoft.com/office/powerpoint/2010/main" val="2801812553"/>
      </p:ext>
    </p:extLst>
  </p:cSld>
  <p:clrMapOvr>
    <a:masterClrMapping/>
  </p:clrMapOvr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sk-SK" b="1" dirty="0" smtClean="0"/>
              <a:t>Informovaný súhlas v kvalitatívnom aj kvantitatívnom výskume</a:t>
            </a:r>
            <a:endParaRPr lang="sk-SK" b="1" dirty="0"/>
          </a:p>
        </p:txBody>
      </p:sp>
      <p:sp>
        <p:nvSpPr>
          <p:cNvPr id="3" name="Zástupný symbol obsahu 2"/>
          <p:cNvSpPr>
            <a:spLocks noGrp="1"/>
          </p:cNvSpPr>
          <p:nvPr>
            <p:ph idx="1"/>
          </p:nvPr>
        </p:nvSpPr>
        <p:spPr>
          <a:xfrm>
            <a:off x="457200" y="1792560"/>
            <a:ext cx="8229600" cy="4876800"/>
          </a:xfrm>
        </p:spPr>
        <p:txBody>
          <a:bodyPr>
            <a:normAutofit/>
          </a:bodyPr>
          <a:lstStyle/>
          <a:p>
            <a:r>
              <a:rPr lang="sk-SK" sz="2800" dirty="0" smtClean="0"/>
              <a:t>Informovaný súhlas je podmienkou zaradenia respondenta do výskumu</a:t>
            </a:r>
          </a:p>
          <a:p>
            <a:r>
              <a:rPr lang="sk-SK" sz="2800" dirty="0" smtClean="0"/>
              <a:t>Musí byť vypracovaná</a:t>
            </a:r>
          </a:p>
          <a:p>
            <a:pPr lvl="1"/>
            <a:r>
              <a:rPr lang="sk-SK" sz="2400" dirty="0" smtClean="0"/>
              <a:t>Informácia pre pacienta</a:t>
            </a:r>
          </a:p>
          <a:p>
            <a:pPr lvl="1"/>
            <a:r>
              <a:rPr lang="sk-SK" sz="2400" dirty="0" smtClean="0"/>
              <a:t>Formulár informovaného súhlasu</a:t>
            </a:r>
          </a:p>
          <a:p>
            <a:r>
              <a:rPr lang="sk-SK" sz="2800" dirty="0" smtClean="0"/>
              <a:t>Pacienti – nutnosť etickej komisie – ide o klinickú štúdiu</a:t>
            </a:r>
          </a:p>
          <a:p>
            <a:r>
              <a:rPr lang="sk-SK" sz="2800" dirty="0" smtClean="0"/>
              <a:t>Sestry – súhlas zodpovedných pracovníkov </a:t>
            </a:r>
            <a:endParaRPr lang="sk-SK" sz="2800" dirty="0"/>
          </a:p>
        </p:txBody>
      </p:sp>
      <p:sp>
        <p:nvSpPr>
          <p:cNvPr id="4" name="Zástupný symbol čísla snímky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648A62-58AD-49F6-989F-EE2F1F40731C}" type="slidenum">
              <a:rPr lang="sk-SK" smtClean="0"/>
              <a:t>24</a:t>
            </a:fld>
            <a:endParaRPr lang="sk-SK"/>
          </a:p>
        </p:txBody>
      </p:sp>
      <p:sp>
        <p:nvSpPr>
          <p:cNvPr id="5" name="Zástupný symbol päty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sk-SK" smtClean="0"/>
              <a:t>Juraj Čáp | JLF UK | 2015</a:t>
            </a:r>
            <a:endParaRPr lang="sk-SK"/>
          </a:p>
        </p:txBody>
      </p:sp>
    </p:spTree>
    <p:extLst>
      <p:ext uri="{BB962C8B-B14F-4D97-AF65-F5344CB8AC3E}">
        <p14:creationId xmlns:p14="http://schemas.microsoft.com/office/powerpoint/2010/main" val="1963808861"/>
      </p:ext>
    </p:extLst>
  </p:cSld>
  <p:clrMapOvr>
    <a:masterClrMapping/>
  </p:clrMapOvr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sk-SK" sz="3600" b="1" dirty="0" smtClean="0"/>
              <a:t>Použitá literatúra</a:t>
            </a:r>
            <a:endParaRPr lang="sk-SK" sz="3600" b="1" dirty="0"/>
          </a:p>
        </p:txBody>
      </p:sp>
      <p:sp>
        <p:nvSpPr>
          <p:cNvPr id="3" name="Zástupný symbol obsahu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 lvl="0">
              <a:lnSpc>
                <a:spcPct val="90000"/>
              </a:lnSpc>
              <a:spcBef>
                <a:spcPts val="0"/>
              </a:spcBef>
            </a:pPr>
            <a:r>
              <a:rPr lang="sk-SK" dirty="0">
                <a:solidFill>
                  <a:schemeClr val="dk1"/>
                </a:solidFill>
              </a:rPr>
              <a:t>GAVORA, P. a kol. Elektronická učebnica pedagogického výskumu [</a:t>
            </a:r>
            <a:r>
              <a:rPr lang="sk-SK" dirty="0" err="1">
                <a:solidFill>
                  <a:schemeClr val="dk1"/>
                </a:solidFill>
              </a:rPr>
              <a:t>online</a:t>
            </a:r>
            <a:r>
              <a:rPr lang="sk-SK" dirty="0">
                <a:solidFill>
                  <a:schemeClr val="dk1"/>
                </a:solidFill>
              </a:rPr>
              <a:t>]. Bratislava: Univerzita Komenského, 2010. [11-20-2015]. Dostupné na: </a:t>
            </a:r>
            <a:r>
              <a:rPr lang="sk-SK" dirty="0">
                <a:solidFill>
                  <a:schemeClr val="dk1"/>
                </a:solidFill>
                <a:hlinkClick r:id="rId2"/>
              </a:rPr>
              <a:t>http://www.e-metodologia.fedu.uniba.sk/</a:t>
            </a:r>
            <a:r>
              <a:rPr lang="sk-SK" dirty="0">
                <a:solidFill>
                  <a:schemeClr val="dk1"/>
                </a:solidFill>
              </a:rPr>
              <a:t>. </a:t>
            </a:r>
            <a:endParaRPr lang="sk-SK" dirty="0" smtClean="0">
              <a:solidFill>
                <a:schemeClr val="dk1"/>
              </a:solidFill>
            </a:endParaRPr>
          </a:p>
          <a:p>
            <a:pPr lvl="0">
              <a:lnSpc>
                <a:spcPct val="90000"/>
              </a:lnSpc>
              <a:spcBef>
                <a:spcPts val="0"/>
              </a:spcBef>
            </a:pPr>
            <a:r>
              <a:rPr lang="sk-SK" dirty="0" smtClean="0"/>
              <a:t>KERLINGER</a:t>
            </a:r>
            <a:r>
              <a:rPr lang="sk-SK" dirty="0"/>
              <a:t>, N.F. </a:t>
            </a:r>
            <a:r>
              <a:rPr lang="sk-SK" i="1" dirty="0"/>
              <a:t>Základy </a:t>
            </a:r>
            <a:r>
              <a:rPr lang="sk-SK" i="1" dirty="0" err="1"/>
              <a:t>výzkumu</a:t>
            </a:r>
            <a:r>
              <a:rPr lang="sk-SK" i="1" dirty="0"/>
              <a:t> </a:t>
            </a:r>
            <a:r>
              <a:rPr lang="sk-SK" i="1" dirty="0" err="1" smtClean="0"/>
              <a:t>chování</a:t>
            </a:r>
            <a:r>
              <a:rPr lang="sk-SK" dirty="0" smtClean="0"/>
              <a:t>. Praha: </a:t>
            </a:r>
            <a:r>
              <a:rPr lang="sk-SK" dirty="0" err="1"/>
              <a:t>Academia</a:t>
            </a:r>
            <a:r>
              <a:rPr lang="sk-SK" dirty="0"/>
              <a:t>, 1972. 705 s. </a:t>
            </a:r>
          </a:p>
          <a:p>
            <a:r>
              <a:rPr lang="sk-SK" dirty="0"/>
              <a:t>MARŠÁLOVÁ, L. </a:t>
            </a:r>
            <a:r>
              <a:rPr lang="sk-SK" dirty="0" err="1"/>
              <a:t>et</a:t>
            </a:r>
            <a:r>
              <a:rPr lang="sk-SK" dirty="0"/>
              <a:t> al. </a:t>
            </a:r>
            <a:r>
              <a:rPr lang="sk-SK" i="1" dirty="0"/>
              <a:t>Metodológia a metódy psychologického výskumu</a:t>
            </a:r>
            <a:r>
              <a:rPr lang="sk-SK" dirty="0"/>
              <a:t>. </a:t>
            </a:r>
            <a:r>
              <a:rPr lang="sk-SK" dirty="0" smtClean="0"/>
              <a:t>Bratislava: </a:t>
            </a:r>
            <a:r>
              <a:rPr lang="sk-SK" dirty="0"/>
              <a:t>SNP, 1999. 423 s. </a:t>
            </a:r>
            <a:r>
              <a:rPr lang="sk-SK" dirty="0" smtClean="0"/>
              <a:t>MIOVSKÝ</a:t>
            </a:r>
            <a:r>
              <a:rPr lang="sk-SK" dirty="0"/>
              <a:t>, M. </a:t>
            </a:r>
            <a:r>
              <a:rPr lang="sk-SK" i="1" dirty="0" err="1"/>
              <a:t>Kvalitativní</a:t>
            </a:r>
            <a:r>
              <a:rPr lang="sk-SK" i="1" dirty="0"/>
              <a:t> </a:t>
            </a:r>
            <a:r>
              <a:rPr lang="sk-SK" i="1" dirty="0" err="1"/>
              <a:t>přístup</a:t>
            </a:r>
            <a:r>
              <a:rPr lang="sk-SK" i="1" dirty="0"/>
              <a:t> a </a:t>
            </a:r>
            <a:r>
              <a:rPr lang="sk-SK" i="1" dirty="0" err="1"/>
              <a:t>metody</a:t>
            </a:r>
            <a:r>
              <a:rPr lang="sk-SK" i="1" dirty="0"/>
              <a:t> v </a:t>
            </a:r>
            <a:r>
              <a:rPr lang="sk-SK" i="1" dirty="0" err="1"/>
              <a:t>psychologickém</a:t>
            </a:r>
            <a:r>
              <a:rPr lang="sk-SK" i="1" dirty="0"/>
              <a:t> </a:t>
            </a:r>
            <a:r>
              <a:rPr lang="sk-SK" i="1" dirty="0" err="1"/>
              <a:t>výzkumu</a:t>
            </a:r>
            <a:r>
              <a:rPr lang="sk-SK" dirty="0"/>
              <a:t>. </a:t>
            </a:r>
            <a:r>
              <a:rPr lang="sk-SK" dirty="0" smtClean="0"/>
              <a:t>Praha: </a:t>
            </a:r>
            <a:r>
              <a:rPr lang="sk-SK" dirty="0"/>
              <a:t>Portál, 2006. 332 s. </a:t>
            </a:r>
            <a:r>
              <a:rPr lang="sk-SK" dirty="0" smtClean="0"/>
              <a:t>ŠVEC</a:t>
            </a:r>
            <a:r>
              <a:rPr lang="sk-SK" dirty="0"/>
              <a:t>, Š. a kol. </a:t>
            </a:r>
            <a:r>
              <a:rPr lang="sk-SK" dirty="0" smtClean="0"/>
              <a:t>M</a:t>
            </a:r>
            <a:r>
              <a:rPr lang="sk-SK" i="1" dirty="0" smtClean="0"/>
              <a:t>etodológia </a:t>
            </a:r>
            <a:r>
              <a:rPr lang="sk-SK" i="1" dirty="0"/>
              <a:t>vied o výchove.</a:t>
            </a:r>
            <a:r>
              <a:rPr lang="sk-SK" dirty="0"/>
              <a:t> Bratislava : IRIS, 1998. 303 s. </a:t>
            </a:r>
          </a:p>
        </p:txBody>
      </p:sp>
      <p:sp>
        <p:nvSpPr>
          <p:cNvPr id="4" name="Zástupný symbol čísla snímky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648A62-58AD-49F6-989F-EE2F1F40731C}" type="slidenum">
              <a:rPr lang="sk-SK" smtClean="0"/>
              <a:t>25</a:t>
            </a:fld>
            <a:endParaRPr lang="sk-SK"/>
          </a:p>
        </p:txBody>
      </p:sp>
      <p:sp>
        <p:nvSpPr>
          <p:cNvPr id="5" name="Zástupný symbol päty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sk-SK" smtClean="0"/>
              <a:t>Juraj Čáp | JLF UK | 2015</a:t>
            </a:r>
            <a:endParaRPr lang="sk-SK"/>
          </a:p>
        </p:txBody>
      </p:sp>
    </p:spTree>
    <p:extLst>
      <p:ext uri="{BB962C8B-B14F-4D97-AF65-F5344CB8AC3E}">
        <p14:creationId xmlns:p14="http://schemas.microsoft.com/office/powerpoint/2010/main" val="2037418321"/>
      </p:ext>
    </p:extLst>
  </p:cSld>
  <p:clrMapOvr>
    <a:masterClrMapping/>
  </p:clrMapOvr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Jasnosť">
  <a:themeElements>
    <a:clrScheme name="Jasnosť">
      <a:dk1>
        <a:srgbClr val="292934"/>
      </a:dk1>
      <a:lt1>
        <a:srgbClr val="FFFFFF"/>
      </a:lt1>
      <a:dk2>
        <a:srgbClr val="D2533C"/>
      </a:dk2>
      <a:lt2>
        <a:srgbClr val="F3F2DC"/>
      </a:lt2>
      <a:accent1>
        <a:srgbClr val="93A299"/>
      </a:accent1>
      <a:accent2>
        <a:srgbClr val="AD8F67"/>
      </a:accent2>
      <a:accent3>
        <a:srgbClr val="726056"/>
      </a:accent3>
      <a:accent4>
        <a:srgbClr val="4C5A6A"/>
      </a:accent4>
      <a:accent5>
        <a:srgbClr val="808DA0"/>
      </a:accent5>
      <a:accent6>
        <a:srgbClr val="79463D"/>
      </a:accent6>
      <a:hlink>
        <a:srgbClr val="0000FF"/>
      </a:hlink>
      <a:folHlink>
        <a:srgbClr val="800080"/>
      </a:folHlink>
    </a:clrScheme>
    <a:fontScheme name="Office, klas. ver. 2">
      <a:majorFont>
        <a:latin typeface="Arial"/>
        <a:ea typeface=""/>
        <a:cs typeface=""/>
        <a:font script="Jpan" typeface="ＭＳ Ｐゴシック"/>
        <a:font script="Hang" typeface="돋움"/>
        <a:font script="Hans" typeface="方正舒体"/>
        <a:font script="Hant" typeface="微軟正黑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ajorFont>
      <a:minorFont>
        <a:latin typeface="Arial"/>
        <a:ea typeface=""/>
        <a:cs typeface=""/>
        <a:font script="Jpan" typeface="ＭＳ Ｐゴシック"/>
        <a:font script="Hang" typeface="돋움"/>
        <a:font script="Hans" typeface="方正舒体"/>
        <a:font script="Hant" typeface="微軟正黑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Jasnosť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hade val="86000"/>
                <a:satMod val="140000"/>
              </a:schemeClr>
            </a:gs>
            <a:gs pos="45000">
              <a:schemeClr val="phClr">
                <a:tint val="48000"/>
                <a:satMod val="150000"/>
              </a:schemeClr>
            </a:gs>
            <a:gs pos="100000">
              <a:schemeClr val="phClr">
                <a:tint val="28000"/>
                <a:satMod val="160000"/>
              </a:schemeClr>
            </a:gs>
          </a:gsLst>
          <a:path path="circle">
            <a:fillToRect l="100000" t="100000" r="100000" b="100000"/>
          </a:path>
        </a:gradFill>
        <a:gradFill rotWithShape="1">
          <a:gsLst>
            <a:gs pos="0">
              <a:schemeClr val="phClr">
                <a:shade val="70000"/>
                <a:satMod val="150000"/>
              </a:schemeClr>
            </a:gs>
            <a:gs pos="34000">
              <a:schemeClr val="phClr">
                <a:shade val="70000"/>
                <a:satMod val="140000"/>
              </a:schemeClr>
            </a:gs>
            <a:gs pos="70000">
              <a:schemeClr val="phClr">
                <a:tint val="100000"/>
                <a:shade val="90000"/>
                <a:satMod val="140000"/>
              </a:schemeClr>
            </a:gs>
            <a:gs pos="100000">
              <a:schemeClr val="phClr">
                <a:tint val="100000"/>
                <a:shade val="100000"/>
                <a:satMod val="100000"/>
              </a:schemeClr>
            </a:gs>
          </a:gsLst>
          <a:path path="circle">
            <a:fillToRect l="100000" t="100000" r="100000" b="100000"/>
          </a:path>
        </a:gradFill>
      </a:fillStyleLst>
      <a:lnStyleLst>
        <a:ln w="9525" cap="flat" cmpd="sng" algn="ctr">
          <a:solidFill>
            <a:schemeClr val="phClr"/>
          </a:solidFill>
          <a:prstDash val="solid"/>
        </a:ln>
        <a:ln w="26425" cap="flat" cmpd="sng" algn="ctr">
          <a:solidFill>
            <a:schemeClr val="phClr"/>
          </a:solidFill>
          <a:prstDash val="solid"/>
        </a:ln>
        <a:ln w="44450" cap="flat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>
            <a:outerShdw blurRad="38100" dist="25400" dir="2700000" algn="br" rotWithShape="0">
              <a:srgbClr val="000000">
                <a:alpha val="60000"/>
              </a:srgbClr>
            </a:outerShdw>
          </a:effectLst>
        </a:effectStyle>
        <a:effectStyle>
          <a:effectLst>
            <a:outerShdw blurRad="38100" dist="25400" dir="2700000" algn="br" rotWithShape="0">
              <a:srgbClr val="000000">
                <a:alpha val="60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5100000"/>
            </a:lightRig>
          </a:scene3d>
          <a:sp3d contourW="6350">
            <a:bevelT w="29210" h="12700"/>
            <a:contourClr>
              <a:schemeClr val="phClr">
                <a:shade val="30000"/>
                <a:satMod val="130000"/>
              </a:schemeClr>
            </a:contourClr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85000"/>
                <a:satMod val="180000"/>
              </a:schemeClr>
            </a:gs>
            <a:gs pos="40000">
              <a:schemeClr val="phClr">
                <a:tint val="95000"/>
                <a:shade val="85000"/>
                <a:satMod val="150000"/>
              </a:schemeClr>
            </a:gs>
            <a:gs pos="100000">
              <a:schemeClr val="phClr">
                <a:shade val="45000"/>
                <a:satMod val="200000"/>
              </a:schemeClr>
            </a:gs>
          </a:gsLst>
          <a:lin ang="5400000" scaled="0"/>
        </a:gradFill>
        <a:blipFill rotWithShape="1">
          <a:blip xmlns:r="http://schemas.openxmlformats.org/officeDocument/2006/relationships" r:embed="rId1">
            <a:duotone>
              <a:schemeClr val="phClr">
                <a:shade val="55000"/>
              </a:schemeClr>
              <a:schemeClr val="phClr">
                <a:tint val="97000"/>
                <a:satMod val="95000"/>
              </a:schemeClr>
            </a:duotone>
          </a:blip>
          <a:tile tx="0" ty="0" sx="70000" sy="70000" flip="none" algn="tl"/>
        </a:blip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Motív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Clarity</Template>
  <TotalTime>223</TotalTime>
  <Words>989</Words>
  <Application>Microsoft Office PowerPoint</Application>
  <PresentationFormat>Prezentácia na obrazovke (4:3)</PresentationFormat>
  <Paragraphs>199</Paragraphs>
  <Slides>25</Slides>
  <Notes>0</Notes>
  <HiddenSlides>0</HiddenSlides>
  <MMClips>0</MMClips>
  <ScaleCrop>false</ScaleCrop>
  <HeadingPairs>
    <vt:vector size="4" baseType="variant">
      <vt:variant>
        <vt:lpstr>Motív</vt:lpstr>
      </vt:variant>
      <vt:variant>
        <vt:i4>1</vt:i4>
      </vt:variant>
      <vt:variant>
        <vt:lpstr>Nadpisy snímok</vt:lpstr>
      </vt:variant>
      <vt:variant>
        <vt:i4>25</vt:i4>
      </vt:variant>
    </vt:vector>
  </HeadingPairs>
  <TitlesOfParts>
    <vt:vector size="26" baseType="lpstr">
      <vt:lpstr>Jasnosť</vt:lpstr>
      <vt:lpstr>Výber výskumnej vzorky</vt:lpstr>
      <vt:lpstr>Výskumný súbor v kvantitatívnom výskume</vt:lpstr>
      <vt:lpstr>Výskumný súbor</vt:lpstr>
      <vt:lpstr>Formy výberu súboru</vt:lpstr>
      <vt:lpstr>Kritériá výberu výskumného súboru</vt:lpstr>
      <vt:lpstr>Kritériá výberu výskumného súboru</vt:lpstr>
      <vt:lpstr>Náhodný výber</vt:lpstr>
      <vt:lpstr>Náhodný výber (príklad)</vt:lpstr>
      <vt:lpstr>Proporčný (kvótový) stratifikovaný výber</vt:lpstr>
      <vt:lpstr>Proporčný (kvótový) stratifikovaný výber (príklad)</vt:lpstr>
      <vt:lpstr>Rovnomerný stratifikovaný výber</vt:lpstr>
      <vt:lpstr>Rovnomerný stratifikovaný výber</vt:lpstr>
      <vt:lpstr>Zámerný výber</vt:lpstr>
      <vt:lpstr>Dostupný výber</vt:lpstr>
      <vt:lpstr>Dostupný výber (príklad)</vt:lpstr>
      <vt:lpstr>Rozsah (veľkosť) výberového súboru</vt:lpstr>
      <vt:lpstr>Príklad rozsahu výskumného súboru</vt:lpstr>
      <vt:lpstr>Výskumný súbor  v kvalitatívnom výskume</vt:lpstr>
      <vt:lpstr>Zámerný – účelový výber  v kvalitatívnom výskume</vt:lpstr>
      <vt:lpstr>Zámerný – účelový výber (príklad)</vt:lpstr>
      <vt:lpstr>Metóda snehovej gule</vt:lpstr>
      <vt:lpstr>Metóda totálneho výberu</vt:lpstr>
      <vt:lpstr>Výber dokumentov pre obsahovú analýzu</vt:lpstr>
      <vt:lpstr>Informovaný súhlas v kvalitatívnom aj kvantitatívnom výskume</vt:lpstr>
      <vt:lpstr>Použitá literatúra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Problém – výskumný súbor – vzorka</dc:title>
  <dc:creator>Juraj Cap</dc:creator>
  <cp:lastModifiedBy>Juraj Cap</cp:lastModifiedBy>
  <cp:revision>32</cp:revision>
  <dcterms:created xsi:type="dcterms:W3CDTF">2014-03-23T18:29:32Z</dcterms:created>
  <dcterms:modified xsi:type="dcterms:W3CDTF">2015-10-20T10:40:48Z</dcterms:modified>
</cp:coreProperties>
</file>