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uho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sk-SK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uhlý trojuho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uho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  <p:cxnSp>
        <p:nvCxnSpPr>
          <p:cNvPr id="11" name="Rovná spojnic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Rovná spojnic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uhlý trojuho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Rovná spojnic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Rovná spojnic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7B3E051-E8C8-4A2F-A046-4DE90F6499BC}" type="datetimeFigureOut">
              <a:rPr lang="sk-SK" smtClean="0"/>
              <a:t>30. 3. 2017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sk-SK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C08AB85-3418-4BE9-8734-B699A0C6798B}" type="slidenum">
              <a:rPr lang="sk-SK" smtClean="0"/>
              <a:t>‹#›</a:t>
            </a:fld>
            <a:endParaRPr lang="sk-SK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A koreňové výplňové materiály - klasifikácia, vlastnosti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6165304"/>
          </a:xfrm>
        </p:spPr>
        <p:txBody>
          <a:bodyPr>
            <a:normAutofit fontScale="77500" lnSpcReduction="20000"/>
          </a:bodyPr>
          <a:lstStyle/>
          <a:p>
            <a:r>
              <a:rPr lang="sk-SK" b="1" dirty="0" smtClean="0">
                <a:solidFill>
                  <a:srgbClr val="FF0000"/>
                </a:solidFill>
              </a:rPr>
              <a:t>Vlastnosti ideálnej koreňovej výplne </a:t>
            </a:r>
            <a:r>
              <a:rPr lang="sk-SK" dirty="0" smtClean="0"/>
              <a:t>( </a:t>
            </a:r>
            <a:r>
              <a:rPr lang="sk-SK" dirty="0" err="1" smtClean="0"/>
              <a:t>Grossman</a:t>
            </a:r>
            <a:r>
              <a:rPr lang="sk-SK" dirty="0" smtClean="0"/>
              <a:t> 1988)</a:t>
            </a:r>
          </a:p>
          <a:p>
            <a:r>
              <a:rPr lang="sk-SK" i="1" dirty="0" smtClean="0"/>
              <a:t>1. ľahko spracovateľný s dostatočne dlhým pracovným časom</a:t>
            </a:r>
            <a:endParaRPr lang="sk-SK" dirty="0" smtClean="0"/>
          </a:p>
          <a:p>
            <a:r>
              <a:rPr lang="sk-SK" i="1" dirty="0" smtClean="0"/>
              <a:t>2. objemovo stály, počas tuhnutia sa nezmršťuje</a:t>
            </a:r>
            <a:endParaRPr lang="sk-SK" dirty="0" smtClean="0"/>
          </a:p>
          <a:p>
            <a:r>
              <a:rPr lang="sk-SK" i="1" dirty="0" smtClean="0"/>
              <a:t>3. utesňujúci kanálik </a:t>
            </a:r>
            <a:r>
              <a:rPr lang="sk-SK" i="1" dirty="0" err="1" smtClean="0"/>
              <a:t>apikálne</a:t>
            </a:r>
            <a:r>
              <a:rPr lang="sk-SK" i="1" dirty="0" smtClean="0"/>
              <a:t>, laterálne aj vo všetkých </a:t>
            </a:r>
            <a:r>
              <a:rPr lang="sk-SK" i="1" dirty="0" err="1" smtClean="0"/>
              <a:t>anastomózach</a:t>
            </a:r>
            <a:endParaRPr lang="sk-SK" dirty="0" smtClean="0"/>
          </a:p>
          <a:p>
            <a:r>
              <a:rPr lang="sk-SK" i="1" dirty="0" smtClean="0"/>
              <a:t>4. </a:t>
            </a:r>
            <a:r>
              <a:rPr lang="sk-SK" i="1" dirty="0" err="1" smtClean="0"/>
              <a:t>biokompatibilný</a:t>
            </a:r>
            <a:r>
              <a:rPr lang="sk-SK" i="1" dirty="0" smtClean="0"/>
              <a:t>, </a:t>
            </a:r>
            <a:r>
              <a:rPr lang="sk-SK" i="1" dirty="0" err="1" smtClean="0"/>
              <a:t>periapikálne</a:t>
            </a:r>
            <a:r>
              <a:rPr lang="sk-SK" i="1" dirty="0" smtClean="0"/>
              <a:t> nedráždivý</a:t>
            </a:r>
            <a:endParaRPr lang="sk-SK" dirty="0" smtClean="0"/>
          </a:p>
          <a:p>
            <a:r>
              <a:rPr lang="sk-SK" i="1" dirty="0" smtClean="0"/>
              <a:t>5. </a:t>
            </a:r>
            <a:r>
              <a:rPr lang="sk-SK" i="1" dirty="0" err="1" smtClean="0"/>
              <a:t>hydrofilný</a:t>
            </a:r>
            <a:r>
              <a:rPr lang="sk-SK" i="1" dirty="0" smtClean="0"/>
              <a:t>, vo vlhkom prostredí stály, bez pórov</a:t>
            </a:r>
            <a:endParaRPr lang="sk-SK" dirty="0" smtClean="0"/>
          </a:p>
          <a:p>
            <a:r>
              <a:rPr lang="sk-SK" i="1" dirty="0" smtClean="0"/>
              <a:t>6. voči tkanivovým tekutinám odolný, nekorodujúci</a:t>
            </a:r>
            <a:endParaRPr lang="sk-SK" dirty="0" smtClean="0"/>
          </a:p>
          <a:p>
            <a:r>
              <a:rPr lang="sk-SK" i="1" dirty="0" smtClean="0"/>
              <a:t>7. nesmie podporovať rast baktérií</a:t>
            </a:r>
            <a:endParaRPr lang="sk-SK" dirty="0" smtClean="0"/>
          </a:p>
          <a:p>
            <a:r>
              <a:rPr lang="sk-SK" i="1" dirty="0" smtClean="0"/>
              <a:t>9. nezafarbujú TZT</a:t>
            </a:r>
            <a:endParaRPr lang="sk-SK" dirty="0" smtClean="0"/>
          </a:p>
          <a:p>
            <a:r>
              <a:rPr lang="sk-SK" i="1" dirty="0" smtClean="0"/>
              <a:t>10. sterilný</a:t>
            </a:r>
            <a:endParaRPr lang="sk-SK" dirty="0" smtClean="0"/>
          </a:p>
          <a:p>
            <a:r>
              <a:rPr lang="sk-SK" i="1" dirty="0" smtClean="0"/>
              <a:t>11. ľahko odstrániteľný z kanálika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89854"/>
          </a:xfrm>
        </p:spPr>
        <p:txBody>
          <a:bodyPr>
            <a:noAutofit/>
          </a:bodyPr>
          <a:lstStyle/>
          <a:p>
            <a:r>
              <a:rPr lang="sk-SK" sz="2000" b="1" dirty="0" smtClean="0">
                <a:solidFill>
                  <a:schemeClr val="tx1"/>
                </a:solidFill>
                <a:effectLst/>
              </a:rPr>
              <a:t>dodnes neexistuje materiál, ktorý by spĺňal všetky vyššie uvedené požiadavky</a:t>
            </a:r>
            <a:br>
              <a:rPr lang="sk-SK" sz="2000" b="1" dirty="0" smtClean="0">
                <a:solidFill>
                  <a:schemeClr val="tx1"/>
                </a:solidFill>
                <a:effectLst/>
              </a:rPr>
            </a:br>
            <a:r>
              <a:rPr lang="sk-SK" sz="2000" b="1" dirty="0" smtClean="0">
                <a:solidFill>
                  <a:schemeClr val="tx1"/>
                </a:solidFill>
                <a:effectLst/>
              </a:rPr>
              <a:t>- z historického hľadiska môžeme koreňové materiály deliť do troch skupín</a:t>
            </a:r>
            <a:r>
              <a:rPr lang="sk-SK" sz="2000" b="1" dirty="0" smtClean="0">
                <a:effectLst/>
              </a:rPr>
              <a:t/>
            </a:r>
            <a:br>
              <a:rPr lang="sk-SK" sz="2000" b="1" dirty="0" smtClean="0">
                <a:effectLst/>
              </a:rPr>
            </a:br>
            <a:r>
              <a:rPr lang="sk-SK" sz="2000" b="1" dirty="0" smtClean="0">
                <a:effectLst/>
              </a:rPr>
              <a:t> </a:t>
            </a:r>
            <a:br>
              <a:rPr lang="sk-SK" sz="2000" b="1" dirty="0" smtClean="0">
                <a:effectLst/>
              </a:rPr>
            </a:br>
            <a:endParaRPr lang="sk-SK" sz="2000" b="1" dirty="0">
              <a:effectLst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26008"/>
          </a:xfrm>
        </p:spPr>
        <p:txBody>
          <a:bodyPr>
            <a:normAutofit fontScale="92500" lnSpcReduction="20000"/>
          </a:bodyPr>
          <a:lstStyle/>
          <a:p>
            <a:r>
              <a:rPr lang="sk-SK" b="1" dirty="0" smtClean="0"/>
              <a:t>1. pevné,2. polotuhé, 3. pasty</a:t>
            </a:r>
            <a:endParaRPr lang="sk-SK" dirty="0" smtClean="0"/>
          </a:p>
          <a:p>
            <a:r>
              <a:rPr lang="sk-SK" dirty="0" smtClean="0"/>
              <a:t>- medzi pevné materiály sa radia strieborné čapy, ktoré v 40. rokoch min. stor.  sľubovali ľahkú inzerciu a </a:t>
            </a:r>
            <a:r>
              <a:rPr lang="sk-SK" dirty="0" err="1" smtClean="0"/>
              <a:t>antimikrobiálne</a:t>
            </a:r>
            <a:r>
              <a:rPr lang="sk-SK" dirty="0" smtClean="0"/>
              <a:t> vlastnosti</a:t>
            </a:r>
          </a:p>
          <a:p>
            <a:r>
              <a:rPr lang="sk-SK" dirty="0" smtClean="0"/>
              <a:t>- umožňovali zaplniť aj tenké zahnuté kanáliky, s efektným rtg. obrazom</a:t>
            </a:r>
          </a:p>
          <a:p>
            <a:r>
              <a:rPr lang="sk-SK" dirty="0" smtClean="0"/>
              <a:t>- avšak časom sa ukázalo, že často dochádzalo vďaka netesnostiam medzi stenou kanálika a čapom ku korózií </a:t>
            </a:r>
            <a:r>
              <a:rPr lang="sk-SK" dirty="0" err="1" smtClean="0"/>
              <a:t>Ag</a:t>
            </a:r>
            <a:r>
              <a:rPr lang="sk-SK" dirty="0" smtClean="0"/>
              <a:t> a tým nielen k rozrušeniu čapu, ale aj k poškodeniu </a:t>
            </a:r>
            <a:r>
              <a:rPr lang="sk-SK" dirty="0" err="1" smtClean="0"/>
              <a:t>periapikálnych</a:t>
            </a:r>
            <a:r>
              <a:rPr lang="sk-SK" dirty="0" smtClean="0"/>
              <a:t> tkanív </a:t>
            </a:r>
            <a:r>
              <a:rPr lang="sk-SK" dirty="0" err="1" smtClean="0"/>
              <a:t>cytotoxickými</a:t>
            </a:r>
            <a:r>
              <a:rPr lang="sk-SK" dirty="0" smtClean="0"/>
              <a:t> účinkami produktov korózie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8096"/>
          </a:xfrm>
        </p:spPr>
        <p:txBody>
          <a:bodyPr>
            <a:normAutofit/>
          </a:bodyPr>
          <a:lstStyle/>
          <a:p>
            <a:r>
              <a:rPr lang="sk-SK" dirty="0" smtClean="0"/>
              <a:t>ďalším krokom bolo požitie pást ako koreňovej výplne, kde však bolo niekoľko nevýhod</a:t>
            </a:r>
          </a:p>
          <a:p>
            <a:r>
              <a:rPr lang="sk-SK" dirty="0" smtClean="0"/>
              <a:t>- pri tuhnutí sa zmršťovali, čo viedlo k netesnosti medzi stenou a KK a výplňou a k následnému vylúhovaniu materiálu</a:t>
            </a:r>
          </a:p>
          <a:p>
            <a:r>
              <a:rPr lang="sk-SK" dirty="0" smtClean="0"/>
              <a:t>-nebolo tu možné vytvoriť pretlak bez toho, aby nedošlo k pretlačeniu materiálu do </a:t>
            </a:r>
            <a:r>
              <a:rPr lang="sk-SK" dirty="0" err="1" smtClean="0"/>
              <a:t>periodoncia</a:t>
            </a:r>
            <a:r>
              <a:rPr lang="sk-SK" dirty="0" smtClean="0"/>
              <a:t>, a naopak pri nedostatočnom tlaku dochádzalo k nedoplneniu kanálika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8096"/>
          </a:xfrm>
        </p:spPr>
        <p:txBody>
          <a:bodyPr/>
          <a:lstStyle/>
          <a:p>
            <a:r>
              <a:rPr lang="sk-SK" dirty="0" smtClean="0"/>
              <a:t>aby sa nahradila nedostatočná netesnosť, boli pasty často kombinované s antibakteriálne pôsobiacimi látkami, najčastejšie s </a:t>
            </a:r>
            <a:r>
              <a:rPr lang="sk-SK" dirty="0" err="1" smtClean="0"/>
              <a:t>paraformaldehydom</a:t>
            </a:r>
            <a:r>
              <a:rPr lang="sk-SK" dirty="0" smtClean="0"/>
              <a:t>( foredent,N2, </a:t>
            </a:r>
            <a:r>
              <a:rPr lang="sk-SK" dirty="0" err="1" smtClean="0"/>
              <a:t>Endomethasone</a:t>
            </a:r>
            <a:r>
              <a:rPr lang="sk-SK" dirty="0" smtClean="0"/>
              <a:t>)</a:t>
            </a:r>
          </a:p>
          <a:p>
            <a:r>
              <a:rPr lang="sk-SK" dirty="0" smtClean="0"/>
              <a:t>- dochádzalo však k toxickému poškodeniu </a:t>
            </a:r>
            <a:r>
              <a:rPr lang="sk-SK" dirty="0" err="1" smtClean="0"/>
              <a:t>periapikálnych</a:t>
            </a:r>
            <a:r>
              <a:rPr lang="sk-SK" dirty="0" smtClean="0"/>
              <a:t> tkanív a ku kontinuálnemu preniku tohto kancerogénu do organizmu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30064"/>
          </a:xfrm>
        </p:spPr>
        <p:txBody>
          <a:bodyPr/>
          <a:lstStyle/>
          <a:p>
            <a:r>
              <a:rPr lang="sk-SK" dirty="0" smtClean="0"/>
              <a:t>- v súčasnosti je najviac používaným materiálom k plneniu KK gutaperča</a:t>
            </a:r>
          </a:p>
          <a:p>
            <a:r>
              <a:rPr lang="sk-SK" dirty="0" smtClean="0"/>
              <a:t>- patrí do skupiny polotuhých materiálov a ako jediný materiál umožňuje trojrozmerné zaplnenie</a:t>
            </a:r>
          </a:p>
          <a:p>
            <a:r>
              <a:rPr lang="sk-SK" dirty="0" smtClean="0"/>
              <a:t>- ak posúdime kritéria podľa </a:t>
            </a:r>
            <a:r>
              <a:rPr lang="sk-SK" dirty="0" err="1" smtClean="0"/>
              <a:t>Grossmana</a:t>
            </a:r>
            <a:r>
              <a:rPr lang="sk-SK" dirty="0" smtClean="0"/>
              <a:t>, spĺňa všetky požiadavky okrem zaistenia, tesného </a:t>
            </a:r>
            <a:r>
              <a:rPr lang="sk-SK" dirty="0" err="1" smtClean="0"/>
              <a:t>adherentného</a:t>
            </a:r>
            <a:r>
              <a:rPr lang="sk-SK" dirty="0" smtClean="0"/>
              <a:t> pripojenia na stenu KK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2072"/>
          </a:xfrm>
        </p:spPr>
        <p:txBody>
          <a:bodyPr>
            <a:normAutofit/>
          </a:bodyPr>
          <a:lstStyle/>
          <a:p>
            <a:r>
              <a:rPr lang="sk-SK" dirty="0" smtClean="0"/>
              <a:t>- medzi jej prednosti patrí </a:t>
            </a:r>
            <a:r>
              <a:rPr lang="sk-SK" dirty="0" err="1" smtClean="0"/>
              <a:t>biokompatibilita</a:t>
            </a:r>
            <a:r>
              <a:rPr lang="sk-SK" dirty="0" smtClean="0"/>
              <a:t>, stálosť vnútorného prostredia, </a:t>
            </a:r>
            <a:r>
              <a:rPr lang="sk-SK" dirty="0" err="1" smtClean="0"/>
              <a:t>nedráždivosť</a:t>
            </a:r>
            <a:r>
              <a:rPr lang="sk-SK" dirty="0" smtClean="0"/>
              <a:t> a objemová stabilita, rovnako ako ľahká odstrániteľnosť a rtg. kontrastnosť</a:t>
            </a:r>
          </a:p>
          <a:p>
            <a:r>
              <a:rPr lang="sk-SK" dirty="0" smtClean="0"/>
              <a:t>- jej hlavnou prednosťou je však polotuhá konzistencia, ktorá umožňuje možnosť kontroly, kam výplň umiestňujeme a možnosť vytvorenia pretlaku( kondenzácie) v KK, čo je nevyhnutné k trojrozmernému plneniu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74080"/>
          </a:xfrm>
        </p:spPr>
        <p:txBody>
          <a:bodyPr/>
          <a:lstStyle/>
          <a:p>
            <a:r>
              <a:rPr lang="sk-SK" dirty="0" smtClean="0"/>
              <a:t>- k trojrozmernému plneniu KK je nevyhnutné vytvorenie pretlaku ( kondenzácie</a:t>
            </a:r>
            <a:r>
              <a:rPr lang="sk-SK" dirty="0" smtClean="0"/>
              <a:t>)</a:t>
            </a:r>
          </a:p>
          <a:p>
            <a:endParaRPr lang="sk-SK" dirty="0" smtClean="0"/>
          </a:p>
          <a:p>
            <a:r>
              <a:rPr lang="sk-SK" dirty="0" smtClean="0"/>
              <a:t>- ak ju skombinujeme s niektorým zo </a:t>
            </a:r>
            <a:r>
              <a:rPr lang="sk-SK" dirty="0" err="1" smtClean="0"/>
              <a:t>sealer</a:t>
            </a:r>
            <a:r>
              <a:rPr lang="sk-SK" dirty="0" smtClean="0"/>
              <a:t>, ktorý sprostredkúvajú adhéziu k TZT a preniku aj do najmenších štruktúr, dosiahneme za súčasných podmienok optimálne možnú kombináciu dvoch materiálov k zaplneniu KK 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2072"/>
          </a:xfrm>
        </p:spPr>
        <p:txBody>
          <a:bodyPr>
            <a:normAutofit fontScale="92500" lnSpcReduction="10000"/>
          </a:bodyPr>
          <a:lstStyle/>
          <a:p>
            <a:r>
              <a:rPr lang="sk-SK" b="1" dirty="0" smtClean="0"/>
              <a:t>SEALERY </a:t>
            </a:r>
            <a:endParaRPr lang="sk-SK" dirty="0" smtClean="0"/>
          </a:p>
          <a:p>
            <a:r>
              <a:rPr lang="sk-SK" dirty="0" smtClean="0"/>
              <a:t>- ide o pasty(cementy, pečatidlá), ktoré pri plnení KK majú tieto funkcie :</a:t>
            </a:r>
          </a:p>
          <a:p>
            <a:r>
              <a:rPr lang="sk-SK" dirty="0" smtClean="0"/>
              <a:t>a). pripojenie výplňového materiálu ku stene KK</a:t>
            </a:r>
          </a:p>
          <a:p>
            <a:r>
              <a:rPr lang="sk-SK" dirty="0" smtClean="0"/>
              <a:t>b). vyplnenie priestoru, kam sa výplňový materiál nemôže dostať( jemné nerovnosti, spojky, </a:t>
            </a:r>
            <a:r>
              <a:rPr lang="sk-SK" dirty="0" err="1" smtClean="0"/>
              <a:t>lakuny</a:t>
            </a:r>
            <a:r>
              <a:rPr lang="sk-SK" dirty="0" smtClean="0"/>
              <a:t>)</a:t>
            </a:r>
          </a:p>
          <a:p>
            <a:r>
              <a:rPr lang="sk-SK" dirty="0" smtClean="0"/>
              <a:t>c). </a:t>
            </a:r>
            <a:r>
              <a:rPr lang="sk-SK" dirty="0" err="1" smtClean="0"/>
              <a:t>lubrikant</a:t>
            </a:r>
            <a:r>
              <a:rPr lang="sk-SK" dirty="0" smtClean="0"/>
              <a:t>, uľahčujúci zavedenie gutaperčových čapov</a:t>
            </a:r>
          </a:p>
          <a:p>
            <a:r>
              <a:rPr lang="sk-SK" dirty="0" smtClean="0"/>
              <a:t>d). </a:t>
            </a:r>
            <a:r>
              <a:rPr lang="sk-SK" dirty="0" err="1" smtClean="0"/>
              <a:t>bakteriostatický</a:t>
            </a:r>
            <a:r>
              <a:rPr lang="sk-SK" dirty="0" smtClean="0"/>
              <a:t> účinok</a:t>
            </a:r>
          </a:p>
          <a:p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 </a:t>
            </a:r>
          </a:p>
          <a:p>
            <a:r>
              <a:rPr lang="sk-SK" b="1" dirty="0" smtClean="0">
                <a:solidFill>
                  <a:srgbClr val="FFFF00"/>
                </a:solidFill>
              </a:rPr>
              <a:t>Rozdelenie </a:t>
            </a:r>
            <a:r>
              <a:rPr lang="sk-SK" b="1" dirty="0" err="1" smtClean="0">
                <a:solidFill>
                  <a:srgbClr val="FFFF00"/>
                </a:solidFill>
              </a:rPr>
              <a:t>sealerov</a:t>
            </a:r>
            <a:r>
              <a:rPr lang="sk-SK" b="1" dirty="0" smtClean="0">
                <a:solidFill>
                  <a:srgbClr val="FFFF00"/>
                </a:solidFill>
              </a:rPr>
              <a:t> : </a:t>
            </a:r>
          </a:p>
          <a:p>
            <a:r>
              <a:rPr lang="sk-SK" b="1" dirty="0" smtClean="0"/>
              <a:t>1. </a:t>
            </a:r>
            <a:r>
              <a:rPr lang="sk-SK" b="1" dirty="0" err="1" smtClean="0"/>
              <a:t>zinkoxideugenolové</a:t>
            </a:r>
            <a:endParaRPr lang="sk-SK" dirty="0" smtClean="0"/>
          </a:p>
          <a:p>
            <a:r>
              <a:rPr lang="sk-SK" b="1" dirty="0" smtClean="0"/>
              <a:t>2. živicové</a:t>
            </a:r>
            <a:endParaRPr lang="sk-SK" dirty="0" smtClean="0"/>
          </a:p>
          <a:p>
            <a:r>
              <a:rPr lang="sk-SK" b="1" dirty="0" smtClean="0"/>
              <a:t>3.skloionomerné</a:t>
            </a:r>
            <a:endParaRPr lang="sk-SK" dirty="0" smtClean="0"/>
          </a:p>
          <a:p>
            <a:r>
              <a:rPr lang="sk-SK" b="1" dirty="0" smtClean="0"/>
              <a:t>4. s </a:t>
            </a:r>
            <a:r>
              <a:rPr lang="sk-SK" b="1" dirty="0" err="1" smtClean="0"/>
              <a:t>Ca</a:t>
            </a:r>
            <a:r>
              <a:rPr lang="sk-SK" b="1" dirty="0" smtClean="0"/>
              <a:t>(OH)2</a:t>
            </a:r>
            <a:endParaRPr lang="sk-SK" dirty="0" smtClean="0"/>
          </a:p>
          <a:p>
            <a:r>
              <a:rPr lang="sk-SK" b="1" dirty="0" smtClean="0"/>
              <a:t>5. silikónové</a:t>
            </a:r>
            <a:endParaRPr lang="sk-SK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Ad1. ZINKOXID EUGENOLOVÉ SEALERY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obľúbený materiál pri plnení KK niektorou z kondenzačných metód</a:t>
            </a:r>
          </a:p>
          <a:p>
            <a:r>
              <a:rPr lang="sk-SK" dirty="0" smtClean="0"/>
              <a:t>- medzi hlavné prednosti sa radí dlhý čas tuhnutia, možnosť odstránenia z KK a fakt, že nezafarbuje TZT</a:t>
            </a:r>
          </a:p>
          <a:p>
            <a:r>
              <a:rPr lang="sk-SK" dirty="0" smtClean="0"/>
              <a:t>- udáva sa, že </a:t>
            </a:r>
            <a:r>
              <a:rPr lang="sk-SK" dirty="0" err="1" smtClean="0"/>
              <a:t>eugenol</a:t>
            </a:r>
            <a:r>
              <a:rPr lang="sk-SK" dirty="0" smtClean="0"/>
              <a:t> v týchto </a:t>
            </a:r>
            <a:r>
              <a:rPr lang="sk-SK" dirty="0" err="1" smtClean="0"/>
              <a:t>sealeroch</a:t>
            </a:r>
            <a:r>
              <a:rPr lang="sk-SK" dirty="0" smtClean="0"/>
              <a:t> reaguje s gutaperčou za vzniku </a:t>
            </a:r>
            <a:r>
              <a:rPr lang="sk-SK" dirty="0" err="1" smtClean="0"/>
              <a:t>eukaperči</a:t>
            </a:r>
            <a:r>
              <a:rPr lang="sk-SK" dirty="0" smtClean="0"/>
              <a:t>, čo by malo teoreticky zlepšovať previazanosť koreňovej výplne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186048"/>
          </a:xfrm>
        </p:spPr>
        <p:txBody>
          <a:bodyPr>
            <a:normAutofit fontScale="92500"/>
          </a:bodyPr>
          <a:lstStyle/>
          <a:p>
            <a:r>
              <a:rPr lang="sk-SK" dirty="0" smtClean="0"/>
              <a:t>- rovnako ako </a:t>
            </a:r>
            <a:r>
              <a:rPr lang="sk-SK" dirty="0" smtClean="0">
                <a:solidFill>
                  <a:srgbClr val="FFFF00"/>
                </a:solidFill>
              </a:rPr>
              <a:t>ostatné </a:t>
            </a:r>
            <a:r>
              <a:rPr lang="sk-SK" dirty="0" err="1" smtClean="0">
                <a:solidFill>
                  <a:srgbClr val="FFFF00"/>
                </a:solidFill>
              </a:rPr>
              <a:t>zikoxideugenolové</a:t>
            </a:r>
            <a:r>
              <a:rPr lang="sk-SK" dirty="0" smtClean="0">
                <a:solidFill>
                  <a:srgbClr val="FFFF00"/>
                </a:solidFill>
              </a:rPr>
              <a:t> </a:t>
            </a:r>
            <a:r>
              <a:rPr lang="sk-SK" dirty="0" smtClean="0"/>
              <a:t>cementy majú antibakteriálne vlastnosti a dobrú priľnavosť na TZT</a:t>
            </a:r>
          </a:p>
          <a:p>
            <a:r>
              <a:rPr lang="sk-SK" dirty="0" smtClean="0"/>
              <a:t>- ak je kanálik hermeticky zaplnení, a nie je prítomná </a:t>
            </a:r>
            <a:r>
              <a:rPr lang="sk-SK" dirty="0" err="1" smtClean="0"/>
              <a:t>mikronetesnosť</a:t>
            </a:r>
            <a:r>
              <a:rPr lang="sk-SK" dirty="0" smtClean="0"/>
              <a:t>, vytvárajú s gutaperčou kvalitnú a stabilnú koreňovú výplň</a:t>
            </a:r>
          </a:p>
          <a:p>
            <a:r>
              <a:rPr lang="sk-SK" dirty="0" smtClean="0"/>
              <a:t>- pokiaľ dôjde k preplneniu do </a:t>
            </a:r>
            <a:r>
              <a:rPr lang="sk-SK" dirty="0" err="1" smtClean="0"/>
              <a:t>periodoncia</a:t>
            </a:r>
            <a:r>
              <a:rPr lang="sk-SK" dirty="0" smtClean="0"/>
              <a:t>, sú </a:t>
            </a:r>
            <a:r>
              <a:rPr lang="sk-SK" dirty="0" err="1" smtClean="0"/>
              <a:t>rezorbovateľné</a:t>
            </a:r>
            <a:r>
              <a:rPr lang="sk-SK" dirty="0" smtClean="0"/>
              <a:t>, avšak je nutné mať na zreteli, že ide o materiál </a:t>
            </a:r>
            <a:r>
              <a:rPr lang="sk-SK" dirty="0" err="1" smtClean="0"/>
              <a:t>cytotoxický</a:t>
            </a:r>
            <a:r>
              <a:rPr lang="sk-SK" dirty="0" smtClean="0"/>
              <a:t>, takže preplňovanie je kontraindikované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6048"/>
          </a:xfrm>
        </p:spPr>
        <p:txBody>
          <a:bodyPr/>
          <a:lstStyle/>
          <a:p>
            <a:r>
              <a:rPr lang="sk-SK" dirty="0" smtClean="0"/>
              <a:t>- medzi nevýhody patria hrošie mechanické vlastnosti a </a:t>
            </a:r>
            <a:r>
              <a:rPr lang="sk-SK" dirty="0" err="1" smtClean="0"/>
              <a:t>cytotoxický</a:t>
            </a:r>
            <a:r>
              <a:rPr lang="sk-SK" dirty="0" smtClean="0"/>
              <a:t> efekt, ktorý sa uvádza so spomaleným hojením </a:t>
            </a:r>
            <a:r>
              <a:rPr lang="sk-SK" dirty="0" err="1" smtClean="0"/>
              <a:t>periapikálnych</a:t>
            </a:r>
            <a:r>
              <a:rPr lang="sk-SK" dirty="0" smtClean="0"/>
              <a:t> </a:t>
            </a:r>
            <a:r>
              <a:rPr lang="sk-SK" dirty="0" smtClean="0"/>
              <a:t>lézií</a:t>
            </a:r>
          </a:p>
          <a:p>
            <a:endParaRPr lang="sk-SK" dirty="0" smtClean="0"/>
          </a:p>
          <a:p>
            <a:r>
              <a:rPr lang="sk-SK" dirty="0" smtClean="0"/>
              <a:t>- nie je vhodný  ani inhibičný efekt na tuhnutie živicových materiálov, ktorý vylučuje ich použitie tam, kde plánujeme urobiť kompozitnú živicovú výplň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2072"/>
          </a:xfrm>
        </p:spPr>
        <p:txBody>
          <a:bodyPr/>
          <a:lstStyle/>
          <a:p>
            <a:r>
              <a:rPr lang="sk-SK" dirty="0" smtClean="0"/>
              <a:t>ich použitie samostatné, alebo s jedným čapom je úplne nevhodné, keďže dochádza pri tuhnutí k ich kontrakcii, vzniku netesnosti a k pomerne rýchlemu </a:t>
            </a:r>
            <a:r>
              <a:rPr lang="sk-SK" dirty="0" smtClean="0"/>
              <a:t>vylúhovaniu</a:t>
            </a:r>
          </a:p>
          <a:p>
            <a:endParaRPr lang="sk-SK" dirty="0" smtClean="0"/>
          </a:p>
          <a:p>
            <a:r>
              <a:rPr lang="sk-SK" dirty="0" smtClean="0"/>
              <a:t>- medzi zástupcov patrí </a:t>
            </a:r>
            <a:r>
              <a:rPr lang="sk-SK" dirty="0" err="1" smtClean="0"/>
              <a:t>Pulp-canal-sealer</a:t>
            </a:r>
            <a:r>
              <a:rPr lang="sk-SK" dirty="0" smtClean="0"/>
              <a:t>(</a:t>
            </a:r>
            <a:r>
              <a:rPr lang="sk-SK" dirty="0" err="1" smtClean="0"/>
              <a:t>Kerr</a:t>
            </a:r>
            <a:r>
              <a:rPr lang="sk-SK" dirty="0" smtClean="0"/>
              <a:t>), </a:t>
            </a:r>
            <a:r>
              <a:rPr lang="sk-SK" dirty="0" err="1" smtClean="0"/>
              <a:t>Tubli</a:t>
            </a:r>
            <a:r>
              <a:rPr lang="sk-SK" dirty="0" smtClean="0"/>
              <a:t>, </a:t>
            </a:r>
            <a:r>
              <a:rPr lang="sk-SK" dirty="0" err="1" smtClean="0"/>
              <a:t>Seal</a:t>
            </a:r>
            <a:r>
              <a:rPr lang="sk-SK" dirty="0" smtClean="0"/>
              <a:t>, </a:t>
            </a:r>
            <a:r>
              <a:rPr lang="sk-SK" dirty="0" err="1" smtClean="0"/>
              <a:t>Caryosan</a:t>
            </a:r>
            <a:endParaRPr lang="sk-SK" dirty="0" smtClean="0"/>
          </a:p>
          <a:p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Ad. 2 UMELÉ ŽIVICE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- s rastúcim významom gutaperče sa ich použitie zredukovalo na indikácie </a:t>
            </a:r>
            <a:r>
              <a:rPr lang="sk-SK" dirty="0" err="1" smtClean="0"/>
              <a:t>sealerov</a:t>
            </a:r>
            <a:r>
              <a:rPr lang="sk-SK" dirty="0" smtClean="0"/>
              <a:t>, kde však nachádzajú široké uplatnenie </a:t>
            </a:r>
            <a:endParaRPr lang="sk-SK" dirty="0" smtClean="0"/>
          </a:p>
          <a:p>
            <a:endParaRPr lang="sk-SK" dirty="0" smtClean="0"/>
          </a:p>
          <a:p>
            <a:r>
              <a:rPr lang="sk-SK" dirty="0" smtClean="0"/>
              <a:t>Z historického hľadiska možno umelé živice rozdeliť na :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i="1" dirty="0" smtClean="0"/>
              <a:t>a). </a:t>
            </a:r>
            <a:r>
              <a:rPr lang="sk-SK" b="1" i="1" dirty="0" err="1" smtClean="0"/>
              <a:t>rezorcín</a:t>
            </a:r>
            <a:r>
              <a:rPr lang="sk-SK" b="1" i="1" dirty="0" smtClean="0"/>
              <a:t> formaldehydovej </a:t>
            </a:r>
            <a:r>
              <a:rPr lang="sk-SK" b="1" i="1" dirty="0" err="1" smtClean="0"/>
              <a:t>polykondenzačnej</a:t>
            </a:r>
            <a:r>
              <a:rPr lang="sk-SK" b="1" i="1" dirty="0" smtClean="0"/>
              <a:t> živice</a:t>
            </a:r>
            <a:endParaRPr lang="sk-SK" dirty="0" smtClean="0"/>
          </a:p>
          <a:p>
            <a:r>
              <a:rPr lang="sk-SK" b="1" i="1" dirty="0" smtClean="0"/>
              <a:t>b). epoxidové živice</a:t>
            </a:r>
            <a:endParaRPr lang="sk-SK" dirty="0" smtClean="0"/>
          </a:p>
          <a:p>
            <a:r>
              <a:rPr lang="sk-SK" b="1" i="1" dirty="0" smtClean="0"/>
              <a:t>c). </a:t>
            </a:r>
            <a:r>
              <a:rPr lang="sk-SK" b="1" i="1" dirty="0" err="1" smtClean="0"/>
              <a:t>polyketónové</a:t>
            </a:r>
            <a:r>
              <a:rPr lang="sk-SK" b="1" i="1" dirty="0" smtClean="0"/>
              <a:t> živice</a:t>
            </a:r>
            <a:endParaRPr lang="sk-SK" dirty="0" smtClean="0"/>
          </a:p>
          <a:p>
            <a:r>
              <a:rPr lang="sk-SK" b="1" i="1" dirty="0" smtClean="0"/>
              <a:t>d). </a:t>
            </a:r>
            <a:r>
              <a:rPr lang="sk-SK" b="1" i="1" dirty="0" err="1" smtClean="0"/>
              <a:t>metakrylátové</a:t>
            </a:r>
            <a:r>
              <a:rPr lang="sk-SK" b="1" i="1" dirty="0" smtClean="0"/>
              <a:t> živice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800" b="1" dirty="0" smtClean="0"/>
              <a:t>a). </a:t>
            </a:r>
            <a:r>
              <a:rPr lang="sk-SK" sz="2800" b="1" dirty="0" err="1" smtClean="0"/>
              <a:t>Rezorcín</a:t>
            </a:r>
            <a:r>
              <a:rPr lang="sk-SK" sz="2800" b="1" dirty="0" smtClean="0"/>
              <a:t> formaldehydové </a:t>
            </a:r>
            <a:r>
              <a:rPr lang="sk-SK" sz="2800" b="1" dirty="0" smtClean="0"/>
              <a:t>živice</a:t>
            </a:r>
            <a:br>
              <a:rPr lang="sk-SK" sz="2800" b="1" dirty="0" smtClean="0"/>
            </a:br>
            <a:r>
              <a:rPr lang="sk-SK" sz="2800" b="1" dirty="0" smtClean="0"/>
              <a:t> </a:t>
            </a:r>
            <a:r>
              <a:rPr lang="sk-SK" sz="2800" b="1" dirty="0" smtClean="0"/>
              <a:t>( </a:t>
            </a:r>
            <a:r>
              <a:rPr lang="sk-SK" sz="2800" b="1" dirty="0" err="1" smtClean="0"/>
              <a:t>Rieblerová</a:t>
            </a:r>
            <a:r>
              <a:rPr lang="sk-SK" sz="2800" b="1" dirty="0" smtClean="0"/>
              <a:t> pasta , </a:t>
            </a:r>
            <a:r>
              <a:rPr lang="sk-SK" sz="2800" b="1" dirty="0" err="1" smtClean="0"/>
              <a:t>Albrechtová</a:t>
            </a:r>
            <a:r>
              <a:rPr lang="sk-SK" sz="2800" b="1" dirty="0" smtClean="0"/>
              <a:t> pasta)</a:t>
            </a:r>
            <a:r>
              <a:rPr lang="sk-SK" sz="2800" dirty="0" smtClean="0"/>
              <a:t/>
            </a:r>
            <a:br>
              <a:rPr lang="sk-SK" sz="2800" dirty="0" smtClean="0"/>
            </a:br>
            <a:endParaRPr lang="sk-SK" sz="28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u nás predtým zastúpené </a:t>
            </a:r>
            <a:r>
              <a:rPr lang="sk-SK" dirty="0" err="1" smtClean="0"/>
              <a:t>foredentom</a:t>
            </a:r>
            <a:r>
              <a:rPr lang="sk-SK" dirty="0" smtClean="0"/>
              <a:t>, boli dlhú dobu jedným z najrozšírenejších výplňových materiálov</a:t>
            </a:r>
          </a:p>
          <a:p>
            <a:r>
              <a:rPr lang="sk-SK" dirty="0" smtClean="0"/>
              <a:t>- jednoduchá príprava, ľahká manipulácia a nízke percento počiatočných komplikácií z neho robili preferovaný </a:t>
            </a:r>
            <a:r>
              <a:rPr lang="sk-SK" dirty="0" err="1" smtClean="0"/>
              <a:t>obturačný</a:t>
            </a:r>
            <a:r>
              <a:rPr lang="sk-SK" dirty="0" smtClean="0"/>
              <a:t> materiál</a:t>
            </a:r>
          </a:p>
          <a:p>
            <a:r>
              <a:rPr lang="sk-SK" dirty="0" smtClean="0"/>
              <a:t>- častým nálezom boli v tej dobe </a:t>
            </a:r>
            <a:r>
              <a:rPr lang="sk-SK" dirty="0" err="1" smtClean="0"/>
              <a:t>polozaplnené</a:t>
            </a:r>
            <a:r>
              <a:rPr lang="sk-SK" dirty="0" smtClean="0"/>
              <a:t> kanáliky s množstvom infikovaného tkaniva v KK, alebo naopak masívne preplnené zuby s nedokonale utesnenou koreňovou výplňou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62112"/>
          </a:xfrm>
        </p:spPr>
        <p:txBody>
          <a:bodyPr>
            <a:normAutofit fontScale="92500" lnSpcReduction="10000"/>
          </a:bodyPr>
          <a:lstStyle/>
          <a:p>
            <a:r>
              <a:rPr lang="sk-SK" dirty="0" smtClean="0"/>
              <a:t>ak napriek tomu nebolo percento komplikácie vysoké, hlavne kvôli silným </a:t>
            </a:r>
            <a:r>
              <a:rPr lang="sk-SK" dirty="0" err="1" smtClean="0"/>
              <a:t>antimikrobiálnym</a:t>
            </a:r>
            <a:r>
              <a:rPr lang="sk-SK" dirty="0" smtClean="0"/>
              <a:t> vlastnostiam </a:t>
            </a:r>
            <a:r>
              <a:rPr lang="sk-SK" dirty="0" err="1" smtClean="0"/>
              <a:t>paraformaldehydu</a:t>
            </a:r>
            <a:r>
              <a:rPr lang="sk-SK" dirty="0" smtClean="0"/>
              <a:t>, schopnosť mumifikovať pozostalý obsah kanálika a niekedy aj </a:t>
            </a:r>
            <a:r>
              <a:rPr lang="sk-SK" dirty="0" err="1" smtClean="0"/>
              <a:t>periapikálneho</a:t>
            </a:r>
            <a:r>
              <a:rPr lang="sk-SK" dirty="0" smtClean="0"/>
              <a:t> </a:t>
            </a:r>
            <a:r>
              <a:rPr lang="sk-SK" dirty="0" smtClean="0"/>
              <a:t>tkaniva</a:t>
            </a:r>
          </a:p>
          <a:p>
            <a:endParaRPr lang="sk-SK" dirty="0" smtClean="0"/>
          </a:p>
          <a:p>
            <a:r>
              <a:rPr lang="sk-SK" dirty="0" smtClean="0"/>
              <a:t>- z hľadiska dlhodobej perspektívy však boli zuby značné neisté- ako dlho vydržia antibakteriálne vlastnosti, ako rýchlo sa materiál vylúhuje z kanálika, kedy nastane komunikácia vnútornej netesnosti s vonkajším prostredím a nástup nových </a:t>
            </a:r>
            <a:r>
              <a:rPr lang="sk-SK" dirty="0" err="1" smtClean="0"/>
              <a:t>obtiaži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62112"/>
          </a:xfrm>
        </p:spPr>
        <p:txBody>
          <a:bodyPr>
            <a:normAutofit/>
          </a:bodyPr>
          <a:lstStyle/>
          <a:p>
            <a:r>
              <a:rPr lang="sk-SK" dirty="0" smtClean="0"/>
              <a:t>- najviac tu bolo riziko vzniku vážnych komplikácií v dôsledku uvoľňovaného </a:t>
            </a:r>
            <a:r>
              <a:rPr lang="sk-SK" dirty="0" err="1" smtClean="0"/>
              <a:t>paraformaldehydu</a:t>
            </a:r>
            <a:r>
              <a:rPr lang="sk-SK" dirty="0" smtClean="0"/>
              <a:t> (neuritídy, </a:t>
            </a:r>
            <a:r>
              <a:rPr lang="sk-SK" dirty="0" err="1" smtClean="0"/>
              <a:t>parestézie</a:t>
            </a:r>
            <a:r>
              <a:rPr lang="sk-SK" dirty="0" smtClean="0"/>
              <a:t>)</a:t>
            </a:r>
          </a:p>
          <a:p>
            <a:endParaRPr lang="sk-SK" dirty="0" smtClean="0"/>
          </a:p>
          <a:p>
            <a:r>
              <a:rPr lang="sk-SK" dirty="0" smtClean="0"/>
              <a:t>- S rozvojom nových poznatkov v </a:t>
            </a:r>
            <a:r>
              <a:rPr lang="sk-SK" dirty="0" err="1" smtClean="0"/>
              <a:t>endodoncií</a:t>
            </a:r>
            <a:r>
              <a:rPr lang="sk-SK" dirty="0" smtClean="0"/>
              <a:t>, so vzrastajúcim dôrazom na dokonalé opracovanie KK, význam materiálov poklesol a preto sa ich použitie dnes považuje za neopodstatnené a nebezpečné</a:t>
            </a:r>
          </a:p>
          <a:p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3200" b="1" dirty="0" smtClean="0"/>
              <a:t>b). Epoxidové živice ( AH26, AH plus, </a:t>
            </a:r>
            <a:r>
              <a:rPr lang="sk-SK" sz="3200" b="1" dirty="0" err="1" smtClean="0"/>
              <a:t>TopSeal</a:t>
            </a:r>
            <a:r>
              <a:rPr lang="sk-SK" sz="3200" b="1" dirty="0" smtClean="0"/>
              <a:t>)</a:t>
            </a:r>
            <a:r>
              <a:rPr lang="sk-SK" sz="3200" dirty="0" smtClean="0"/>
              <a:t/>
            </a:r>
            <a:br>
              <a:rPr lang="sk-SK" sz="3200" dirty="0" smtClean="0"/>
            </a:br>
            <a:endParaRPr lang="sk-SK" sz="32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681992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- pre svoje výhodné vlastnosti sa využívajú v hojnej miere </a:t>
            </a:r>
          </a:p>
          <a:p>
            <a:r>
              <a:rPr lang="sk-SK" dirty="0" smtClean="0"/>
              <a:t>- medzi ich hlavné prednosti patrí : </a:t>
            </a:r>
          </a:p>
          <a:p>
            <a:r>
              <a:rPr lang="sk-SK" i="1" dirty="0" smtClean="0"/>
              <a:t>1. dlhý čas tuhnutia (48 hodín)</a:t>
            </a:r>
            <a:endParaRPr lang="sk-SK" dirty="0" smtClean="0"/>
          </a:p>
          <a:p>
            <a:r>
              <a:rPr lang="sk-SK" i="1" dirty="0" smtClean="0"/>
              <a:t>2. </a:t>
            </a:r>
            <a:r>
              <a:rPr lang="sk-SK" i="1" dirty="0" err="1" smtClean="0"/>
              <a:t>hydrofília</a:t>
            </a:r>
            <a:r>
              <a:rPr lang="sk-SK" i="1" dirty="0" smtClean="0"/>
              <a:t> a s tým spojená dobrá </a:t>
            </a:r>
            <a:r>
              <a:rPr lang="sk-SK" i="1" dirty="0" err="1" smtClean="0"/>
              <a:t>penetrácia</a:t>
            </a:r>
            <a:r>
              <a:rPr lang="sk-SK" i="1" dirty="0" smtClean="0"/>
              <a:t> do jemných štruktúr</a:t>
            </a:r>
            <a:endParaRPr lang="sk-SK" dirty="0" smtClean="0"/>
          </a:p>
          <a:p>
            <a:r>
              <a:rPr lang="sk-SK" i="1" dirty="0" smtClean="0"/>
              <a:t>3. výborná adhézia na </a:t>
            </a:r>
            <a:r>
              <a:rPr lang="sk-SK" i="1" dirty="0" err="1" smtClean="0"/>
              <a:t>dentín</a:t>
            </a:r>
            <a:endParaRPr lang="sk-SK" dirty="0" smtClean="0"/>
          </a:p>
          <a:p>
            <a:r>
              <a:rPr lang="sk-SK" i="1" dirty="0" smtClean="0"/>
              <a:t>4. dlhodobá objemová stálosť</a:t>
            </a:r>
            <a:endParaRPr lang="sk-SK" dirty="0" smtClean="0"/>
          </a:p>
          <a:p>
            <a:r>
              <a:rPr lang="sk-SK" i="1" dirty="0" smtClean="0"/>
              <a:t>5. odolnosť voči vylúhovaniu</a:t>
            </a:r>
            <a:endParaRPr lang="sk-SK" dirty="0" smtClean="0"/>
          </a:p>
          <a:p>
            <a:r>
              <a:rPr lang="sk-SK" i="1" dirty="0" smtClean="0"/>
              <a:t>6. </a:t>
            </a:r>
            <a:r>
              <a:rPr lang="sk-SK" i="1" dirty="0" err="1" smtClean="0"/>
              <a:t>antimikrobiálne</a:t>
            </a:r>
            <a:r>
              <a:rPr lang="sk-SK" i="1" dirty="0" smtClean="0"/>
              <a:t> vlastnosti na začiatku tuhnutia</a:t>
            </a:r>
            <a:endParaRPr lang="sk-SK" dirty="0" smtClean="0"/>
          </a:p>
          <a:p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- je nutné počítať aj s ich negatívnymi vlastnosťami : </a:t>
            </a:r>
          </a:p>
          <a:p>
            <a:r>
              <a:rPr lang="sk-SK" i="1" dirty="0" smtClean="0"/>
              <a:t>1. zlá odstrániteľnosť z kanálika - nie sú rozpustné v </a:t>
            </a:r>
            <a:r>
              <a:rPr lang="sk-SK" i="1" dirty="0" err="1" smtClean="0"/>
              <a:t>org</a:t>
            </a:r>
            <a:r>
              <a:rPr lang="sk-SK" i="1" dirty="0" smtClean="0"/>
              <a:t>. rozpúšťadlách</a:t>
            </a:r>
            <a:endParaRPr lang="sk-SK" dirty="0" smtClean="0"/>
          </a:p>
          <a:p>
            <a:r>
              <a:rPr lang="sk-SK" i="1" dirty="0" smtClean="0"/>
              <a:t>2. farbenie TZT</a:t>
            </a:r>
            <a:endParaRPr lang="sk-SK" dirty="0" smtClean="0"/>
          </a:p>
          <a:p>
            <a:r>
              <a:rPr lang="sk-SK" i="1" dirty="0" smtClean="0"/>
              <a:t>3. počas tuhnutia sú toxické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834120"/>
          </a:xfrm>
        </p:spPr>
        <p:txBody>
          <a:bodyPr>
            <a:normAutofit/>
          </a:bodyPr>
          <a:lstStyle/>
          <a:p>
            <a:r>
              <a:rPr lang="sk-SK" dirty="0" smtClean="0"/>
              <a:t>epoxidové živice sa dobre miešajú a vnášajú do kanálika ( pozor na dokonalú homogénnosť materiálu dodržaním správneho pomeru a premiešania prášku a živice)</a:t>
            </a:r>
          </a:p>
          <a:p>
            <a:r>
              <a:rPr lang="sk-SK" dirty="0" smtClean="0"/>
              <a:t>- materiály veľmi dobre </a:t>
            </a:r>
            <a:r>
              <a:rPr lang="sk-SK" dirty="0" err="1" smtClean="0"/>
              <a:t>penetrujú</a:t>
            </a:r>
            <a:r>
              <a:rPr lang="sk-SK" dirty="0" smtClean="0"/>
              <a:t>, hlavne do vlhkých miest, kde stuhnú</a:t>
            </a:r>
          </a:p>
          <a:p>
            <a:r>
              <a:rPr lang="sk-SK" dirty="0" smtClean="0"/>
              <a:t>- ich použitie ako samostatnej výplne, alebo len s čiastočne zasunutým čapom je absolútne kontraindikované, pretože následne ich už nie je možné spriechodniť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- dôležité je aj odstrániť všetky zvyšky materiálu a korunkovej časti po zaplnení KK, aby nedošlo k tmavému až čiernemu presvitaniu zvyškov AH 26 cez sklovinu a </a:t>
            </a:r>
            <a:r>
              <a:rPr lang="sk-SK" dirty="0" err="1" smtClean="0"/>
              <a:t>dentín</a:t>
            </a:r>
            <a:endParaRPr lang="sk-SK" dirty="0" smtClean="0"/>
          </a:p>
          <a:p>
            <a:r>
              <a:rPr lang="sk-SK" dirty="0" smtClean="0"/>
              <a:t>- pri dodržaní všetkých zásad ide o kvalitný dlhodobo trvanlivý </a:t>
            </a:r>
            <a:r>
              <a:rPr lang="sk-SK" dirty="0" err="1" smtClean="0"/>
              <a:t>sealer</a:t>
            </a:r>
            <a:r>
              <a:rPr lang="sk-SK" dirty="0" smtClean="0"/>
              <a:t> </a:t>
            </a:r>
          </a:p>
          <a:p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c). </a:t>
            </a:r>
            <a:r>
              <a:rPr lang="sk-SK" b="1" dirty="0" err="1" smtClean="0"/>
              <a:t>Polyketónové</a:t>
            </a:r>
            <a:r>
              <a:rPr lang="sk-SK" b="1" dirty="0" smtClean="0"/>
              <a:t> živice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2032"/>
          </a:xfrm>
        </p:spPr>
        <p:txBody>
          <a:bodyPr>
            <a:normAutofit fontScale="92500"/>
          </a:bodyPr>
          <a:lstStyle/>
          <a:p>
            <a:r>
              <a:rPr lang="sk-SK" dirty="0" smtClean="0"/>
              <a:t>- po stuhnutí majú veľmi dobrú adhéziu k </a:t>
            </a:r>
            <a:r>
              <a:rPr lang="sk-SK" dirty="0" err="1" smtClean="0"/>
              <a:t>dentínu</a:t>
            </a:r>
            <a:r>
              <a:rPr lang="sk-SK" dirty="0" smtClean="0"/>
              <a:t> a ich tesniace schopnosti sú taktiež veľmi dobré, pri tuhnutí sa nezmršťujú a v tkanivových tekutinách sú nerozpustné</a:t>
            </a:r>
          </a:p>
          <a:p>
            <a:r>
              <a:rPr lang="sk-SK" dirty="0" smtClean="0"/>
              <a:t>- ide o materiály tuhnúce </a:t>
            </a:r>
            <a:r>
              <a:rPr lang="sk-SK" dirty="0" err="1" smtClean="0"/>
              <a:t>chelátovou</a:t>
            </a:r>
            <a:r>
              <a:rPr lang="sk-SK" dirty="0" smtClean="0"/>
              <a:t> reakciou zinku ( prášok obsahuje aj </a:t>
            </a:r>
            <a:r>
              <a:rPr lang="sk-SK" dirty="0" err="1" smtClean="0"/>
              <a:t>ZnO</a:t>
            </a:r>
            <a:r>
              <a:rPr lang="sk-SK" dirty="0" smtClean="0"/>
              <a:t>) s </a:t>
            </a:r>
            <a:r>
              <a:rPr lang="sk-SK" dirty="0" err="1" smtClean="0"/>
              <a:t>polyketónmi</a:t>
            </a:r>
            <a:r>
              <a:rPr lang="sk-SK" dirty="0" smtClean="0"/>
              <a:t> obsiahnutými v tekutine</a:t>
            </a:r>
          </a:p>
          <a:p>
            <a:r>
              <a:rPr lang="sk-SK" dirty="0" smtClean="0"/>
              <a:t>- zástupcami tejto skupiny sú </a:t>
            </a:r>
            <a:r>
              <a:rPr lang="sk-SK" dirty="0" err="1" smtClean="0"/>
              <a:t>Diaket</a:t>
            </a:r>
            <a:r>
              <a:rPr lang="sk-SK" dirty="0" smtClean="0"/>
              <a:t>(3M ESPE), antibakteriálne pôsobiaci </a:t>
            </a:r>
            <a:r>
              <a:rPr lang="sk-SK" dirty="0" err="1" smtClean="0"/>
              <a:t>Diaket</a:t>
            </a:r>
            <a:r>
              <a:rPr lang="sk-SK" dirty="0" smtClean="0"/>
              <a:t> A(3M ESPE) majú podobné vlastnosti ako AH 26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medzi ich negatívne vlastnosti patria vysoká lepivosť čerstvo namiešaného materiálu, sťažujúca aplikácia do kanálika a pomerne vysoká </a:t>
            </a:r>
            <a:r>
              <a:rPr lang="sk-SK" dirty="0" smtClean="0"/>
              <a:t>toxicita</a:t>
            </a:r>
          </a:p>
          <a:p>
            <a:endParaRPr lang="sk-SK" dirty="0" smtClean="0"/>
          </a:p>
          <a:p>
            <a:r>
              <a:rPr lang="sk-SK" dirty="0" smtClean="0"/>
              <a:t>- vzhľadom k faktu, že sú z kanálika neodstrániteľné, je nevyhnutné ich použiť vždy len v kombinácií s gutaperčou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d). </a:t>
            </a:r>
            <a:r>
              <a:rPr lang="sk-SK" b="1" dirty="0" err="1" smtClean="0"/>
              <a:t>Metakrylátové</a:t>
            </a:r>
            <a:r>
              <a:rPr lang="sk-SK" b="1" dirty="0" smtClean="0"/>
              <a:t> živice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70024"/>
          </a:xfrm>
        </p:spPr>
        <p:txBody>
          <a:bodyPr>
            <a:normAutofit fontScale="92500"/>
          </a:bodyPr>
          <a:lstStyle/>
          <a:p>
            <a:r>
              <a:rPr lang="sk-SK" dirty="0" smtClean="0"/>
              <a:t>v poslednej dobe sa objavujú živice majúceho mnohé zhodné vlastnosti so živicami používanými pri výrobe dentálnych </a:t>
            </a:r>
            <a:r>
              <a:rPr lang="sk-SK" dirty="0" err="1" smtClean="0"/>
              <a:t>adhezív</a:t>
            </a:r>
            <a:r>
              <a:rPr lang="sk-SK" dirty="0" smtClean="0"/>
              <a:t>, popr. kompozitných </a:t>
            </a:r>
            <a:r>
              <a:rPr lang="sk-SK" dirty="0" smtClean="0"/>
              <a:t>živíc</a:t>
            </a:r>
          </a:p>
          <a:p>
            <a:endParaRPr lang="sk-SK" dirty="0" smtClean="0"/>
          </a:p>
          <a:p>
            <a:r>
              <a:rPr lang="sk-SK" dirty="0" smtClean="0"/>
              <a:t>- jedným takým zástupcom je </a:t>
            </a:r>
            <a:r>
              <a:rPr lang="sk-SK" dirty="0" err="1" smtClean="0"/>
              <a:t>EndoREZ</a:t>
            </a:r>
            <a:r>
              <a:rPr lang="sk-SK" dirty="0" smtClean="0"/>
              <a:t> ( </a:t>
            </a:r>
            <a:r>
              <a:rPr lang="sk-SK" dirty="0" err="1" smtClean="0"/>
              <a:t>Ultradent</a:t>
            </a:r>
            <a:r>
              <a:rPr lang="sk-SK" dirty="0" smtClean="0"/>
              <a:t>), živicový </a:t>
            </a:r>
            <a:r>
              <a:rPr lang="sk-SK" dirty="0" err="1" smtClean="0"/>
              <a:t>sealer</a:t>
            </a:r>
            <a:r>
              <a:rPr lang="sk-SK" dirty="0" smtClean="0"/>
              <a:t>, ktorého hlavnou zložkou je UDMA (</a:t>
            </a:r>
            <a:r>
              <a:rPr lang="sk-SK" dirty="0" err="1" smtClean="0"/>
              <a:t>Urethandimethacrylate</a:t>
            </a:r>
            <a:r>
              <a:rPr lang="sk-SK" dirty="0" smtClean="0"/>
              <a:t>) , čo je materiál ktorý je súčasťou celého systému vyvinutého k rýchlemu a bezpečnému ošetreniu KK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62112"/>
          </a:xfrm>
        </p:spPr>
        <p:txBody>
          <a:bodyPr>
            <a:normAutofit lnSpcReduction="10000"/>
          </a:bodyPr>
          <a:lstStyle/>
          <a:p>
            <a:r>
              <a:rPr lang="sk-SK" dirty="0" err="1" smtClean="0"/>
              <a:t>hydrofilné</a:t>
            </a:r>
            <a:r>
              <a:rPr lang="sk-SK" dirty="0" smtClean="0"/>
              <a:t> živice </a:t>
            </a:r>
            <a:r>
              <a:rPr lang="sk-SK" dirty="0" err="1" smtClean="0"/>
              <a:t>EndoREZ</a:t>
            </a:r>
            <a:r>
              <a:rPr lang="sk-SK" dirty="0" smtClean="0"/>
              <a:t> sa aplikuje tenkou kanylou priamo do oblasti </a:t>
            </a:r>
            <a:r>
              <a:rPr lang="sk-SK" dirty="0" err="1" smtClean="0"/>
              <a:t>apikálneho</a:t>
            </a:r>
            <a:r>
              <a:rPr lang="sk-SK" dirty="0" smtClean="0"/>
              <a:t> sedla a postupne sa vyplní celý kanálik</a:t>
            </a:r>
          </a:p>
          <a:p>
            <a:r>
              <a:rPr lang="sk-SK" dirty="0" smtClean="0"/>
              <a:t>- pracovná doba je 15-20 minút, k dotuhnutiu dochádza počas 60 minút</a:t>
            </a:r>
          </a:p>
          <a:p>
            <a:r>
              <a:rPr lang="sk-SK" dirty="0" smtClean="0"/>
              <a:t>- výrobca </a:t>
            </a:r>
            <a:r>
              <a:rPr lang="sk-SK" dirty="0" err="1" smtClean="0"/>
              <a:t>doporučuje</a:t>
            </a:r>
            <a:r>
              <a:rPr lang="sk-SK" dirty="0" smtClean="0"/>
              <a:t> použitie jedného centrálneho čapu, avšak možné je použitie aj ako </a:t>
            </a:r>
            <a:r>
              <a:rPr lang="sk-SK" dirty="0" err="1" smtClean="0"/>
              <a:t>sealeru</a:t>
            </a:r>
            <a:r>
              <a:rPr lang="sk-SK" dirty="0" smtClean="0"/>
              <a:t> pri niektorej z kondenzačných metód</a:t>
            </a:r>
          </a:p>
          <a:p>
            <a:r>
              <a:rPr lang="sk-SK" dirty="0" smtClean="0"/>
              <a:t>- samostatné použitie bez gutaperče je kontraindikované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Ad. 3 SKLOIONOMERNÉ CEMENTY 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- na trhu ako </a:t>
            </a:r>
            <a:r>
              <a:rPr lang="sk-SK" dirty="0" err="1" smtClean="0"/>
              <a:t>Ketac-endo</a:t>
            </a:r>
            <a:r>
              <a:rPr lang="sk-SK" dirty="0" smtClean="0"/>
              <a:t> a </a:t>
            </a:r>
            <a:r>
              <a:rPr lang="sk-SK" dirty="0" err="1" smtClean="0"/>
              <a:t>Endion</a:t>
            </a:r>
            <a:endParaRPr lang="sk-SK" dirty="0" smtClean="0"/>
          </a:p>
          <a:p>
            <a:r>
              <a:rPr lang="sk-SK" dirty="0" smtClean="0"/>
              <a:t>- ide o materiály so širokým použitím, preto sú niektoré ich vlastnosti veľmi výhodné v </a:t>
            </a:r>
            <a:r>
              <a:rPr lang="sk-SK" dirty="0" err="1" smtClean="0"/>
              <a:t>endodoncii</a:t>
            </a:r>
            <a:endParaRPr lang="sk-SK" dirty="0" smtClean="0"/>
          </a:p>
          <a:p>
            <a:r>
              <a:rPr lang="sk-SK" dirty="0" smtClean="0"/>
              <a:t>- schopnosť prirodzenej adhézie na TZT, pevnosť, nezafarbovanie TZT, antibakteriálne </a:t>
            </a:r>
            <a:r>
              <a:rPr lang="sk-SK" dirty="0" err="1" smtClean="0"/>
              <a:t>vlasntosti</a:t>
            </a:r>
            <a:r>
              <a:rPr lang="sk-SK" dirty="0" smtClean="0"/>
              <a:t>, </a:t>
            </a:r>
            <a:r>
              <a:rPr lang="sk-SK" dirty="0" err="1" smtClean="0"/>
              <a:t>hydrofília</a:t>
            </a:r>
            <a:r>
              <a:rPr lang="sk-SK" dirty="0" smtClean="0"/>
              <a:t> 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62112"/>
          </a:xfrm>
        </p:spPr>
        <p:txBody>
          <a:bodyPr>
            <a:normAutofit lnSpcReduction="10000"/>
          </a:bodyPr>
          <a:lstStyle/>
          <a:p>
            <a:r>
              <a:rPr lang="sk-SK" dirty="0" smtClean="0"/>
              <a:t>- nevýhodou je pomerne krátky pracovný čas (4-6 min.), zlá odstrániteľnosť, </a:t>
            </a:r>
            <a:r>
              <a:rPr lang="sk-SK" dirty="0" err="1" smtClean="0"/>
              <a:t>porozita</a:t>
            </a:r>
            <a:r>
              <a:rPr lang="sk-SK" dirty="0" smtClean="0"/>
              <a:t> a </a:t>
            </a:r>
            <a:r>
              <a:rPr lang="sk-SK" dirty="0" err="1" smtClean="0"/>
              <a:t>neresorbateľnosť</a:t>
            </a:r>
            <a:r>
              <a:rPr lang="sk-SK" dirty="0" smtClean="0"/>
              <a:t>, čo z nich činí </a:t>
            </a:r>
            <a:r>
              <a:rPr lang="sk-SK" dirty="0" err="1" smtClean="0"/>
              <a:t>sealer</a:t>
            </a:r>
            <a:r>
              <a:rPr lang="sk-SK" dirty="0" smtClean="0"/>
              <a:t> pre použitie do jednoduchých a nekomplikovaný kanálikov, kde pri kondenzácií gutaperče nehrozí nebezpečenstvo z </a:t>
            </a:r>
            <a:r>
              <a:rPr lang="sk-SK" dirty="0" smtClean="0"/>
              <a:t>predĺženia</a:t>
            </a:r>
          </a:p>
          <a:p>
            <a:endParaRPr lang="sk-SK" dirty="0" smtClean="0"/>
          </a:p>
          <a:p>
            <a:r>
              <a:rPr lang="sk-SK" dirty="0" smtClean="0"/>
              <a:t>- ich toxicita, ktorá je hlavne zo začiatku vysoká, pomerne rýchlo klesá</a:t>
            </a:r>
          </a:p>
          <a:p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Ad. SEALERY s obsahom </a:t>
            </a:r>
            <a:r>
              <a:rPr lang="sk-SK" b="1" dirty="0" err="1" smtClean="0"/>
              <a:t>Ca</a:t>
            </a:r>
            <a:r>
              <a:rPr lang="sk-SK" b="1" dirty="0" smtClean="0"/>
              <a:t>(OH)2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Sealapex</a:t>
            </a:r>
            <a:r>
              <a:rPr lang="sk-SK" dirty="0" smtClean="0"/>
              <a:t>(</a:t>
            </a:r>
            <a:r>
              <a:rPr lang="sk-SK" dirty="0" err="1" smtClean="0"/>
              <a:t>Kerr</a:t>
            </a:r>
            <a:r>
              <a:rPr lang="sk-SK" dirty="0" smtClean="0"/>
              <a:t>), </a:t>
            </a:r>
            <a:r>
              <a:rPr lang="sk-SK" dirty="0" err="1" smtClean="0"/>
              <a:t>Apexit</a:t>
            </a:r>
            <a:r>
              <a:rPr lang="sk-SK" dirty="0" smtClean="0"/>
              <a:t>(</a:t>
            </a:r>
            <a:r>
              <a:rPr lang="sk-SK" dirty="0" err="1" smtClean="0"/>
              <a:t>Vivadent</a:t>
            </a:r>
            <a:r>
              <a:rPr lang="sk-SK" dirty="0" smtClean="0"/>
              <a:t>)</a:t>
            </a:r>
          </a:p>
          <a:p>
            <a:r>
              <a:rPr lang="sk-SK" dirty="0" smtClean="0"/>
              <a:t>- ide o tuhnúce pasty, ktoré okrem </a:t>
            </a:r>
            <a:r>
              <a:rPr lang="sk-SK" dirty="0" err="1" smtClean="0"/>
              <a:t>Ca</a:t>
            </a:r>
            <a:r>
              <a:rPr lang="sk-SK" dirty="0" smtClean="0"/>
              <a:t>(OH)2 obsahujú aj iniciačný systém, rtg. </a:t>
            </a:r>
            <a:r>
              <a:rPr lang="sk-SK" dirty="0" err="1" smtClean="0"/>
              <a:t>opakery</a:t>
            </a:r>
            <a:r>
              <a:rPr lang="sk-SK" dirty="0" smtClean="0"/>
              <a:t> pre lepšiu kontrolu zaplnenia</a:t>
            </a:r>
          </a:p>
          <a:p>
            <a:r>
              <a:rPr lang="sk-SK" dirty="0" smtClean="0"/>
              <a:t>- ide o </a:t>
            </a:r>
            <a:r>
              <a:rPr lang="sk-SK" dirty="0" err="1" smtClean="0"/>
              <a:t>sealery</a:t>
            </a:r>
            <a:r>
              <a:rPr lang="sk-SK" dirty="0" smtClean="0"/>
              <a:t>, kde sa predpokladá aktívne pôsobenie na </a:t>
            </a:r>
            <a:r>
              <a:rPr lang="sk-SK" dirty="0" err="1" smtClean="0"/>
              <a:t>periapikálne</a:t>
            </a:r>
            <a:r>
              <a:rPr lang="sk-SK" dirty="0" smtClean="0"/>
              <a:t> tkanivá</a:t>
            </a:r>
          </a:p>
          <a:p>
            <a:r>
              <a:rPr lang="sk-SK" dirty="0" smtClean="0"/>
              <a:t>- vďaka uvoľňovaniu(OH) iónov sa predpokladá, že stimulujú uzáver KK </a:t>
            </a:r>
            <a:r>
              <a:rPr lang="sk-SK" dirty="0" err="1" smtClean="0"/>
              <a:t>dentoidným</a:t>
            </a:r>
            <a:r>
              <a:rPr lang="sk-SK" dirty="0" smtClean="0"/>
              <a:t> tkanivom po prebehnutej vitálnej </a:t>
            </a:r>
            <a:r>
              <a:rPr lang="sk-SK" dirty="0" err="1" smtClean="0"/>
              <a:t>exstirpácií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690104"/>
          </a:xfrm>
        </p:spPr>
        <p:txBody>
          <a:bodyPr>
            <a:normAutofit fontScale="92500" lnSpcReduction="10000"/>
          </a:bodyPr>
          <a:lstStyle/>
          <a:p>
            <a:r>
              <a:rPr lang="sk-SK" dirty="0" smtClean="0"/>
              <a:t>dokázaný je aj ich antibakteriálny efekt porovnateľný s AH 26 a tiež ich utesňovacia schopnosť porovnateľná so </a:t>
            </a:r>
            <a:r>
              <a:rPr lang="sk-SK" dirty="0" err="1" smtClean="0"/>
              <a:t>zinkoxideugenolovým</a:t>
            </a:r>
            <a:r>
              <a:rPr lang="sk-SK" dirty="0" smtClean="0"/>
              <a:t> </a:t>
            </a:r>
            <a:r>
              <a:rPr lang="sk-SK" dirty="0" err="1" smtClean="0"/>
              <a:t>sealermi</a:t>
            </a:r>
            <a:endParaRPr lang="sk-SK" dirty="0" smtClean="0"/>
          </a:p>
          <a:p>
            <a:r>
              <a:rPr lang="sk-SK" dirty="0" smtClean="0"/>
              <a:t>- medzi výhody patrí aj nezafarbovanie TZT, ľahká manipulácia, </a:t>
            </a:r>
            <a:r>
              <a:rPr lang="sk-SK" dirty="0" err="1" smtClean="0"/>
              <a:t>resorbovateľnosť</a:t>
            </a:r>
            <a:r>
              <a:rPr lang="sk-SK" dirty="0" smtClean="0"/>
              <a:t> pri preplnení v malom množstve</a:t>
            </a:r>
          </a:p>
          <a:p>
            <a:r>
              <a:rPr lang="sk-SK" dirty="0" smtClean="0"/>
              <a:t>- diskutabilnou ostáva ich objemová stabilita a nebezpečenstvo rýchleho vylúhovania pri netesnosti</a:t>
            </a:r>
          </a:p>
          <a:p>
            <a:r>
              <a:rPr lang="sk-SK" dirty="0" smtClean="0"/>
              <a:t>-použitie samostatne, alebo s jedným centrálnym čapom je nevhodné</a:t>
            </a:r>
          </a:p>
          <a:p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Ad. 5 SILIKONOVÉ SEALERY 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- boli vyvinuté na báze </a:t>
            </a:r>
            <a:r>
              <a:rPr lang="sk-SK" dirty="0" err="1" smtClean="0"/>
              <a:t>polyvinylsiloxánov</a:t>
            </a:r>
            <a:r>
              <a:rPr lang="sk-SK" dirty="0" smtClean="0"/>
              <a:t> a ich zloženie je obdobné ako u adičných silikónov používaných v protetike</a:t>
            </a:r>
          </a:p>
          <a:p>
            <a:r>
              <a:rPr lang="sk-SK" dirty="0" smtClean="0"/>
              <a:t>- výhodnými vlastnosťami sú hlavne </a:t>
            </a:r>
            <a:r>
              <a:rPr lang="sk-SK" dirty="0" err="1" smtClean="0"/>
              <a:t>biokompatibilita</a:t>
            </a:r>
            <a:r>
              <a:rPr lang="sk-SK" dirty="0" smtClean="0"/>
              <a:t> a </a:t>
            </a:r>
            <a:r>
              <a:rPr lang="sk-SK" dirty="0" err="1" smtClean="0"/>
              <a:t>hydrofília</a:t>
            </a:r>
            <a:r>
              <a:rPr lang="sk-SK" dirty="0" smtClean="0"/>
              <a:t>, ktoré im zabezpečujú dobrú </a:t>
            </a:r>
            <a:r>
              <a:rPr lang="sk-SK" dirty="0" err="1" smtClean="0"/>
              <a:t>zatiekavosť</a:t>
            </a:r>
            <a:r>
              <a:rPr lang="sk-SK" dirty="0" smtClean="0"/>
              <a:t> aj do mierne vlhkých miest ( </a:t>
            </a:r>
            <a:r>
              <a:rPr lang="sk-SK" dirty="0" err="1" smtClean="0"/>
              <a:t>ramifikácie</a:t>
            </a:r>
            <a:r>
              <a:rPr lang="sk-SK" dirty="0" smtClean="0"/>
              <a:t>)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46088"/>
          </a:xfrm>
        </p:spPr>
        <p:txBody>
          <a:bodyPr/>
          <a:lstStyle/>
          <a:p>
            <a:r>
              <a:rPr lang="sk-SK" dirty="0" smtClean="0"/>
              <a:t>- nezafarbujú TZT a sú dobre odstrániteľne</a:t>
            </a:r>
          </a:p>
          <a:p>
            <a:r>
              <a:rPr lang="sk-SK" dirty="0" smtClean="0"/>
              <a:t>- keďže ide o pomerne nový materiál, nie je ešte doriešená otázka dlhodobej stability a spôsob čiastočného odstránenia( napr. pri preparácii na dostavbu)</a:t>
            </a:r>
          </a:p>
          <a:p>
            <a:r>
              <a:rPr lang="sk-SK" dirty="0" smtClean="0"/>
              <a:t>- zástupcom je HSA </a:t>
            </a:r>
            <a:r>
              <a:rPr lang="sk-SK" dirty="0" err="1" smtClean="0"/>
              <a:t>sealer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GUTAPERČA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- z malajského ,,</a:t>
            </a:r>
            <a:r>
              <a:rPr lang="sk-SK" dirty="0" err="1" smtClean="0"/>
              <a:t>getah</a:t>
            </a:r>
            <a:r>
              <a:rPr lang="sk-SK" dirty="0" smtClean="0"/>
              <a:t> </a:t>
            </a:r>
            <a:r>
              <a:rPr lang="sk-SK" dirty="0" err="1" smtClean="0"/>
              <a:t>pertja</a:t>
            </a:r>
            <a:r>
              <a:rPr lang="sk-SK" dirty="0" smtClean="0"/>
              <a:t>" = vlákna z lepivej miazgy stromu ( </a:t>
            </a:r>
            <a:r>
              <a:rPr lang="sk-SK" dirty="0" err="1" smtClean="0"/>
              <a:t>Isonandra</a:t>
            </a:r>
            <a:r>
              <a:rPr lang="sk-SK" dirty="0" smtClean="0"/>
              <a:t>  </a:t>
            </a:r>
            <a:r>
              <a:rPr lang="sk-SK" dirty="0" err="1" smtClean="0"/>
              <a:t>percha</a:t>
            </a:r>
            <a:r>
              <a:rPr lang="sk-SK" dirty="0" smtClean="0"/>
              <a:t>)</a:t>
            </a:r>
          </a:p>
          <a:p>
            <a:r>
              <a:rPr lang="sk-SK" dirty="0" smtClean="0"/>
              <a:t>- chemicky ide o </a:t>
            </a:r>
            <a:r>
              <a:rPr lang="sk-SK" dirty="0" err="1" smtClean="0"/>
              <a:t>trnas</a:t>
            </a:r>
            <a:r>
              <a:rPr lang="sk-SK" dirty="0" smtClean="0"/>
              <a:t>- </a:t>
            </a:r>
            <a:r>
              <a:rPr lang="sk-SK" dirty="0" err="1" smtClean="0"/>
              <a:t>polyisopropén</a:t>
            </a:r>
            <a:r>
              <a:rPr lang="sk-SK" dirty="0" smtClean="0"/>
              <a:t>, čo je látka tvrdšia, </a:t>
            </a:r>
            <a:r>
              <a:rPr lang="sk-SK" dirty="0" err="1" smtClean="0"/>
              <a:t>krehčia</a:t>
            </a:r>
            <a:r>
              <a:rPr lang="sk-SK" dirty="0" smtClean="0"/>
              <a:t> a menej elastická ako prírodný kaučuk</a:t>
            </a:r>
          </a:p>
          <a:p>
            <a:r>
              <a:rPr lang="sk-SK" dirty="0" smtClean="0"/>
              <a:t>- až po pridaní vosku a živice(</a:t>
            </a:r>
            <a:r>
              <a:rPr lang="sk-SK" dirty="0" err="1" smtClean="0"/>
              <a:t>zmekčovadla</a:t>
            </a:r>
            <a:r>
              <a:rPr lang="sk-SK" dirty="0" smtClean="0"/>
              <a:t>), solí ťažkých kovov a </a:t>
            </a:r>
            <a:r>
              <a:rPr lang="sk-SK" dirty="0" err="1" smtClean="0"/>
              <a:t>ZnO</a:t>
            </a:r>
            <a:r>
              <a:rPr lang="sk-SK" dirty="0" smtClean="0"/>
              <a:t> ako hlavnej súčasti, získava gutaperča svoju charakteristickú konzistenciu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Percentuálne zloženie bežných gutaperčových čapov</a:t>
            </a:r>
          </a:p>
          <a:p>
            <a:r>
              <a:rPr lang="sk-SK" i="1" dirty="0" smtClean="0"/>
              <a:t> </a:t>
            </a:r>
            <a:endParaRPr lang="sk-SK" dirty="0" smtClean="0"/>
          </a:p>
          <a:p>
            <a:r>
              <a:rPr lang="sk-SK" i="1" dirty="0" smtClean="0"/>
              <a:t>Gutaperča 	20%</a:t>
            </a:r>
            <a:endParaRPr lang="sk-SK" dirty="0" smtClean="0"/>
          </a:p>
          <a:p>
            <a:r>
              <a:rPr lang="sk-SK" i="1" dirty="0" err="1" smtClean="0"/>
              <a:t>ZnO</a:t>
            </a:r>
            <a:r>
              <a:rPr lang="sk-SK" i="1" dirty="0" smtClean="0"/>
              <a:t> 	50-75%</a:t>
            </a:r>
            <a:endParaRPr lang="sk-SK" dirty="0" smtClean="0"/>
          </a:p>
          <a:p>
            <a:r>
              <a:rPr lang="sk-SK" i="1" dirty="0" smtClean="0"/>
              <a:t>Sírany kovov	1,5-17%</a:t>
            </a:r>
            <a:endParaRPr lang="sk-SK" dirty="0" smtClean="0"/>
          </a:p>
          <a:p>
            <a:r>
              <a:rPr lang="sk-SK" i="1" dirty="0" smtClean="0"/>
              <a:t>Vosky a živice    1-4%</a:t>
            </a:r>
            <a:endParaRPr lang="sk-SK" dirty="0" smtClean="0"/>
          </a:p>
          <a:p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62112"/>
          </a:xfrm>
        </p:spPr>
        <p:txBody>
          <a:bodyPr>
            <a:normAutofit lnSpcReduction="10000"/>
          </a:bodyPr>
          <a:lstStyle/>
          <a:p>
            <a:r>
              <a:rPr lang="sk-SK" b="1" dirty="0" smtClean="0">
                <a:solidFill>
                  <a:srgbClr val="FFFF00"/>
                </a:solidFill>
              </a:rPr>
              <a:t>Gutaperča existuje v troch základných formách</a:t>
            </a:r>
          </a:p>
          <a:p>
            <a:r>
              <a:rPr lang="sk-SK" dirty="0" smtClean="0"/>
              <a:t> </a:t>
            </a:r>
          </a:p>
          <a:p>
            <a:r>
              <a:rPr lang="sk-SK" b="1" dirty="0" smtClean="0"/>
              <a:t>1.alfa fáza</a:t>
            </a:r>
            <a:r>
              <a:rPr lang="sk-SK" dirty="0" smtClean="0"/>
              <a:t> : používa sa pri novších metódach plnenia (</a:t>
            </a:r>
            <a:r>
              <a:rPr lang="sk-SK" dirty="0" err="1" smtClean="0"/>
              <a:t>Obtura,Theramafil,Ultrafil</a:t>
            </a:r>
            <a:r>
              <a:rPr lang="sk-SK" dirty="0" smtClean="0"/>
              <a:t>)</a:t>
            </a:r>
          </a:p>
          <a:p>
            <a:r>
              <a:rPr lang="sk-SK" b="1" dirty="0" smtClean="0"/>
              <a:t>2.Beta fáza</a:t>
            </a:r>
            <a:r>
              <a:rPr lang="sk-SK" dirty="0" smtClean="0"/>
              <a:t> najčastejšie používaná vo forme čapov, pri zahriati na 42-49% sa mení na alfa fázu, pri ďalšom zahriatí na 53-59% stráca svoju kryštalickú štruktúru a mení sa na amorfnú hmotu</a:t>
            </a:r>
          </a:p>
          <a:p>
            <a:r>
              <a:rPr lang="sk-SK" b="1" dirty="0" smtClean="0"/>
              <a:t>3. Gama fáza</a:t>
            </a:r>
            <a:r>
              <a:rPr lang="sk-SK" dirty="0" smtClean="0"/>
              <a:t> - amorfná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Gutaperča je v súčasnosti jedinou hmotou pre plnenie KK, ktorá umožňuje kondenzačný spôsob plnenia a vedie k jeho trojrozmernému zaplneniu.</a:t>
            </a:r>
          </a:p>
          <a:p>
            <a:r>
              <a:rPr lang="sk-SK" smtClean="0"/>
              <a:t> </a:t>
            </a:r>
          </a:p>
          <a:p>
            <a:endParaRPr lang="sk-SK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adšenie">
  <a:themeElements>
    <a:clrScheme name="Nadšeni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Nadšeni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Nadšeni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21</TotalTime>
  <Words>1739</Words>
  <Application>Microsoft Office PowerPoint</Application>
  <PresentationFormat>Prezentácia na obrazovke (4:3)</PresentationFormat>
  <Paragraphs>154</Paragraphs>
  <Slides>37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37</vt:i4>
      </vt:variant>
    </vt:vector>
  </HeadingPairs>
  <TitlesOfParts>
    <vt:vector size="38" baseType="lpstr">
      <vt:lpstr>Nadšenie</vt:lpstr>
      <vt:lpstr>A koreňové výplňové materiály - klasifikácia, vlastnosti</vt:lpstr>
      <vt:lpstr>Snímka 2</vt:lpstr>
      <vt:lpstr>dodnes neexistuje materiál, ktorý by spĺňal všetky vyššie uvedené požiadavky - z historického hľadiska môžeme koreňové materiály deliť do troch skupín   </vt:lpstr>
      <vt:lpstr>Snímka 4</vt:lpstr>
      <vt:lpstr>Snímka 5</vt:lpstr>
      <vt:lpstr>Snímka 6</vt:lpstr>
      <vt:lpstr>Snímka 7</vt:lpstr>
      <vt:lpstr>Snímka 8</vt:lpstr>
      <vt:lpstr>Snímka 9</vt:lpstr>
      <vt:lpstr>Snímka 10</vt:lpstr>
      <vt:lpstr>Ad1. ZINKOXID EUGENOLOVÉ SEALERY </vt:lpstr>
      <vt:lpstr>Snímka 12</vt:lpstr>
      <vt:lpstr>Snímka 13</vt:lpstr>
      <vt:lpstr>Snímka 14</vt:lpstr>
      <vt:lpstr>Ad. 2 UMELÉ ŽIVICE</vt:lpstr>
      <vt:lpstr>Snímka 16</vt:lpstr>
      <vt:lpstr>a). Rezorcín formaldehydové živice  ( Rieblerová pasta , Albrechtová pasta) </vt:lpstr>
      <vt:lpstr>Snímka 18</vt:lpstr>
      <vt:lpstr>Snímka 19</vt:lpstr>
      <vt:lpstr>b). Epoxidové živice ( AH26, AH plus, TopSeal) </vt:lpstr>
      <vt:lpstr>Snímka 21</vt:lpstr>
      <vt:lpstr>Snímka 22</vt:lpstr>
      <vt:lpstr>Snímka 23</vt:lpstr>
      <vt:lpstr>c). Polyketónové živice </vt:lpstr>
      <vt:lpstr>Snímka 25</vt:lpstr>
      <vt:lpstr>d). Metakrylátové živice </vt:lpstr>
      <vt:lpstr>Snímka 27</vt:lpstr>
      <vt:lpstr>Ad. 3 SKLOIONOMERNÉ CEMENTY  </vt:lpstr>
      <vt:lpstr>Snímka 29</vt:lpstr>
      <vt:lpstr>Ad. SEALERY s obsahom Ca(OH)2 </vt:lpstr>
      <vt:lpstr>Snímka 31</vt:lpstr>
      <vt:lpstr>Ad. 5 SILIKONOVÉ SEALERY  </vt:lpstr>
      <vt:lpstr>Snímka 33</vt:lpstr>
      <vt:lpstr>GUTAPERČA </vt:lpstr>
      <vt:lpstr>Snímka 35</vt:lpstr>
      <vt:lpstr>Snímka 36</vt:lpstr>
      <vt:lpstr>Snímka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koreňové výplňové materiály - klasifikácia, vlastnosti</dc:title>
  <dc:creator>Ada</dc:creator>
  <cp:lastModifiedBy>Ada</cp:lastModifiedBy>
  <cp:revision>3</cp:revision>
  <dcterms:created xsi:type="dcterms:W3CDTF">2017-03-30T19:24:14Z</dcterms:created>
  <dcterms:modified xsi:type="dcterms:W3CDTF">2017-03-30T19:45:15Z</dcterms:modified>
</cp:coreProperties>
</file>