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71" r:id="rId9"/>
    <p:sldId id="262" r:id="rId10"/>
    <p:sldId id="264" r:id="rId11"/>
    <p:sldId id="273" r:id="rId12"/>
    <p:sldId id="274" r:id="rId13"/>
    <p:sldId id="265" r:id="rId14"/>
    <p:sldId id="266" r:id="rId15"/>
    <p:sldId id="267" r:id="rId16"/>
    <p:sldId id="268" r:id="rId17"/>
    <p:sldId id="269" r:id="rId18"/>
    <p:sldId id="270" r:id="rId19"/>
    <p:sldId id="272" r:id="rId20"/>
    <p:sldId id="281" r:id="rId21"/>
    <p:sldId id="275" r:id="rId22"/>
    <p:sldId id="280" r:id="rId23"/>
    <p:sldId id="276" r:id="rId24"/>
    <p:sldId id="277" r:id="rId25"/>
    <p:sldId id="278" r:id="rId26"/>
    <p:sldId id="279" r:id="rId27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ĺžni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ĺžni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ĺžni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28" name="Zástupný symbol dátumu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95A8B75A-7B1D-498C-A8EB-9E694F4B77B1}" type="datetimeFigureOut">
              <a:rPr lang="sk-SK" smtClean="0"/>
              <a:pPr/>
              <a:t>10. 10. 2013</a:t>
            </a:fld>
            <a:endParaRPr lang="sk-SK"/>
          </a:p>
        </p:txBody>
      </p:sp>
      <p:sp>
        <p:nvSpPr>
          <p:cNvPr id="17" name="Zástupný symbol päty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sk-SK"/>
          </a:p>
        </p:txBody>
      </p:sp>
      <p:sp>
        <p:nvSpPr>
          <p:cNvPr id="29" name="Zástupný symbol čísla snímky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DCEDC75-BF97-498F-AD41-58E9C22E3146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8B75A-7B1D-498C-A8EB-9E694F4B77B1}" type="datetimeFigureOut">
              <a:rPr lang="sk-SK" smtClean="0"/>
              <a:pPr/>
              <a:t>10. 10. 2013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DCEDC75-BF97-498F-AD41-58E9C22E3146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8" name="Zástupný symbol obsahu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7" name="Obdĺžni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2" name="Zástupný symbol dátumu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8B75A-7B1D-498C-A8EB-9E694F4B77B1}" type="datetimeFigureOut">
              <a:rPr lang="sk-SK" smtClean="0"/>
              <a:pPr/>
              <a:t>10. 10. 2013</a:t>
            </a:fld>
            <a:endParaRPr lang="sk-SK"/>
          </a:p>
        </p:txBody>
      </p:sp>
      <p:sp>
        <p:nvSpPr>
          <p:cNvPr id="13" name="Zástupný symbol čísla snímky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DCEDC75-BF97-498F-AD41-58E9C22E3146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4" name="Zástupný symbol päty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9" name="Zástupný symbol obsahu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8" name="Zástupný symbol dátumu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5A8B75A-7B1D-498C-A8EB-9E694F4B77B1}" type="datetimeFigureOut">
              <a:rPr lang="sk-SK" smtClean="0"/>
              <a:pPr/>
              <a:t>10. 10. 2013</a:t>
            </a:fld>
            <a:endParaRPr lang="sk-SK"/>
          </a:p>
        </p:txBody>
      </p:sp>
      <p:sp>
        <p:nvSpPr>
          <p:cNvPr id="10" name="Zástupný symbol čísla snímky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DCEDC75-BF97-498F-AD41-58E9C22E3146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2" name="Zástupný symbol päty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3" name="Zástupný symbol obsahu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95A8B75A-7B1D-498C-A8EB-9E694F4B77B1}" type="datetimeFigureOut">
              <a:rPr lang="sk-SK" smtClean="0"/>
              <a:pPr/>
              <a:t>10. 10. 2013</a:t>
            </a:fld>
            <a:endParaRPr lang="sk-SK"/>
          </a:p>
        </p:txBody>
      </p:sp>
      <p:sp>
        <p:nvSpPr>
          <p:cNvPr id="12" name="Zástupný symbol čísla snímky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DCEDC75-BF97-498F-AD41-58E9C22E3146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4" name="Zástupný symbol päty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sk-SK"/>
          </a:p>
        </p:txBody>
      </p:sp>
      <p:sp>
        <p:nvSpPr>
          <p:cNvPr id="16" name="Zástupný symbol textu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15" name="Zástupný symbol textu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8B75A-7B1D-498C-A8EB-9E694F4B77B1}" type="datetimeFigureOut">
              <a:rPr lang="sk-SK" smtClean="0"/>
              <a:pPr/>
              <a:t>10. 10. 2013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DCEDC75-BF97-498F-AD41-58E9C22E3146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8B75A-7B1D-498C-A8EB-9E694F4B77B1}" type="datetimeFigureOut">
              <a:rPr lang="sk-SK" smtClean="0"/>
              <a:pPr/>
              <a:t>10. 10. 2013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DCEDC75-BF97-498F-AD41-58E9C22E3146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8B75A-7B1D-498C-A8EB-9E694F4B77B1}" type="datetimeFigureOut">
              <a:rPr lang="sk-SK" smtClean="0"/>
              <a:pPr/>
              <a:t>10. 10. 2013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DCEDC75-BF97-498F-AD41-58E9C22E3146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9" name="Zástupný symbol obsahu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8" name="Obdĺžni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ĺžni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1" name="Obdĺžni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dátumu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95A8B75A-7B1D-498C-A8EB-9E694F4B77B1}" type="datetimeFigureOut">
              <a:rPr lang="sk-SK" smtClean="0"/>
              <a:pPr/>
              <a:t>10. 10. 2013</a:t>
            </a:fld>
            <a:endParaRPr lang="sk-SK"/>
          </a:p>
        </p:txBody>
      </p:sp>
      <p:sp>
        <p:nvSpPr>
          <p:cNvPr id="13" name="Zástupný symbol čísla snímky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DCEDC75-BF97-498F-AD41-58E9C22E3146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4" name="Zástupný symbol päty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8B75A-7B1D-498C-A8EB-9E694F4B77B1}" type="datetimeFigureOut">
              <a:rPr lang="sk-SK" smtClean="0"/>
              <a:pPr/>
              <a:t>10. 10. 2013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EDC75-BF97-498F-AD41-58E9C22E3146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95A8B75A-7B1D-498C-A8EB-9E694F4B77B1}" type="datetimeFigureOut">
              <a:rPr lang="sk-SK" smtClean="0"/>
              <a:pPr/>
              <a:t>10. 10. 2013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sk-SK"/>
          </a:p>
        </p:txBody>
      </p:sp>
      <p:sp>
        <p:nvSpPr>
          <p:cNvPr id="7" name="Obdĺžni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DCEDC75-BF97-498F-AD41-58E9C22E3146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nadpisu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4" name="Zástupný symbol dátumu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5A8B75A-7B1D-498C-A8EB-9E694F4B77B1}" type="datetimeFigureOut">
              <a:rPr lang="sk-SK" smtClean="0"/>
              <a:pPr/>
              <a:t>10. 10. 2013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sk-SK"/>
          </a:p>
        </p:txBody>
      </p:sp>
      <p:sp>
        <p:nvSpPr>
          <p:cNvPr id="7" name="Obdĺžni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čísla snímky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DCEDC75-BF97-498F-AD41-58E9C22E3146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362200" y="1772816"/>
            <a:ext cx="6477000" cy="1944216"/>
          </a:xfrm>
        </p:spPr>
        <p:txBody>
          <a:bodyPr>
            <a:normAutofit fontScale="90000"/>
          </a:bodyPr>
          <a:lstStyle/>
          <a:p>
            <a:r>
              <a:rPr lang="sk-SK" b="1" dirty="0" smtClean="0">
                <a:solidFill>
                  <a:srgbClr val="00B0F0"/>
                </a:solidFill>
              </a:rPr>
              <a:t>Dentálne materiály</a:t>
            </a:r>
            <a:br>
              <a:rPr lang="sk-SK" b="1" dirty="0" smtClean="0">
                <a:solidFill>
                  <a:srgbClr val="00B0F0"/>
                </a:solidFill>
              </a:rPr>
            </a:br>
            <a:r>
              <a:rPr lang="sk-SK" b="1" dirty="0" smtClean="0">
                <a:solidFill>
                  <a:srgbClr val="FF0000"/>
                </a:solidFill>
              </a:rPr>
              <a:t>Amalgám</a:t>
            </a:r>
            <a:r>
              <a:rPr lang="sk-SK" b="1" dirty="0" smtClean="0">
                <a:solidFill>
                  <a:srgbClr val="00B0F0"/>
                </a:solidFill>
              </a:rPr>
              <a:t/>
            </a:r>
            <a:br>
              <a:rPr lang="sk-SK" b="1" dirty="0" smtClean="0">
                <a:solidFill>
                  <a:srgbClr val="00B0F0"/>
                </a:solidFill>
              </a:rPr>
            </a:br>
            <a:endParaRPr lang="sk-SK" b="1" dirty="0">
              <a:solidFill>
                <a:srgbClr val="00B0F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k-SK" dirty="0" err="1" smtClean="0">
                <a:solidFill>
                  <a:schemeClr val="bg1"/>
                </a:solidFill>
              </a:rPr>
              <a:t>MUDr.Adriána</a:t>
            </a:r>
            <a:r>
              <a:rPr lang="sk-SK" dirty="0" smtClean="0">
                <a:solidFill>
                  <a:schemeClr val="bg1"/>
                </a:solidFill>
              </a:rPr>
              <a:t> </a:t>
            </a:r>
            <a:r>
              <a:rPr lang="sk-SK" dirty="0" err="1" smtClean="0">
                <a:solidFill>
                  <a:schemeClr val="bg1"/>
                </a:solidFill>
              </a:rPr>
              <a:t>Petrášová,PhD</a:t>
            </a:r>
            <a:r>
              <a:rPr lang="sk-SK" dirty="0" smtClean="0">
                <a:solidFill>
                  <a:schemeClr val="bg1"/>
                </a:solidFill>
              </a:rPr>
              <a:t>.</a:t>
            </a:r>
            <a:endParaRPr lang="sk-SK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FF0000"/>
                </a:solidFill>
              </a:rPr>
              <a:t>Amalgám- história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612648" y="1340768"/>
            <a:ext cx="8153400" cy="5184576"/>
          </a:xfrm>
        </p:spPr>
        <p:txBody>
          <a:bodyPr>
            <a:normAutofit lnSpcReduction="10000"/>
          </a:bodyPr>
          <a:lstStyle/>
          <a:p>
            <a:r>
              <a:rPr lang="sk-SK" dirty="0" smtClean="0"/>
              <a:t>Amalgám- z gréckeho slova </a:t>
            </a:r>
            <a:r>
              <a:rPr lang="sk-SK" dirty="0" err="1" smtClean="0"/>
              <a:t>malagma</a:t>
            </a:r>
            <a:r>
              <a:rPr lang="sk-SK" dirty="0" smtClean="0"/>
              <a:t>, z arabského </a:t>
            </a:r>
            <a:r>
              <a:rPr lang="sk-SK" dirty="0" err="1" smtClean="0"/>
              <a:t>malgham</a:t>
            </a:r>
            <a:endParaRPr lang="sk-SK" dirty="0" smtClean="0"/>
          </a:p>
          <a:p>
            <a:r>
              <a:rPr lang="sk-SK" dirty="0" smtClean="0"/>
              <a:t>1.krát v Číne 9. </a:t>
            </a:r>
            <a:r>
              <a:rPr lang="sk-SK" dirty="0" err="1" smtClean="0"/>
              <a:t>stor.p.n.l</a:t>
            </a:r>
            <a:r>
              <a:rPr lang="sk-SK" dirty="0" smtClean="0"/>
              <a:t>.</a:t>
            </a:r>
          </a:p>
          <a:p>
            <a:r>
              <a:rPr lang="sk-SK" dirty="0" err="1" smtClean="0"/>
              <a:t>Europa</a:t>
            </a:r>
            <a:r>
              <a:rPr lang="sk-SK" dirty="0" smtClean="0"/>
              <a:t> v r. 1827 –</a:t>
            </a:r>
            <a:r>
              <a:rPr lang="sk-SK" dirty="0" err="1" smtClean="0"/>
              <a:t>fran</a:t>
            </a:r>
            <a:r>
              <a:rPr lang="sk-SK" dirty="0" smtClean="0"/>
              <a:t> </a:t>
            </a:r>
            <a:r>
              <a:rPr lang="sk-SK" dirty="0" err="1" smtClean="0"/>
              <a:t>zub.lekár.O.Taveau</a:t>
            </a:r>
            <a:r>
              <a:rPr lang="sk-SK" dirty="0" smtClean="0"/>
              <a:t> a angl. chemik </a:t>
            </a:r>
            <a:r>
              <a:rPr lang="sk-SK" dirty="0" err="1" smtClean="0"/>
              <a:t>CH-Bell.-strieborná</a:t>
            </a:r>
            <a:r>
              <a:rPr lang="sk-SK" dirty="0" smtClean="0"/>
              <a:t> pasta zmiešaním pilín zo zliatiny strieborných mincí a ortuti- ako trvalá výplň.</a:t>
            </a:r>
          </a:p>
          <a:p>
            <a:r>
              <a:rPr lang="sk-SK" b="1" u="sng" dirty="0" smtClean="0"/>
              <a:t>1.protiamalgámová </a:t>
            </a:r>
            <a:r>
              <a:rPr lang="sk-SK" b="1" u="sng" dirty="0" err="1" smtClean="0"/>
              <a:t>vojna</a:t>
            </a:r>
            <a:r>
              <a:rPr lang="sk-SK" dirty="0" err="1" smtClean="0"/>
              <a:t>-USA</a:t>
            </a:r>
            <a:r>
              <a:rPr lang="sk-SK" dirty="0" smtClean="0"/>
              <a:t> 30-50 roky 19. storočia.</a:t>
            </a:r>
          </a:p>
          <a:p>
            <a:r>
              <a:rPr lang="sk-SK" dirty="0" smtClean="0"/>
              <a:t>Americkí dentisti sa tvrdo bránili použitiu lacného amalgámu. Dovtedy boli používané liate a tepané výplne.</a:t>
            </a:r>
          </a:p>
          <a:p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FF0000"/>
                </a:solidFill>
              </a:rPr>
              <a:t>Amalgám- história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531352" cy="4925144"/>
          </a:xfrm>
        </p:spPr>
        <p:txBody>
          <a:bodyPr>
            <a:normAutofit fontScale="85000" lnSpcReduction="20000"/>
          </a:bodyPr>
          <a:lstStyle/>
          <a:p>
            <a:r>
              <a:rPr lang="sk-SK" dirty="0" smtClean="0"/>
              <a:t>1870-amalgám schválený ako lacný a úplne bezpečný výplňový materiál.</a:t>
            </a:r>
          </a:p>
          <a:p>
            <a:r>
              <a:rPr lang="sk-SK" dirty="0" err="1" smtClean="0"/>
              <a:t>G.V.Black</a:t>
            </a:r>
            <a:r>
              <a:rPr lang="sk-SK" dirty="0" smtClean="0"/>
              <a:t>. Zaslúžil sa o moderné zloženie a využitie v širokom rozsahu.</a:t>
            </a:r>
          </a:p>
          <a:p>
            <a:r>
              <a:rPr lang="sk-SK" b="1" u="sng" dirty="0" smtClean="0"/>
              <a:t>1927-2.amalgámová </a:t>
            </a:r>
            <a:r>
              <a:rPr lang="sk-SK" b="1" u="sng" dirty="0" err="1" smtClean="0"/>
              <a:t>vojna</a:t>
            </a:r>
            <a:r>
              <a:rPr lang="sk-SK" dirty="0" err="1" smtClean="0"/>
              <a:t>-nem</a:t>
            </a:r>
            <a:r>
              <a:rPr lang="sk-SK" dirty="0" smtClean="0"/>
              <a:t>. chemik </a:t>
            </a:r>
            <a:r>
              <a:rPr lang="sk-SK" dirty="0" err="1" smtClean="0"/>
              <a:t>A.Stock-upozornil</a:t>
            </a:r>
            <a:r>
              <a:rPr lang="sk-SK" dirty="0" smtClean="0"/>
              <a:t> na možné toxické pôsobenie ortuti v amalgáme.</a:t>
            </a:r>
          </a:p>
          <a:p>
            <a:r>
              <a:rPr lang="sk-SK" dirty="0" smtClean="0"/>
              <a:t>Opísal amalgám ako nestabilnú zlúčeninu, kt. sa stále uvoľňuje o forme pár , zaviedol pojem </a:t>
            </a:r>
            <a:r>
              <a:rPr lang="sk-SK" dirty="0" err="1" smtClean="0">
                <a:solidFill>
                  <a:srgbClr val="FF0000"/>
                </a:solidFill>
              </a:rPr>
              <a:t>mikromerkuliazmus</a:t>
            </a:r>
            <a:r>
              <a:rPr lang="sk-SK" dirty="0" smtClean="0"/>
              <a:t> - zahŕňa množstvo rozličných chorobných symptómov pripisovaných </a:t>
            </a:r>
            <a:r>
              <a:rPr lang="sk-SK" u="sng" dirty="0" smtClean="0"/>
              <a:t>chronickému pôsobeniu prítomnosti ortuti </a:t>
            </a:r>
            <a:r>
              <a:rPr lang="sk-SK" dirty="0" smtClean="0"/>
              <a:t>v organizme.</a:t>
            </a:r>
          </a:p>
          <a:p>
            <a:r>
              <a:rPr lang="sk-SK" b="1" u="sng" dirty="0" smtClean="0"/>
              <a:t>3.amalgámová </a:t>
            </a:r>
            <a:r>
              <a:rPr lang="sk-SK" b="1" u="sng" dirty="0" err="1" smtClean="0"/>
              <a:t>vojna</a:t>
            </a:r>
            <a:r>
              <a:rPr lang="sk-SK" dirty="0" err="1" smtClean="0"/>
              <a:t>-v</a:t>
            </a:r>
            <a:r>
              <a:rPr lang="sk-SK" dirty="0" smtClean="0"/>
              <a:t> 90rokoch -jej cieľom je odstrániť amalgám z </a:t>
            </a:r>
            <a:r>
              <a:rPr lang="sk-SK" dirty="0" err="1" smtClean="0"/>
              <a:t>používania-merkuro</a:t>
            </a:r>
            <a:r>
              <a:rPr lang="sk-SK" dirty="0" smtClean="0"/>
              <a:t> </a:t>
            </a:r>
            <a:r>
              <a:rPr lang="sk-SK" dirty="0" err="1" smtClean="0"/>
              <a:t>fóbia-strach</a:t>
            </a:r>
            <a:r>
              <a:rPr lang="sk-SK" dirty="0" smtClean="0"/>
              <a:t> </a:t>
            </a:r>
            <a:r>
              <a:rPr lang="sk-SK" dirty="0" err="1" smtClean="0"/>
              <a:t>z</a:t>
            </a:r>
            <a:r>
              <a:rPr lang="sk-SK" dirty="0" smtClean="0"/>
              <a:t> možných toxických vplyvov, argumenty ochrancov životného prostredia, komerčné otázky(alternatívne materiály)</a:t>
            </a:r>
          </a:p>
          <a:p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FF0000"/>
                </a:solidFill>
              </a:rPr>
              <a:t>Amalgám- história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err="1" smtClean="0"/>
              <a:t>Green</a:t>
            </a:r>
            <a:r>
              <a:rPr lang="sk-SK" dirty="0" smtClean="0"/>
              <a:t> </a:t>
            </a:r>
            <a:r>
              <a:rPr lang="sk-SK" dirty="0" err="1" smtClean="0"/>
              <a:t>Vardiman</a:t>
            </a:r>
            <a:r>
              <a:rPr lang="sk-SK" dirty="0" smtClean="0"/>
              <a:t> </a:t>
            </a:r>
            <a:r>
              <a:rPr lang="sk-SK" dirty="0" err="1" smtClean="0"/>
              <a:t>Black</a:t>
            </a:r>
            <a:r>
              <a:rPr lang="sk-SK" dirty="0" smtClean="0"/>
              <a:t> 3.8.1836- 31.8.1915</a:t>
            </a:r>
          </a:p>
          <a:p>
            <a:r>
              <a:rPr lang="sk-SK" dirty="0" smtClean="0"/>
              <a:t>Na základe množstva pokusov sa prvý zaoberal AM vedecky</a:t>
            </a:r>
          </a:p>
          <a:p>
            <a:r>
              <a:rPr lang="sk-SK" dirty="0" smtClean="0"/>
              <a:t>Prvý definoval optimálne zloženie zliatiny</a:t>
            </a:r>
          </a:p>
          <a:p>
            <a:r>
              <a:rPr lang="sk-SK" dirty="0" smtClean="0"/>
              <a:t>Prepracoval preparačné </a:t>
            </a:r>
            <a:r>
              <a:rPr lang="sk-SK" dirty="0" err="1" smtClean="0"/>
              <a:t>techniky-pravidlá</a:t>
            </a:r>
            <a:r>
              <a:rPr lang="sk-SK" dirty="0" smtClean="0"/>
              <a:t> preparácie. </a:t>
            </a:r>
            <a:endParaRPr lang="sk-SK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FF0000"/>
                </a:solidFill>
              </a:rPr>
              <a:t>Amalgám- zloženie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 fontScale="85000" lnSpcReduction="20000"/>
          </a:bodyPr>
          <a:lstStyle/>
          <a:p>
            <a:r>
              <a:rPr lang="sk-SK" dirty="0" smtClean="0"/>
              <a:t>Vzniká rozpustením kovov v </a:t>
            </a:r>
            <a:r>
              <a:rPr lang="sk-SK" dirty="0" err="1" smtClean="0"/>
              <a:t>Hg</a:t>
            </a:r>
            <a:r>
              <a:rPr lang="sk-SK" dirty="0" smtClean="0"/>
              <a:t>, prášok (</a:t>
            </a:r>
            <a:r>
              <a:rPr lang="sk-SK" dirty="0" err="1" smtClean="0"/>
              <a:t>alloy</a:t>
            </a:r>
            <a:r>
              <a:rPr lang="sk-SK" dirty="0" smtClean="0"/>
              <a:t>) obsahujúci:</a:t>
            </a:r>
          </a:p>
          <a:p>
            <a:r>
              <a:rPr lang="sk-SK" u="sng" dirty="0" smtClean="0"/>
              <a:t>Prvkové zloženie</a:t>
            </a:r>
            <a:endParaRPr lang="sk-SK" dirty="0" smtClean="0"/>
          </a:p>
          <a:p>
            <a:r>
              <a:rPr lang="sk-SK" dirty="0" smtClean="0"/>
              <a:t>Základné prvky- </a:t>
            </a:r>
            <a:r>
              <a:rPr lang="sk-SK" b="1" dirty="0" err="1" smtClean="0"/>
              <a:t>Ag,Sn,Cu</a:t>
            </a:r>
            <a:r>
              <a:rPr lang="sk-SK" dirty="0" err="1" smtClean="0"/>
              <a:t>,Hg</a:t>
            </a:r>
            <a:endParaRPr lang="sk-SK" dirty="0" smtClean="0"/>
          </a:p>
          <a:p>
            <a:r>
              <a:rPr lang="sk-SK" dirty="0" smtClean="0"/>
              <a:t> Prvky </a:t>
            </a:r>
            <a:r>
              <a:rPr lang="sk-SK" dirty="0" err="1" smtClean="0"/>
              <a:t>Ag</a:t>
            </a:r>
            <a:r>
              <a:rPr lang="sk-SK" dirty="0" smtClean="0"/>
              <a:t> a </a:t>
            </a:r>
            <a:r>
              <a:rPr lang="sk-SK" dirty="0" err="1" smtClean="0"/>
              <a:t>Sn</a:t>
            </a:r>
            <a:r>
              <a:rPr lang="sk-SK" dirty="0" smtClean="0"/>
              <a:t> </a:t>
            </a:r>
            <a:r>
              <a:rPr lang="sk-SK" dirty="0" err="1" smtClean="0"/>
              <a:t>su</a:t>
            </a:r>
            <a:r>
              <a:rPr lang="sk-SK" dirty="0" smtClean="0"/>
              <a:t> antagonisti a podmieňujú tieto vlastnosti amalgámu- </a:t>
            </a:r>
          </a:p>
          <a:p>
            <a:r>
              <a:rPr lang="sk-SK" b="1" dirty="0" err="1" smtClean="0"/>
              <a:t>Ag</a:t>
            </a:r>
            <a:r>
              <a:rPr lang="sk-SK" dirty="0" smtClean="0"/>
              <a:t>- zvyšuje mechanickú a chemickú odolnosť (tvrdosť, </a:t>
            </a:r>
            <a:r>
              <a:rPr lang="sk-SK" dirty="0" err="1" smtClean="0"/>
              <a:t>antikorozita</a:t>
            </a:r>
            <a:r>
              <a:rPr lang="sk-SK" dirty="0" smtClean="0"/>
              <a:t>), má priaznivý vplyv na objemové zmeny AM, spôsobuje expanziu.(min 70%), urýchľuje tuhnutie </a:t>
            </a:r>
          </a:p>
          <a:p>
            <a:r>
              <a:rPr lang="sk-SK" b="1" dirty="0" err="1" smtClean="0"/>
              <a:t>Sn</a:t>
            </a:r>
            <a:r>
              <a:rPr lang="sk-SK" dirty="0" err="1" smtClean="0"/>
              <a:t>-znižuje</a:t>
            </a:r>
            <a:r>
              <a:rPr lang="sk-SK" dirty="0" smtClean="0"/>
              <a:t> </a:t>
            </a:r>
            <a:r>
              <a:rPr lang="sk-SK" dirty="0" err="1" smtClean="0"/>
              <a:t>mec.h</a:t>
            </a:r>
            <a:r>
              <a:rPr lang="sk-SK" dirty="0" smtClean="0"/>
              <a:t> a </a:t>
            </a:r>
            <a:r>
              <a:rPr lang="sk-SK" dirty="0" err="1" smtClean="0"/>
              <a:t>chem</a:t>
            </a:r>
            <a:r>
              <a:rPr lang="sk-SK" dirty="0" smtClean="0"/>
              <a:t>. odolnosť, spôsobuje kontrakciu (25%) a dodáva </a:t>
            </a:r>
            <a:r>
              <a:rPr lang="sk-SK" dirty="0" err="1" smtClean="0"/>
              <a:t>plasticitu</a:t>
            </a:r>
            <a:r>
              <a:rPr lang="sk-SK" dirty="0" smtClean="0"/>
              <a:t> ,opačné účinky ako striebro.</a:t>
            </a:r>
          </a:p>
          <a:p>
            <a:r>
              <a:rPr lang="sk-SK" b="1" dirty="0" err="1" smtClean="0"/>
              <a:t>Cu</a:t>
            </a:r>
            <a:r>
              <a:rPr lang="sk-SK" dirty="0" err="1" smtClean="0"/>
              <a:t>-má</a:t>
            </a:r>
            <a:r>
              <a:rPr lang="sk-SK" dirty="0" smtClean="0"/>
              <a:t> podobné vlastnosti ako </a:t>
            </a:r>
            <a:r>
              <a:rPr lang="sk-SK" dirty="0" err="1" smtClean="0"/>
              <a:t>Ag</a:t>
            </a:r>
            <a:r>
              <a:rPr lang="sk-SK" dirty="0" smtClean="0"/>
              <a:t>, zvyšuje pevnosť AM a jeho tvrdosť, plní funkciu stabilizátora, vyrovnáva účinky cínu.</a:t>
            </a:r>
          </a:p>
          <a:p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FF0000"/>
                </a:solidFill>
              </a:rPr>
              <a:t>Amalgám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Tuhnutie amalgámu- </a:t>
            </a:r>
            <a:r>
              <a:rPr lang="sk-SK" b="1" dirty="0" err="1" smtClean="0">
                <a:solidFill>
                  <a:srgbClr val="FF0000"/>
                </a:solidFill>
              </a:rPr>
              <a:t>amalgamacia</a:t>
            </a:r>
            <a:endParaRPr lang="sk-SK" b="1" dirty="0" smtClean="0">
              <a:solidFill>
                <a:srgbClr val="FF0000"/>
              </a:solidFill>
            </a:endParaRPr>
          </a:p>
          <a:p>
            <a:r>
              <a:rPr lang="sk-SK" dirty="0" smtClean="0"/>
              <a:t>Tri </a:t>
            </a:r>
            <a:r>
              <a:rPr lang="sk-SK" dirty="0" err="1" smtClean="0"/>
              <a:t>fázy-kontrakcia-kľud-expanzia</a:t>
            </a:r>
            <a:r>
              <a:rPr lang="sk-SK" dirty="0" smtClean="0"/>
              <a:t>.</a:t>
            </a:r>
          </a:p>
          <a:p>
            <a:r>
              <a:rPr lang="sk-SK" dirty="0" smtClean="0"/>
              <a:t>V ideálnom prípade je fáza kontrakcie a expanzie vyrovnaná. Závisí od kvality spracovania amalgámu (príprava a kondenzácia.)</a:t>
            </a:r>
          </a:p>
          <a:p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476672"/>
            <a:ext cx="8153400" cy="864096"/>
          </a:xfrm>
        </p:spPr>
        <p:txBody>
          <a:bodyPr>
            <a:normAutofit fontScale="90000"/>
          </a:bodyPr>
          <a:lstStyle/>
          <a:p>
            <a:r>
              <a:rPr lang="sk-SK" b="1" dirty="0" smtClean="0">
                <a:solidFill>
                  <a:srgbClr val="FF0000"/>
                </a:solidFill>
              </a:rPr>
              <a:t>Klasifikácia Amalgámu</a:t>
            </a:r>
            <a:br>
              <a:rPr lang="sk-SK" b="1" dirty="0" smtClean="0">
                <a:solidFill>
                  <a:srgbClr val="FF0000"/>
                </a:solidFill>
              </a:rPr>
            </a:br>
            <a:r>
              <a:rPr lang="sk-SK" b="1" dirty="0" err="1" smtClean="0">
                <a:solidFill>
                  <a:srgbClr val="FF0000"/>
                </a:solidFill>
              </a:rPr>
              <a:t>Morfologiké</a:t>
            </a:r>
            <a:r>
              <a:rPr lang="sk-SK" b="1" dirty="0" smtClean="0">
                <a:solidFill>
                  <a:srgbClr val="FF0000"/>
                </a:solidFill>
              </a:rPr>
              <a:t> typy</a:t>
            </a:r>
            <a:br>
              <a:rPr lang="sk-SK" b="1" dirty="0" smtClean="0">
                <a:solidFill>
                  <a:srgbClr val="FF0000"/>
                </a:solidFill>
              </a:rPr>
            </a:br>
            <a:endParaRPr lang="sk-SK" b="1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sk-SK" u="sng" dirty="0" smtClean="0">
                <a:solidFill>
                  <a:srgbClr val="FF0000"/>
                </a:solidFill>
              </a:rPr>
              <a:t>Podľa tvaru častíc:</a:t>
            </a:r>
          </a:p>
          <a:p>
            <a:pPr marL="514350" indent="-514350"/>
            <a:r>
              <a:rPr lang="sk-SK" dirty="0" smtClean="0"/>
              <a:t>Pilinový- frézovanie liatiny ( liatina sa rozomelie na piliny)</a:t>
            </a:r>
          </a:p>
          <a:p>
            <a:pPr marL="514350" indent="-514350"/>
            <a:r>
              <a:rPr lang="sk-SK" dirty="0" smtClean="0"/>
              <a:t> sférický (tekutá liatina vstrekovaná pod veľkým tlakom do vákuovej nádoby)</a:t>
            </a:r>
          </a:p>
          <a:p>
            <a:pPr marL="514350" indent="-514350"/>
            <a:r>
              <a:rPr lang="sk-SK" dirty="0" smtClean="0"/>
              <a:t> zmiešaný(</a:t>
            </a:r>
            <a:r>
              <a:rPr lang="sk-SK" dirty="0" err="1" smtClean="0"/>
              <a:t>blend</a:t>
            </a:r>
            <a:r>
              <a:rPr lang="sk-SK" dirty="0" smtClean="0"/>
              <a:t>) – 70% </a:t>
            </a:r>
            <a:r>
              <a:rPr lang="sk-SK" dirty="0" err="1" smtClean="0"/>
              <a:t>sfer</a:t>
            </a:r>
            <a:r>
              <a:rPr lang="sk-SK" dirty="0" smtClean="0"/>
              <a:t>, 30% piliny</a:t>
            </a:r>
          </a:p>
          <a:p>
            <a:pPr marL="514350" indent="-514350"/>
            <a:r>
              <a:rPr lang="sk-SK" dirty="0" err="1" smtClean="0"/>
              <a:t>Sferoidný</a:t>
            </a:r>
            <a:r>
              <a:rPr lang="sk-SK" dirty="0" smtClean="0"/>
              <a:t>- tekutá liatina vstrekovaná do vody</a:t>
            </a:r>
          </a:p>
          <a:p>
            <a:pPr marL="514350" indent="-514350"/>
            <a:r>
              <a:rPr lang="sk-SK" dirty="0" err="1" smtClean="0"/>
              <a:t>Mechan</a:t>
            </a:r>
            <a:r>
              <a:rPr lang="sk-SK" dirty="0" smtClean="0"/>
              <a:t>. vlastnosti AM závisia od typu AM.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>
                <a:solidFill>
                  <a:srgbClr val="FF0000"/>
                </a:solidFill>
              </a:rPr>
              <a:t>Akým spôsobom ovplyvňuje tvar častíc vlastnosti Am </a:t>
            </a:r>
            <a:endParaRPr lang="sk-SK" b="1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                            piliny                     sféry</a:t>
            </a:r>
          </a:p>
          <a:p>
            <a:r>
              <a:rPr lang="sk-SK" dirty="0" smtClean="0"/>
              <a:t>Kondenzácia           ľahká                 ťažšia</a:t>
            </a:r>
          </a:p>
          <a:p>
            <a:r>
              <a:rPr lang="sk-SK" dirty="0" smtClean="0"/>
              <a:t>Orezávanie             ťažšie                 ľahké</a:t>
            </a:r>
          </a:p>
          <a:p>
            <a:r>
              <a:rPr lang="sk-SK" dirty="0" smtClean="0"/>
              <a:t>Tuhnutie                   rýchlejšie          pomalšie</a:t>
            </a:r>
          </a:p>
          <a:p>
            <a:r>
              <a:rPr lang="sk-SK" dirty="0" smtClean="0"/>
              <a:t>Pevnosť                    nižšia                vyššia</a:t>
            </a:r>
          </a:p>
          <a:p>
            <a:r>
              <a:rPr lang="sk-SK" dirty="0" smtClean="0"/>
              <a:t>Povrch                      hrubší               hladký  </a:t>
            </a:r>
          </a:p>
          <a:p>
            <a:r>
              <a:rPr lang="sk-SK" dirty="0" smtClean="0"/>
              <a:t>Objemové zmeny     expanzia        </a:t>
            </a:r>
            <a:r>
              <a:rPr lang="sk-SK" dirty="0" err="1" smtClean="0"/>
              <a:t>kontakcia</a:t>
            </a:r>
            <a:endParaRPr lang="sk-SK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FF0000"/>
                </a:solidFill>
              </a:rPr>
              <a:t>Klasifikácia Amalgámu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sk-SK" u="sng" dirty="0" smtClean="0">
                <a:solidFill>
                  <a:srgbClr val="FF0000"/>
                </a:solidFill>
              </a:rPr>
              <a:t>Podľa obsahu medi delíme </a:t>
            </a:r>
            <a:r>
              <a:rPr lang="sk-SK" dirty="0" smtClean="0"/>
              <a:t>AM:</a:t>
            </a:r>
          </a:p>
          <a:p>
            <a:pPr marL="514350" indent="-514350">
              <a:buFont typeface="+mj-lt"/>
              <a:buAutoNum type="arabicPeriod"/>
            </a:pPr>
            <a:r>
              <a:rPr lang="sk-SK" b="1" dirty="0" smtClean="0">
                <a:solidFill>
                  <a:srgbClr val="00B0F0"/>
                </a:solidFill>
              </a:rPr>
              <a:t>Konvenčné</a:t>
            </a:r>
            <a:r>
              <a:rPr lang="sk-SK" dirty="0" smtClean="0"/>
              <a:t> obsah medi do 6% s obsahom fázy gama</a:t>
            </a:r>
          </a:p>
          <a:p>
            <a:pPr marL="514350" indent="-514350">
              <a:buFont typeface="+mj-lt"/>
              <a:buAutoNum type="arabicPeriod"/>
            </a:pPr>
            <a:r>
              <a:rPr lang="sk-SK" b="1" dirty="0" smtClean="0">
                <a:solidFill>
                  <a:srgbClr val="00B0F0"/>
                </a:solidFill>
              </a:rPr>
              <a:t>Moderné</a:t>
            </a:r>
            <a:r>
              <a:rPr lang="sk-SK" dirty="0" smtClean="0"/>
              <a:t> obsah medi od 10-30%, delia sa na :</a:t>
            </a:r>
          </a:p>
          <a:p>
            <a:pPr marL="514350" indent="-514350">
              <a:buNone/>
            </a:pPr>
            <a:r>
              <a:rPr lang="sk-SK" dirty="0" smtClean="0"/>
              <a:t>              - gama fázu redukujúce </a:t>
            </a:r>
          </a:p>
          <a:p>
            <a:pPr marL="514350" indent="-514350">
              <a:buNone/>
            </a:pPr>
            <a:r>
              <a:rPr lang="sk-SK" dirty="0" smtClean="0"/>
              <a:t>              - pravé non gama 2</a:t>
            </a:r>
          </a:p>
          <a:p>
            <a:pPr marL="514350" indent="-514350">
              <a:buFont typeface="+mj-lt"/>
              <a:buAutoNum type="arabicPeriod"/>
            </a:pPr>
            <a:endParaRPr lang="sk-SK" dirty="0" smtClean="0"/>
          </a:p>
          <a:p>
            <a:pPr marL="514350" indent="-514350">
              <a:buNone/>
            </a:pPr>
            <a:r>
              <a:rPr lang="sk-SK" b="1" dirty="0" smtClean="0">
                <a:solidFill>
                  <a:srgbClr val="00B0F0"/>
                </a:solidFill>
              </a:rPr>
              <a:t>Konvenčný AM : </a:t>
            </a:r>
            <a:r>
              <a:rPr lang="sk-SK" dirty="0" err="1" smtClean="0"/>
              <a:t>Ag</a:t>
            </a:r>
            <a:r>
              <a:rPr lang="sk-SK" dirty="0" smtClean="0"/>
              <a:t> 67%, </a:t>
            </a:r>
            <a:r>
              <a:rPr lang="sk-SK" dirty="0" err="1" smtClean="0"/>
              <a:t>Sn</a:t>
            </a:r>
            <a:r>
              <a:rPr lang="sk-SK" dirty="0" smtClean="0"/>
              <a:t> 26%, </a:t>
            </a:r>
            <a:r>
              <a:rPr lang="sk-SK" dirty="0" err="1" smtClean="0"/>
              <a:t>Cu</a:t>
            </a:r>
            <a:r>
              <a:rPr lang="sk-SK" dirty="0" smtClean="0"/>
              <a:t> 3%, </a:t>
            </a:r>
            <a:r>
              <a:rPr lang="sk-SK" dirty="0" err="1" smtClean="0"/>
              <a:t>Zn</a:t>
            </a:r>
            <a:r>
              <a:rPr lang="sk-SK" dirty="0" smtClean="0"/>
              <a:t> 2%</a:t>
            </a:r>
            <a:endParaRPr lang="sk-SK" b="1" dirty="0" smtClean="0">
              <a:solidFill>
                <a:srgbClr val="00B0F0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sk-SK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611560" y="692696"/>
            <a:ext cx="8153400" cy="5575920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sk-SK" dirty="0" smtClean="0">
                <a:solidFill>
                  <a:srgbClr val="FF0000"/>
                </a:solidFill>
              </a:rPr>
              <a:t>Skupina I.</a:t>
            </a:r>
            <a:r>
              <a:rPr lang="sk-SK" dirty="0" smtClean="0"/>
              <a:t> –konvenčný amalgám s obsahom fázy gama</a:t>
            </a:r>
          </a:p>
          <a:p>
            <a:pPr marL="514350" indent="-514350">
              <a:buNone/>
            </a:pPr>
            <a:r>
              <a:rPr lang="sk-SK" dirty="0" smtClean="0"/>
              <a:t>       Ag</a:t>
            </a:r>
            <a:r>
              <a:rPr lang="sk-SK" dirty="0" smtClean="0">
                <a:latin typeface="Aharoni"/>
                <a:cs typeface="Aharoni"/>
              </a:rPr>
              <a:t>3Sn  + </a:t>
            </a:r>
            <a:r>
              <a:rPr lang="sk-SK" dirty="0" err="1" smtClean="0">
                <a:latin typeface="Aharoni"/>
                <a:cs typeface="Aharoni"/>
              </a:rPr>
              <a:t>Hg</a:t>
            </a:r>
            <a:r>
              <a:rPr lang="sk-SK" dirty="0" smtClean="0">
                <a:latin typeface="Aharoni"/>
                <a:cs typeface="Aharoni"/>
              </a:rPr>
              <a:t> </a:t>
            </a:r>
            <a:r>
              <a:rPr lang="sk-SK" dirty="0" smtClean="0">
                <a:latin typeface="Century Gothic"/>
                <a:cs typeface="Aharoni"/>
              </a:rPr>
              <a:t>→ Ag</a:t>
            </a:r>
            <a:r>
              <a:rPr lang="sk-SK" dirty="0" smtClean="0">
                <a:latin typeface="Aharoni"/>
                <a:cs typeface="Aharoni"/>
              </a:rPr>
              <a:t>3Hg4 + Sn7 </a:t>
            </a:r>
            <a:r>
              <a:rPr lang="sk-SK" dirty="0" err="1" smtClean="0">
                <a:latin typeface="Aharoni"/>
                <a:cs typeface="Aharoni"/>
              </a:rPr>
              <a:t>Hg</a:t>
            </a:r>
            <a:r>
              <a:rPr lang="sk-SK" dirty="0" smtClean="0">
                <a:latin typeface="Aharoni"/>
                <a:cs typeface="Aharoni"/>
              </a:rPr>
              <a:t> + Ag3Sn</a:t>
            </a:r>
          </a:p>
          <a:p>
            <a:pPr marL="514350" indent="-514350">
              <a:buNone/>
            </a:pPr>
            <a:r>
              <a:rPr lang="sk-SK" dirty="0" smtClean="0">
                <a:latin typeface="Aharoni"/>
                <a:cs typeface="Aharoni"/>
              </a:rPr>
              <a:t>                                gama 1    gama 2    gama 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Skupina </a:t>
            </a:r>
            <a:r>
              <a:rPr lang="sk-SK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IIa</a:t>
            </a:r>
            <a:r>
              <a:rPr lang="sk-SK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– redukujúca fázu gama 2</a:t>
            </a:r>
          </a:p>
          <a:p>
            <a:pPr>
              <a:buNone/>
            </a:pPr>
            <a:r>
              <a:rPr lang="sk-SK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sk-SK" dirty="0" smtClean="0"/>
              <a:t>Sn7Hg +  </a:t>
            </a:r>
            <a:r>
              <a:rPr lang="sk-SK" dirty="0" err="1" smtClean="0"/>
              <a:t>AgCu</a:t>
            </a:r>
            <a:r>
              <a:rPr lang="sk-SK" dirty="0" smtClean="0"/>
              <a:t>  </a:t>
            </a:r>
            <a:r>
              <a:rPr lang="sk-SK" dirty="0" smtClean="0">
                <a:latin typeface="Century Gothic"/>
              </a:rPr>
              <a:t>→ </a:t>
            </a:r>
            <a:r>
              <a:rPr lang="sk-SK" dirty="0" smtClean="0"/>
              <a:t>Ag3Hg4 + Cu6Sn5	</a:t>
            </a:r>
          </a:p>
          <a:p>
            <a:pPr>
              <a:buNone/>
            </a:pPr>
            <a:r>
              <a:rPr lang="sk-SK" dirty="0" smtClean="0"/>
              <a:t> Gama 2     </a:t>
            </a:r>
            <a:r>
              <a:rPr lang="sk-SK" dirty="0" err="1" smtClean="0"/>
              <a:t>eutetikum</a:t>
            </a:r>
            <a:r>
              <a:rPr lang="sk-SK" dirty="0" smtClean="0"/>
              <a:t>   gama 1      </a:t>
            </a:r>
            <a:r>
              <a:rPr lang="sk-SK" dirty="0" err="1" smtClean="0"/>
              <a:t>eta</a:t>
            </a:r>
            <a:endParaRPr lang="sk-SK" dirty="0" smtClean="0"/>
          </a:p>
          <a:p>
            <a:pPr>
              <a:buNone/>
            </a:pPr>
            <a:r>
              <a:rPr lang="sk-SK" dirty="0" smtClean="0"/>
              <a:t>     pomer prvkov </a:t>
            </a:r>
            <a:r>
              <a:rPr lang="sk-SK" dirty="0" err="1" smtClean="0"/>
              <a:t>Cu</a:t>
            </a:r>
            <a:r>
              <a:rPr lang="sk-SK" dirty="0" smtClean="0"/>
              <a:t>  2:3  </a:t>
            </a:r>
            <a:r>
              <a:rPr lang="sk-SK" dirty="0" err="1" smtClean="0"/>
              <a:t>Sn</a:t>
            </a:r>
            <a:r>
              <a:rPr lang="sk-SK" dirty="0" smtClean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 smtClean="0">
                <a:solidFill>
                  <a:srgbClr val="FF0000"/>
                </a:solidFill>
              </a:rPr>
              <a:t>Skupina </a:t>
            </a:r>
            <a:r>
              <a:rPr lang="sk-SK" dirty="0" err="1" smtClean="0">
                <a:solidFill>
                  <a:srgbClr val="FF0000"/>
                </a:solidFill>
              </a:rPr>
              <a:t>IIb</a:t>
            </a:r>
            <a:r>
              <a:rPr lang="sk-SK" dirty="0" smtClean="0">
                <a:solidFill>
                  <a:srgbClr val="FF0000"/>
                </a:solidFill>
              </a:rPr>
              <a:t> - </a:t>
            </a:r>
            <a:r>
              <a:rPr lang="sk-SK" dirty="0" smtClean="0"/>
              <a:t>pravé non gama 2 </a:t>
            </a:r>
          </a:p>
          <a:p>
            <a:pPr>
              <a:buNone/>
            </a:pPr>
            <a:r>
              <a:rPr lang="sk-SK" dirty="0" smtClean="0"/>
              <a:t> Ag3Sn+ Cu3Sn  + </a:t>
            </a:r>
            <a:r>
              <a:rPr lang="sk-SK" dirty="0" err="1" smtClean="0"/>
              <a:t>Ag</a:t>
            </a:r>
            <a:r>
              <a:rPr lang="sk-SK" dirty="0" smtClean="0"/>
              <a:t>––––- Ag3 Hg4 + Cu6Sn5</a:t>
            </a:r>
          </a:p>
          <a:p>
            <a:pPr>
              <a:buNone/>
            </a:pPr>
            <a:r>
              <a:rPr lang="sk-SK" dirty="0" smtClean="0"/>
              <a:t> </a:t>
            </a:r>
            <a:r>
              <a:rPr lang="sk-SK" dirty="0" err="1" smtClean="0"/>
              <a:t>Gamma</a:t>
            </a:r>
            <a:r>
              <a:rPr lang="sk-SK" dirty="0" smtClean="0"/>
              <a:t>    </a:t>
            </a:r>
            <a:r>
              <a:rPr lang="sk-SK" dirty="0" err="1" smtClean="0"/>
              <a:t>epsilon</a:t>
            </a:r>
            <a:r>
              <a:rPr lang="sk-SK" dirty="0" smtClean="0"/>
              <a:t>		</a:t>
            </a:r>
            <a:r>
              <a:rPr lang="sk-SK" dirty="0" err="1" smtClean="0"/>
              <a:t>gamma</a:t>
            </a:r>
            <a:r>
              <a:rPr lang="sk-SK" dirty="0" smtClean="0"/>
              <a:t> 1	</a:t>
            </a:r>
            <a:r>
              <a:rPr lang="sk-SK" dirty="0" err="1" smtClean="0"/>
              <a:t>eta</a:t>
            </a:r>
            <a:endParaRPr lang="sk-SK" dirty="0" smtClean="0"/>
          </a:p>
          <a:p>
            <a:endParaRPr lang="sk-SK" dirty="0" smtClean="0"/>
          </a:p>
          <a:p>
            <a:pPr marL="514350" indent="-514350">
              <a:buNone/>
            </a:pPr>
            <a:endParaRPr lang="sk-SK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sk-SK" dirty="0" smtClean="0"/>
          </a:p>
          <a:p>
            <a:pPr marL="514350" indent="-514350">
              <a:buNone/>
            </a:pPr>
            <a:endParaRPr lang="sk-SK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612648" y="260648"/>
            <a:ext cx="8153400" cy="6264696"/>
          </a:xfrm>
        </p:spPr>
        <p:txBody>
          <a:bodyPr>
            <a:normAutofit fontScale="85000" lnSpcReduction="20000"/>
          </a:bodyPr>
          <a:lstStyle/>
          <a:p>
            <a:r>
              <a:rPr lang="sk-SK" b="1" dirty="0" smtClean="0">
                <a:solidFill>
                  <a:srgbClr val="FF0000"/>
                </a:solidFill>
              </a:rPr>
              <a:t>Metalurgia Am</a:t>
            </a:r>
          </a:p>
          <a:p>
            <a:r>
              <a:rPr lang="sk-SK" dirty="0" smtClean="0"/>
              <a:t>Am nie je homogénne </a:t>
            </a:r>
            <a:r>
              <a:rPr lang="sk-SK" dirty="0" err="1" smtClean="0"/>
              <a:t>eutektikum</a:t>
            </a:r>
            <a:r>
              <a:rPr lang="sk-SK" dirty="0" smtClean="0"/>
              <a:t>, ale obsahuje fázy ( na reze)</a:t>
            </a:r>
          </a:p>
          <a:p>
            <a:r>
              <a:rPr lang="sk-SK" dirty="0" smtClean="0"/>
              <a:t>-</a:t>
            </a:r>
            <a:r>
              <a:rPr lang="sk-SK" dirty="0" err="1" smtClean="0"/>
              <a:t>gamma</a:t>
            </a:r>
            <a:r>
              <a:rPr lang="sk-SK" dirty="0" smtClean="0"/>
              <a:t> –    Ag3Sn- pevná v prášku</a:t>
            </a:r>
          </a:p>
          <a:p>
            <a:r>
              <a:rPr lang="sk-SK" dirty="0" err="1" smtClean="0"/>
              <a:t>Gamma</a:t>
            </a:r>
            <a:r>
              <a:rPr lang="sk-SK" dirty="0" smtClean="0"/>
              <a:t> 1 – Ag3Hg4- po namiešaní-  </a:t>
            </a:r>
            <a:r>
              <a:rPr lang="sk-SK" dirty="0" err="1" smtClean="0"/>
              <a:t>matrix</a:t>
            </a:r>
            <a:endParaRPr lang="sk-SK" dirty="0" smtClean="0"/>
          </a:p>
          <a:p>
            <a:r>
              <a:rPr lang="sk-SK" dirty="0" err="1" smtClean="0"/>
              <a:t>Gamma</a:t>
            </a:r>
            <a:r>
              <a:rPr lang="sk-SK" dirty="0" smtClean="0"/>
              <a:t> 2 -  Sn7Hg – korózia </a:t>
            </a:r>
          </a:p>
          <a:p>
            <a:r>
              <a:rPr lang="sk-SK" dirty="0" err="1" smtClean="0"/>
              <a:t>AgCu</a:t>
            </a:r>
            <a:r>
              <a:rPr lang="sk-SK" dirty="0" smtClean="0"/>
              <a:t>- </a:t>
            </a:r>
            <a:r>
              <a:rPr lang="sk-SK" dirty="0" err="1" smtClean="0"/>
              <a:t>Eutektikum</a:t>
            </a:r>
            <a:r>
              <a:rPr lang="sk-SK" dirty="0" smtClean="0"/>
              <a:t> </a:t>
            </a:r>
          </a:p>
          <a:p>
            <a:r>
              <a:rPr lang="sk-SK" dirty="0" smtClean="0"/>
              <a:t> </a:t>
            </a:r>
            <a:r>
              <a:rPr lang="sk-SK" b="1" dirty="0" smtClean="0">
                <a:solidFill>
                  <a:srgbClr val="FF0000"/>
                </a:solidFill>
              </a:rPr>
              <a:t>Korózia Am</a:t>
            </a:r>
          </a:p>
          <a:p>
            <a:r>
              <a:rPr lang="sk-SK" dirty="0" smtClean="0"/>
              <a:t>Fáza </a:t>
            </a:r>
            <a:r>
              <a:rPr lang="sk-SK" dirty="0" err="1" smtClean="0"/>
              <a:t>gamma</a:t>
            </a:r>
            <a:r>
              <a:rPr lang="sk-SK" dirty="0" smtClean="0"/>
              <a:t> 2 koroduje</a:t>
            </a:r>
          </a:p>
          <a:p>
            <a:r>
              <a:rPr lang="sk-SK" dirty="0" err="1" smtClean="0"/>
              <a:t>Sn</a:t>
            </a:r>
            <a:r>
              <a:rPr lang="sk-SK" dirty="0" smtClean="0"/>
              <a:t> sa uvoľňuje vo forme koróznych produktov</a:t>
            </a:r>
          </a:p>
          <a:p>
            <a:r>
              <a:rPr lang="sk-SK" dirty="0" err="1" smtClean="0"/>
              <a:t>Hg</a:t>
            </a:r>
            <a:r>
              <a:rPr lang="sk-SK" dirty="0" smtClean="0"/>
              <a:t> reaguje s </a:t>
            </a:r>
            <a:r>
              <a:rPr lang="sk-SK" dirty="0" err="1" smtClean="0"/>
              <a:t>Ag</a:t>
            </a:r>
            <a:r>
              <a:rPr lang="sk-SK" dirty="0" smtClean="0"/>
              <a:t> v pôvodnej </a:t>
            </a:r>
            <a:r>
              <a:rPr lang="sk-SK" dirty="0" err="1" smtClean="0"/>
              <a:t>gamma</a:t>
            </a:r>
            <a:r>
              <a:rPr lang="sk-SK" dirty="0" smtClean="0"/>
              <a:t> fáze za vzniku ďalšej </a:t>
            </a:r>
            <a:r>
              <a:rPr lang="sk-SK" dirty="0" err="1" smtClean="0"/>
              <a:t>gamma</a:t>
            </a:r>
            <a:r>
              <a:rPr lang="sk-SK" dirty="0" smtClean="0"/>
              <a:t> 1 fázy</a:t>
            </a:r>
          </a:p>
          <a:p>
            <a:r>
              <a:rPr lang="sk-SK" dirty="0" smtClean="0"/>
              <a:t>Výsledkom je </a:t>
            </a:r>
            <a:r>
              <a:rPr lang="sk-SK" dirty="0" err="1" smtClean="0"/>
              <a:t>merkuroskopická</a:t>
            </a:r>
            <a:r>
              <a:rPr lang="sk-SK" dirty="0" smtClean="0"/>
              <a:t> </a:t>
            </a:r>
            <a:r>
              <a:rPr lang="sk-SK" dirty="0" err="1" smtClean="0"/>
              <a:t>pozdná</a:t>
            </a:r>
            <a:r>
              <a:rPr lang="sk-SK" dirty="0" smtClean="0"/>
              <a:t> expanzia Am</a:t>
            </a:r>
          </a:p>
          <a:p>
            <a:r>
              <a:rPr lang="sk-SK" dirty="0" err="1" smtClean="0"/>
              <a:t>Gamma</a:t>
            </a:r>
            <a:r>
              <a:rPr lang="sk-SK" dirty="0" smtClean="0"/>
              <a:t> 2 fáza sa eliminuje vďaka vyššiemu obsahu </a:t>
            </a:r>
            <a:r>
              <a:rPr lang="sk-SK" dirty="0" err="1" smtClean="0"/>
              <a:t>Cu</a:t>
            </a:r>
            <a:r>
              <a:rPr lang="sk-SK" dirty="0" smtClean="0"/>
              <a:t>, ktorý vyviaže prednostne cín – fáza </a:t>
            </a:r>
            <a:r>
              <a:rPr lang="sk-SK" dirty="0" err="1" smtClean="0"/>
              <a:t>eta</a:t>
            </a:r>
            <a:r>
              <a:rPr lang="sk-SK" dirty="0" smtClean="0"/>
              <a:t>- bronz</a:t>
            </a:r>
          </a:p>
          <a:p>
            <a:r>
              <a:rPr lang="sk-SK" dirty="0" smtClean="0"/>
              <a:t>(včasná expanzia hneď po tuhnutí)</a:t>
            </a:r>
            <a:endParaRPr lang="sk-SK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Pri Am bez </a:t>
            </a:r>
            <a:r>
              <a:rPr lang="sk-SK" dirty="0" err="1" smtClean="0"/>
              <a:t>gamma</a:t>
            </a:r>
            <a:r>
              <a:rPr lang="sk-SK" dirty="0" smtClean="0"/>
              <a:t> 2 fázy – po namiešaní – obsah </a:t>
            </a:r>
            <a:r>
              <a:rPr lang="sk-SK" dirty="0" err="1" smtClean="0"/>
              <a:t>Cu</a:t>
            </a:r>
            <a:r>
              <a:rPr lang="sk-SK" dirty="0" smtClean="0"/>
              <a:t> min 25 %, korozívny cín je vychytaný na povrchu sférických častí ako fáza </a:t>
            </a:r>
            <a:r>
              <a:rPr lang="sk-SK" dirty="0" err="1" smtClean="0"/>
              <a:t>eta</a:t>
            </a:r>
            <a:r>
              <a:rPr lang="sk-SK" dirty="0" smtClean="0"/>
              <a:t>- bronz.</a:t>
            </a:r>
            <a:endParaRPr lang="sk-SK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548680"/>
            <a:ext cx="8153400" cy="670520"/>
          </a:xfrm>
        </p:spPr>
        <p:txBody>
          <a:bodyPr>
            <a:normAutofit fontScale="90000"/>
          </a:bodyPr>
          <a:lstStyle/>
          <a:p>
            <a:r>
              <a:rPr lang="sk-SK" b="1" dirty="0" smtClean="0">
                <a:solidFill>
                  <a:srgbClr val="FF0000"/>
                </a:solidFill>
              </a:rPr>
              <a:t>Vlastnosti konvenčných amalgámov</a:t>
            </a:r>
            <a:br>
              <a:rPr lang="sk-SK" b="1" dirty="0" smtClean="0">
                <a:solidFill>
                  <a:srgbClr val="FF0000"/>
                </a:solidFill>
              </a:rPr>
            </a:br>
            <a:endParaRPr lang="sk-SK" b="1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Fáza gama 2 (</a:t>
            </a:r>
            <a:r>
              <a:rPr lang="sk-SK" dirty="0" err="1" smtClean="0"/>
              <a:t>cínovo-ortuťnatá</a:t>
            </a:r>
            <a:r>
              <a:rPr lang="sk-SK" dirty="0" smtClean="0"/>
              <a:t>) je najmenej ušľachtilou zložkou amalgámu</a:t>
            </a:r>
          </a:p>
          <a:p>
            <a:r>
              <a:rPr lang="sk-SK" dirty="0" smtClean="0"/>
              <a:t>-zhoršuje mechanické vlastnosti </a:t>
            </a:r>
          </a:p>
          <a:p>
            <a:r>
              <a:rPr lang="sk-SK" dirty="0" smtClean="0"/>
              <a:t>-podlieha výrazným korozívnym zmenám</a:t>
            </a:r>
          </a:p>
          <a:p>
            <a:r>
              <a:rPr lang="sk-SK" dirty="0" smtClean="0"/>
              <a:t>- vzniká výrazná </a:t>
            </a:r>
            <a:r>
              <a:rPr lang="sk-SK" dirty="0" err="1" smtClean="0"/>
              <a:t>merkuroskopická</a:t>
            </a:r>
            <a:r>
              <a:rPr lang="sk-SK" dirty="0" smtClean="0"/>
              <a:t> expanzia</a:t>
            </a:r>
          </a:p>
          <a:p>
            <a:pPr>
              <a:buNone/>
            </a:pPr>
            <a:r>
              <a:rPr lang="sk-SK" dirty="0" smtClean="0"/>
              <a:t>(expanzia výplne z </a:t>
            </a:r>
            <a:r>
              <a:rPr lang="sk-SK" dirty="0" err="1" smtClean="0"/>
              <a:t>kavity</a:t>
            </a:r>
            <a:r>
              <a:rPr lang="sk-SK" dirty="0" smtClean="0"/>
              <a:t>, lámanie okrajov výplne, štrbiny medzi výplňou a okrajom </a:t>
            </a:r>
            <a:r>
              <a:rPr lang="sk-SK" dirty="0" err="1" smtClean="0"/>
              <a:t>kavity</a:t>
            </a:r>
            <a:r>
              <a:rPr lang="sk-SK" dirty="0" smtClean="0"/>
              <a:t>, zvýšený výskyt </a:t>
            </a:r>
            <a:r>
              <a:rPr lang="sk-SK" dirty="0" err="1" smtClean="0"/>
              <a:t>sekubdárnych</a:t>
            </a:r>
            <a:r>
              <a:rPr lang="sk-SK" dirty="0" smtClean="0"/>
              <a:t> zubných kazov)</a:t>
            </a:r>
            <a:endParaRPr lang="sk-SK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476672"/>
            <a:ext cx="8153400" cy="742528"/>
          </a:xfrm>
        </p:spPr>
        <p:txBody>
          <a:bodyPr>
            <a:normAutofit fontScale="90000"/>
          </a:bodyPr>
          <a:lstStyle/>
          <a:p>
            <a:r>
              <a:rPr lang="sk-SK" b="1" dirty="0" smtClean="0">
                <a:solidFill>
                  <a:srgbClr val="FF0000"/>
                </a:solidFill>
              </a:rPr>
              <a:t>Vlastnosti amalgámov bez </a:t>
            </a:r>
            <a:r>
              <a:rPr lang="sk-SK" b="1" dirty="0" err="1" smtClean="0">
                <a:solidFill>
                  <a:srgbClr val="FF0000"/>
                </a:solidFill>
              </a:rPr>
              <a:t>gamma</a:t>
            </a:r>
            <a:r>
              <a:rPr lang="sk-SK" b="1" dirty="0" smtClean="0">
                <a:solidFill>
                  <a:srgbClr val="FF0000"/>
                </a:solidFill>
              </a:rPr>
              <a:t> 2</a:t>
            </a:r>
            <a:br>
              <a:rPr lang="sk-SK" b="1" dirty="0" smtClean="0">
                <a:solidFill>
                  <a:srgbClr val="FF0000"/>
                </a:solidFill>
              </a:rPr>
            </a:br>
            <a:endParaRPr lang="sk-SK" b="1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Vyššia tlaková odolnosť</a:t>
            </a:r>
          </a:p>
          <a:p>
            <a:r>
              <a:rPr lang="sk-SK" dirty="0" smtClean="0"/>
              <a:t>menšia </a:t>
            </a:r>
            <a:r>
              <a:rPr lang="sk-SK" dirty="0" err="1" smtClean="0"/>
              <a:t>merkuroskopická</a:t>
            </a:r>
            <a:r>
              <a:rPr lang="sk-SK" dirty="0" smtClean="0"/>
              <a:t> expanzia</a:t>
            </a:r>
          </a:p>
          <a:p>
            <a:r>
              <a:rPr lang="sk-SK" dirty="0" smtClean="0"/>
              <a:t>stabilnejšie voči korózii</a:t>
            </a:r>
          </a:p>
          <a:p>
            <a:r>
              <a:rPr lang="sk-SK" dirty="0" smtClean="0"/>
              <a:t>neuvoľňujú ortuť</a:t>
            </a:r>
          </a:p>
          <a:p>
            <a:pPr>
              <a:buNone/>
            </a:pPr>
            <a:r>
              <a:rPr lang="sk-SK" dirty="0" smtClean="0"/>
              <a:t> 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FF0000"/>
                </a:solidFill>
              </a:rPr>
              <a:t>Amalgám</a:t>
            </a:r>
            <a:endParaRPr lang="sk-SK" b="1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Patrí medzi najdlhšie a najrozsiahlejšie testovaný materiál v histórii</a:t>
            </a:r>
          </a:p>
          <a:p>
            <a:r>
              <a:rPr lang="sk-SK" dirty="0" smtClean="0"/>
              <a:t>Určité regulačné opatrenia súviseli s fázou gama 2 v 70.r </a:t>
            </a:r>
            <a:r>
              <a:rPr lang="sk-SK" dirty="0" err="1" smtClean="0"/>
              <a:t>min.stor</a:t>
            </a:r>
            <a:r>
              <a:rPr lang="sk-SK" dirty="0" smtClean="0"/>
              <a:t>. </a:t>
            </a:r>
          </a:p>
          <a:p>
            <a:r>
              <a:rPr lang="sk-SK" dirty="0" smtClean="0"/>
              <a:t>Rakúsko, Nemecko zakázali používanie konvenčného Am s fázou gama 2</a:t>
            </a:r>
          </a:p>
          <a:p>
            <a:r>
              <a:rPr lang="sk-SK" dirty="0" smtClean="0"/>
              <a:t>Švédsko v r. 1995, ochrancovia životného </a:t>
            </a:r>
            <a:r>
              <a:rPr lang="sk-SK" dirty="0" err="1" smtClean="0"/>
              <a:t>prostr</a:t>
            </a:r>
            <a:r>
              <a:rPr lang="sk-SK" dirty="0" smtClean="0"/>
              <a:t>.- uvoľňovanie </a:t>
            </a:r>
            <a:r>
              <a:rPr lang="sk-SK" dirty="0" err="1" smtClean="0"/>
              <a:t>Hg</a:t>
            </a:r>
            <a:r>
              <a:rPr lang="sk-SK" dirty="0" smtClean="0"/>
              <a:t> z Am výplní do </a:t>
            </a:r>
            <a:r>
              <a:rPr lang="sk-SK" dirty="0" err="1" smtClean="0"/>
              <a:t>prostr</a:t>
            </a:r>
            <a:r>
              <a:rPr lang="sk-SK" dirty="0" smtClean="0"/>
              <a:t>. a pri manipulácii s </a:t>
            </a:r>
            <a:r>
              <a:rPr lang="sk-SK" dirty="0" err="1" smtClean="0"/>
              <a:t>Hg</a:t>
            </a:r>
            <a:r>
              <a:rPr lang="sk-SK" dirty="0" smtClean="0"/>
              <a:t>, aj pri kremácii </a:t>
            </a:r>
            <a:endParaRPr lang="sk-SK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>
                <a:solidFill>
                  <a:srgbClr val="FF0000"/>
                </a:solidFill>
              </a:rPr>
              <a:t>Prečo sa nemôžeme zriecť Am vo výplňovej terapii</a:t>
            </a:r>
            <a:endParaRPr lang="sk-SK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sk-SK" dirty="0" smtClean="0"/>
              <a:t>Am- je relatívne kvalitný a ekonomický dostupný materiál</a:t>
            </a:r>
          </a:p>
          <a:p>
            <a:r>
              <a:rPr lang="sk-SK" dirty="0" smtClean="0"/>
              <a:t>Má dobré úžitkové vlastnosti –pevnosť, odolnosť, trvanlivosť, manipulácia, modelácia, spracovateľnosť</a:t>
            </a:r>
          </a:p>
          <a:p>
            <a:pPr>
              <a:buNone/>
            </a:pPr>
            <a:r>
              <a:rPr lang="sk-SK" dirty="0" smtClean="0"/>
              <a:t>Mierne zvýšená </a:t>
            </a:r>
            <a:r>
              <a:rPr lang="sk-SK" dirty="0" err="1" smtClean="0"/>
              <a:t>Hg</a:t>
            </a:r>
            <a:r>
              <a:rPr lang="sk-SK" dirty="0" smtClean="0"/>
              <a:t> v krvi (v </a:t>
            </a:r>
            <a:r>
              <a:rPr lang="sk-SK" dirty="0" err="1" smtClean="0"/>
              <a:t>mikrogramoch</a:t>
            </a:r>
            <a:r>
              <a:rPr lang="sk-SK" dirty="0" smtClean="0"/>
              <a:t>) môže sa vyskytnúť krátkodobo. Aj to len pri odstraňovaní starých Am výplní.</a:t>
            </a:r>
          </a:p>
          <a:p>
            <a:pPr>
              <a:buNone/>
            </a:pPr>
            <a:r>
              <a:rPr lang="sk-SK" dirty="0" smtClean="0"/>
              <a:t>(50 </a:t>
            </a:r>
            <a:r>
              <a:rPr lang="sk-SK" dirty="0" err="1" smtClean="0"/>
              <a:t>mikrogramov</a:t>
            </a:r>
            <a:r>
              <a:rPr lang="sk-SK" dirty="0" smtClean="0"/>
              <a:t> biol. hodnota </a:t>
            </a:r>
            <a:r>
              <a:rPr lang="sk-SK" dirty="0" err="1" smtClean="0"/>
              <a:t>konc</a:t>
            </a:r>
            <a:r>
              <a:rPr lang="sk-SK" dirty="0" smtClean="0"/>
              <a:t>. </a:t>
            </a:r>
            <a:r>
              <a:rPr lang="sk-SK" dirty="0" err="1" smtClean="0"/>
              <a:t>Hg</a:t>
            </a:r>
            <a:r>
              <a:rPr lang="sk-SK" dirty="0" smtClean="0"/>
              <a:t> v krvi, 200 </a:t>
            </a:r>
            <a:r>
              <a:rPr lang="sk-SK" dirty="0" err="1" smtClean="0"/>
              <a:t>mikrogram</a:t>
            </a:r>
            <a:r>
              <a:rPr lang="sk-SK" dirty="0" smtClean="0"/>
              <a:t>. na liter v moči)-hodnoty testované podľa WHO)</a:t>
            </a:r>
            <a:endParaRPr lang="sk-SK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FF0000"/>
                </a:solidFill>
              </a:rPr>
              <a:t>Amalgám negatívne účinky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612648" y="1340768"/>
            <a:ext cx="8153400" cy="4755232"/>
          </a:xfrm>
        </p:spPr>
        <p:txBody>
          <a:bodyPr>
            <a:normAutofit fontScale="92500"/>
          </a:bodyPr>
          <a:lstStyle/>
          <a:p>
            <a:r>
              <a:rPr lang="sk-SK" dirty="0" smtClean="0"/>
              <a:t>V prípade intoxikácie: podráždenosť, strata koncentrácie, </a:t>
            </a:r>
            <a:r>
              <a:rPr lang="sk-SK" dirty="0" err="1" smtClean="0"/>
              <a:t>tremor</a:t>
            </a:r>
            <a:r>
              <a:rPr lang="sk-SK" dirty="0" smtClean="0"/>
              <a:t> rúk, možné ale nebolo vedecky potvrdené, Po </a:t>
            </a:r>
            <a:r>
              <a:rPr lang="sk-SK" dirty="0" err="1" smtClean="0"/>
              <a:t>osránení</a:t>
            </a:r>
            <a:r>
              <a:rPr lang="sk-SK" dirty="0" smtClean="0"/>
              <a:t> Am výplne z </a:t>
            </a:r>
            <a:r>
              <a:rPr lang="sk-SK" dirty="0" err="1" smtClean="0"/>
              <a:t>kavity</a:t>
            </a:r>
            <a:r>
              <a:rPr lang="sk-SK" dirty="0" smtClean="0"/>
              <a:t> </a:t>
            </a:r>
            <a:r>
              <a:rPr lang="sk-SK" dirty="0" err="1" smtClean="0"/>
              <a:t>ndošlo</a:t>
            </a:r>
            <a:r>
              <a:rPr lang="sk-SK" dirty="0" smtClean="0"/>
              <a:t> k zlepšeniu stavu....</a:t>
            </a:r>
          </a:p>
          <a:p>
            <a:r>
              <a:rPr lang="sk-SK" b="1" dirty="0" smtClean="0">
                <a:solidFill>
                  <a:srgbClr val="FF0000"/>
                </a:solidFill>
              </a:rPr>
              <a:t>WHO</a:t>
            </a:r>
          </a:p>
          <a:p>
            <a:r>
              <a:rPr lang="sk-SK" b="1" dirty="0" smtClean="0">
                <a:solidFill>
                  <a:srgbClr val="FF0000"/>
                </a:solidFill>
              </a:rPr>
              <a:t>Svetová zdravotnícka </a:t>
            </a:r>
            <a:r>
              <a:rPr lang="sk-SK" b="1" dirty="0" err="1" smtClean="0">
                <a:solidFill>
                  <a:srgbClr val="FF0000"/>
                </a:solidFill>
              </a:rPr>
              <a:t>organozácia</a:t>
            </a:r>
            <a:endParaRPr lang="sk-SK" b="1" dirty="0" smtClean="0">
              <a:solidFill>
                <a:srgbClr val="FF0000"/>
              </a:solidFill>
            </a:endParaRPr>
          </a:p>
          <a:p>
            <a:r>
              <a:rPr lang="sk-SK" dirty="0" smtClean="0"/>
              <a:t>FDI – zistili len zriedkavé alergické reakcie Am výplní spolu s požitím potravy, vodou, znečistením ovzduším. Riziko </a:t>
            </a:r>
            <a:r>
              <a:rPr lang="sk-SK" dirty="0" err="1" smtClean="0"/>
              <a:t>vedľ.úč</a:t>
            </a:r>
            <a:r>
              <a:rPr lang="sk-SK" dirty="0" smtClean="0"/>
              <a:t>. u všetkých výplň. materiálov je malé.</a:t>
            </a:r>
          </a:p>
          <a:p>
            <a:r>
              <a:rPr lang="sk-SK" dirty="0" err="1" smtClean="0"/>
              <a:t>Minist</a:t>
            </a:r>
            <a:r>
              <a:rPr lang="sk-SK" dirty="0" smtClean="0"/>
              <a:t>. Zdrav VB- Am nevyvoláva systémovú toxicitu</a:t>
            </a:r>
            <a:endParaRPr lang="sk-SK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FF0000"/>
                </a:solidFill>
              </a:rPr>
              <a:t>Typy Amalgámov</a:t>
            </a:r>
            <a:endParaRPr lang="sk-SK" b="1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Sférický- </a:t>
            </a:r>
            <a:r>
              <a:rPr lang="sk-SK" dirty="0" err="1" smtClean="0"/>
              <a:t>Tytin</a:t>
            </a:r>
            <a:r>
              <a:rPr lang="sk-SK" dirty="0" smtClean="0"/>
              <a:t> (</a:t>
            </a:r>
            <a:r>
              <a:rPr lang="sk-SK" dirty="0" err="1" smtClean="0"/>
              <a:t>Kerr</a:t>
            </a:r>
            <a:r>
              <a:rPr lang="sk-SK" dirty="0" smtClean="0"/>
              <a:t>)</a:t>
            </a:r>
          </a:p>
          <a:p>
            <a:r>
              <a:rPr lang="sk-SK" dirty="0" smtClean="0"/>
              <a:t>              </a:t>
            </a:r>
            <a:r>
              <a:rPr lang="sk-SK" dirty="0" err="1" smtClean="0"/>
              <a:t>Hergam</a:t>
            </a:r>
            <a:r>
              <a:rPr lang="sk-SK" dirty="0" smtClean="0"/>
              <a:t> (</a:t>
            </a:r>
            <a:r>
              <a:rPr lang="sk-SK" dirty="0" err="1" smtClean="0"/>
              <a:t>Heraus</a:t>
            </a:r>
            <a:r>
              <a:rPr lang="sk-SK" dirty="0" smtClean="0"/>
              <a:t>)</a:t>
            </a:r>
          </a:p>
          <a:p>
            <a:r>
              <a:rPr lang="sk-SK" dirty="0" smtClean="0"/>
              <a:t>              </a:t>
            </a:r>
            <a:r>
              <a:rPr lang="sk-SK" dirty="0" err="1" smtClean="0"/>
              <a:t>Ana</a:t>
            </a:r>
            <a:r>
              <a:rPr lang="sk-SK" dirty="0" smtClean="0"/>
              <a:t> 3000 (CK- </a:t>
            </a:r>
            <a:r>
              <a:rPr lang="sk-SK" dirty="0" err="1" smtClean="0"/>
              <a:t>alloy</a:t>
            </a:r>
            <a:r>
              <a:rPr lang="sk-SK" dirty="0" smtClean="0"/>
              <a:t>)</a:t>
            </a:r>
          </a:p>
          <a:p>
            <a:r>
              <a:rPr lang="sk-SK" dirty="0" err="1" smtClean="0"/>
              <a:t>Sferoidný</a:t>
            </a:r>
            <a:r>
              <a:rPr lang="sk-SK" dirty="0" smtClean="0"/>
              <a:t>- </a:t>
            </a:r>
            <a:r>
              <a:rPr lang="sk-SK" dirty="0" err="1" smtClean="0"/>
              <a:t>Oralloy</a:t>
            </a:r>
            <a:r>
              <a:rPr lang="sk-SK" dirty="0" smtClean="0"/>
              <a:t> (</a:t>
            </a:r>
            <a:r>
              <a:rPr lang="sk-SK" dirty="0" err="1" smtClean="0"/>
              <a:t>Coltene</a:t>
            </a:r>
            <a:r>
              <a:rPr lang="sk-SK" dirty="0" smtClean="0"/>
              <a:t>)</a:t>
            </a:r>
          </a:p>
          <a:p>
            <a:r>
              <a:rPr lang="sk-SK" dirty="0" smtClean="0"/>
              <a:t>Pilinový  - </a:t>
            </a:r>
            <a:r>
              <a:rPr lang="sk-SK" dirty="0" err="1" smtClean="0"/>
              <a:t>Ana</a:t>
            </a:r>
            <a:r>
              <a:rPr lang="sk-SK" dirty="0" smtClean="0"/>
              <a:t> 2000 (</a:t>
            </a:r>
            <a:r>
              <a:rPr lang="sk-SK" dirty="0" err="1" smtClean="0"/>
              <a:t>CK-alloy</a:t>
            </a:r>
            <a:r>
              <a:rPr lang="sk-SK" dirty="0" smtClean="0"/>
              <a:t>)</a:t>
            </a:r>
          </a:p>
          <a:p>
            <a:r>
              <a:rPr lang="sk-SK" dirty="0" smtClean="0"/>
              <a:t>               </a:t>
            </a:r>
            <a:r>
              <a:rPr lang="sk-SK" dirty="0" err="1" smtClean="0"/>
              <a:t>Safargam</a:t>
            </a:r>
            <a:r>
              <a:rPr lang="sk-SK" dirty="0" smtClean="0"/>
              <a:t> (</a:t>
            </a:r>
            <a:r>
              <a:rPr lang="sk-SK" dirty="0" err="1" smtClean="0"/>
              <a:t>safina</a:t>
            </a:r>
            <a:r>
              <a:rPr lang="sk-SK" dirty="0" smtClean="0"/>
              <a:t>)</a:t>
            </a:r>
          </a:p>
          <a:p>
            <a:r>
              <a:rPr lang="sk-SK" dirty="0" err="1" smtClean="0"/>
              <a:t>Blend</a:t>
            </a:r>
            <a:r>
              <a:rPr lang="sk-SK" dirty="0" smtClean="0"/>
              <a:t> -    </a:t>
            </a:r>
            <a:r>
              <a:rPr lang="sk-SK" dirty="0" err="1" smtClean="0"/>
              <a:t>Vivalloy</a:t>
            </a:r>
            <a:r>
              <a:rPr lang="sk-SK" dirty="0" smtClean="0"/>
              <a:t> (</a:t>
            </a:r>
            <a:r>
              <a:rPr lang="sk-SK" dirty="0" err="1" smtClean="0"/>
              <a:t>Vivadent</a:t>
            </a:r>
            <a:r>
              <a:rPr lang="sk-SK" dirty="0" smtClean="0"/>
              <a:t>)</a:t>
            </a:r>
          </a:p>
          <a:p>
            <a:r>
              <a:rPr lang="sk-SK" dirty="0" smtClean="0"/>
              <a:t>               </a:t>
            </a:r>
            <a:r>
              <a:rPr lang="sk-SK" dirty="0" err="1" smtClean="0"/>
              <a:t>Starfill</a:t>
            </a:r>
            <a:r>
              <a:rPr lang="sk-SK" dirty="0" smtClean="0"/>
              <a:t> </a:t>
            </a:r>
            <a:r>
              <a:rPr lang="sk-SK" dirty="0" err="1" smtClean="0"/>
              <a:t>NGz</a:t>
            </a:r>
            <a:r>
              <a:rPr lang="sk-SK" dirty="0" smtClean="0"/>
              <a:t> ( </a:t>
            </a:r>
            <a:r>
              <a:rPr lang="sk-SK" dirty="0" err="1" smtClean="0"/>
              <a:t>Degussa</a:t>
            </a:r>
            <a:r>
              <a:rPr lang="sk-SK" dirty="0" smtClean="0"/>
              <a:t>)</a:t>
            </a:r>
            <a:endParaRPr lang="sk-SK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>
                <a:solidFill>
                  <a:srgbClr val="FF0000"/>
                </a:solidFill>
              </a:rPr>
              <a:t>Súčasnosť-moderný</a:t>
            </a:r>
            <a:r>
              <a:rPr lang="sk-SK" b="1" dirty="0" smtClean="0">
                <a:solidFill>
                  <a:srgbClr val="FF0000"/>
                </a:solidFill>
              </a:rPr>
              <a:t> Am</a:t>
            </a:r>
            <a:endParaRPr lang="sk-SK" b="1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612648" y="1268760"/>
            <a:ext cx="8153400" cy="5256584"/>
          </a:xfrm>
        </p:spPr>
        <p:txBody>
          <a:bodyPr>
            <a:normAutofit fontScale="85000" lnSpcReduction="20000"/>
          </a:bodyPr>
          <a:lstStyle/>
          <a:p>
            <a:r>
              <a:rPr lang="sk-SK" dirty="0" smtClean="0"/>
              <a:t>Fáza </a:t>
            </a:r>
            <a:r>
              <a:rPr lang="sk-SK" dirty="0" err="1" smtClean="0"/>
              <a:t>gamma</a:t>
            </a:r>
            <a:r>
              <a:rPr lang="sk-SK" dirty="0" smtClean="0"/>
              <a:t> 2 je buď redukovaná– </a:t>
            </a:r>
            <a:r>
              <a:rPr lang="sk-SK" b="1" u="sng" dirty="0" smtClean="0">
                <a:solidFill>
                  <a:srgbClr val="FF0000"/>
                </a:solidFill>
              </a:rPr>
              <a:t>disperzný Am</a:t>
            </a:r>
            <a:r>
              <a:rPr lang="sk-SK" dirty="0" smtClean="0"/>
              <a:t>, alebo nevzniká –</a:t>
            </a:r>
            <a:r>
              <a:rPr lang="sk-SK" b="1" u="sng" dirty="0" smtClean="0">
                <a:solidFill>
                  <a:srgbClr val="FF0000"/>
                </a:solidFill>
              </a:rPr>
              <a:t>pravé non </a:t>
            </a:r>
            <a:r>
              <a:rPr lang="sk-SK" b="1" u="sng" dirty="0" err="1" smtClean="0">
                <a:solidFill>
                  <a:srgbClr val="FF0000"/>
                </a:solidFill>
              </a:rPr>
              <a:t>gamma</a:t>
            </a:r>
            <a:r>
              <a:rPr lang="sk-SK" b="1" u="sng" dirty="0" smtClean="0">
                <a:solidFill>
                  <a:srgbClr val="FF0000"/>
                </a:solidFill>
              </a:rPr>
              <a:t> 2.</a:t>
            </a:r>
          </a:p>
          <a:p>
            <a:r>
              <a:rPr lang="sk-SK" dirty="0" smtClean="0"/>
              <a:t>Mechanická pevnosť v tlaku je za 1 hodinu min. 50 </a:t>
            </a:r>
            <a:r>
              <a:rPr lang="sk-SK" dirty="0" err="1" smtClean="0"/>
              <a:t>Mpa</a:t>
            </a:r>
            <a:r>
              <a:rPr lang="sk-SK" dirty="0" smtClean="0"/>
              <a:t>, za 24 hodín 300 </a:t>
            </a:r>
            <a:r>
              <a:rPr lang="sk-SK" dirty="0" err="1" smtClean="0"/>
              <a:t>MPa</a:t>
            </a:r>
            <a:r>
              <a:rPr lang="sk-SK" dirty="0" smtClean="0"/>
              <a:t>.</a:t>
            </a:r>
          </a:p>
          <a:p>
            <a:r>
              <a:rPr lang="sk-SK" dirty="0" smtClean="0"/>
              <a:t>Pre porovnanie </a:t>
            </a:r>
            <a:r>
              <a:rPr lang="sk-SK" dirty="0" err="1" smtClean="0"/>
              <a:t>fotokompozit</a:t>
            </a:r>
            <a:r>
              <a:rPr lang="sk-SK" dirty="0" smtClean="0"/>
              <a:t> dosahuje pevnosť v tlaku od 45 do 125 </a:t>
            </a:r>
            <a:r>
              <a:rPr lang="sk-SK" dirty="0" err="1" smtClean="0"/>
              <a:t>Mpa</a:t>
            </a:r>
            <a:r>
              <a:rPr lang="sk-SK" dirty="0" smtClean="0"/>
              <a:t>.</a:t>
            </a:r>
          </a:p>
          <a:p>
            <a:r>
              <a:rPr lang="sk-SK" b="1" dirty="0" smtClean="0">
                <a:solidFill>
                  <a:srgbClr val="FF0000"/>
                </a:solidFill>
              </a:rPr>
              <a:t>Vlastnosti moderného Am </a:t>
            </a:r>
          </a:p>
          <a:p>
            <a:r>
              <a:rPr lang="sk-SK" dirty="0" smtClean="0"/>
              <a:t>Výrazný </a:t>
            </a:r>
            <a:r>
              <a:rPr lang="sk-SK" dirty="0" err="1" smtClean="0"/>
              <a:t>rtg</a:t>
            </a:r>
            <a:r>
              <a:rPr lang="sk-SK" dirty="0" smtClean="0"/>
              <a:t> </a:t>
            </a:r>
            <a:r>
              <a:rPr lang="sk-SK" dirty="0" err="1" smtClean="0"/>
              <a:t>kontrast-zodpovedá</a:t>
            </a:r>
            <a:r>
              <a:rPr lang="sk-SK" dirty="0" smtClean="0"/>
              <a:t> sýtosti 20mm </a:t>
            </a:r>
            <a:r>
              <a:rPr lang="sk-SK" dirty="0" err="1" smtClean="0"/>
              <a:t>Al</a:t>
            </a:r>
            <a:endParaRPr lang="sk-SK" dirty="0" smtClean="0"/>
          </a:p>
          <a:p>
            <a:r>
              <a:rPr lang="sk-SK" dirty="0" smtClean="0"/>
              <a:t>(</a:t>
            </a:r>
            <a:r>
              <a:rPr lang="sk-SK" dirty="0" err="1" smtClean="0"/>
              <a:t>dentín</a:t>
            </a:r>
            <a:r>
              <a:rPr lang="sk-SK" dirty="0" smtClean="0"/>
              <a:t> sýty 2 mm, sklovina 3 mm)</a:t>
            </a:r>
          </a:p>
          <a:p>
            <a:r>
              <a:rPr lang="sk-SK" dirty="0" err="1" smtClean="0"/>
              <a:t>Oligodynamický</a:t>
            </a:r>
            <a:r>
              <a:rPr lang="sk-SK" dirty="0" smtClean="0"/>
              <a:t> účinok- obmedzenie bakteriálneho metabolizmu vďaka prvkom </a:t>
            </a:r>
            <a:r>
              <a:rPr lang="sk-SK" dirty="0" err="1" smtClean="0"/>
              <a:t>Ag</a:t>
            </a:r>
            <a:endParaRPr lang="sk-SK" dirty="0" smtClean="0"/>
          </a:p>
          <a:p>
            <a:r>
              <a:rPr lang="sk-SK" dirty="0" err="1" smtClean="0"/>
              <a:t>Samopečatiaci</a:t>
            </a:r>
            <a:r>
              <a:rPr lang="sk-SK" dirty="0" smtClean="0"/>
              <a:t> účinok (</a:t>
            </a:r>
            <a:r>
              <a:rPr lang="sk-SK" dirty="0" err="1" smtClean="0"/>
              <a:t>self</a:t>
            </a:r>
            <a:r>
              <a:rPr lang="sk-SK" dirty="0" smtClean="0"/>
              <a:t> </a:t>
            </a:r>
            <a:r>
              <a:rPr lang="sk-SK" dirty="0" err="1" smtClean="0"/>
              <a:t>sealing</a:t>
            </a:r>
            <a:r>
              <a:rPr lang="sk-SK" dirty="0" smtClean="0"/>
              <a:t> </a:t>
            </a:r>
            <a:r>
              <a:rPr lang="sk-SK" dirty="0" err="1" smtClean="0"/>
              <a:t>effect</a:t>
            </a:r>
            <a:r>
              <a:rPr lang="sk-SK" dirty="0" smtClean="0"/>
              <a:t>)- schopnosť utesniť produktmi korózie prípadnú štrbinu medzi zubom a výplňou, dôležité pre </a:t>
            </a:r>
            <a:r>
              <a:rPr lang="sk-SK" dirty="0" err="1" smtClean="0"/>
              <a:t>gingiválny</a:t>
            </a:r>
            <a:r>
              <a:rPr lang="sk-SK" dirty="0" smtClean="0"/>
              <a:t> okraj výplne</a:t>
            </a:r>
            <a:endParaRPr lang="sk-SK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frenky\Desktop\images (3)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3258876" cy="2592288"/>
          </a:xfrm>
          <a:prstGeom prst="rect">
            <a:avLst/>
          </a:prstGeom>
          <a:noFill/>
        </p:spPr>
      </p:pic>
      <p:pic>
        <p:nvPicPr>
          <p:cNvPr id="2051" name="Picture 3" descr="C:\Users\frenky\Desktop\images (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404664"/>
            <a:ext cx="3582072" cy="2383706"/>
          </a:xfrm>
          <a:prstGeom prst="rect">
            <a:avLst/>
          </a:prstGeom>
          <a:noFill/>
        </p:spPr>
      </p:pic>
      <p:pic>
        <p:nvPicPr>
          <p:cNvPr id="6" name="Picture 4" descr="C:\Users\frenky\Desktop\imag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653136"/>
            <a:ext cx="4013061" cy="1944216"/>
          </a:xfrm>
          <a:prstGeom prst="rect">
            <a:avLst/>
          </a:prstGeom>
          <a:noFill/>
        </p:spPr>
      </p:pic>
      <p:pic>
        <p:nvPicPr>
          <p:cNvPr id="2052" name="Picture 4" descr="C:\Users\frenky\Desktop\images (2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4509120"/>
            <a:ext cx="2390775" cy="1914525"/>
          </a:xfrm>
          <a:prstGeom prst="rect">
            <a:avLst/>
          </a:prstGeom>
          <a:noFill/>
        </p:spPr>
      </p:pic>
      <p:pic>
        <p:nvPicPr>
          <p:cNvPr id="2053" name="Picture 5" descr="C:\Users\frenky\Desktop\prevziať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2492896"/>
            <a:ext cx="3072928" cy="24513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00B050"/>
                </a:solidFill>
              </a:rPr>
              <a:t>Príprava a zásady práce s AM</a:t>
            </a:r>
            <a:endParaRPr lang="sk-SK" b="1" dirty="0">
              <a:solidFill>
                <a:srgbClr val="00B05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V súčasnosti len strojové miešanie</a:t>
            </a:r>
          </a:p>
          <a:p>
            <a:r>
              <a:rPr lang="sk-SK" dirty="0" err="1" smtClean="0"/>
              <a:t>Amalgamátor</a:t>
            </a:r>
            <a:r>
              <a:rPr lang="sk-SK" dirty="0" smtClean="0"/>
              <a:t>- pohyb miešania je lineárny, elipsovitý, </a:t>
            </a:r>
            <a:r>
              <a:rPr lang="sk-SK" dirty="0" err="1" smtClean="0"/>
              <a:t>osmičkový</a:t>
            </a:r>
            <a:endParaRPr lang="sk-SK" dirty="0" smtClean="0"/>
          </a:p>
          <a:p>
            <a:r>
              <a:rPr lang="sk-SK" dirty="0" smtClean="0"/>
              <a:t>Frekvencia pohybu 1800-6600/min</a:t>
            </a:r>
          </a:p>
          <a:p>
            <a:r>
              <a:rPr lang="sk-SK" dirty="0" smtClean="0"/>
              <a:t>Váhový pomer prášku a </a:t>
            </a:r>
            <a:r>
              <a:rPr lang="sk-SK" dirty="0" err="1" smtClean="0"/>
              <a:t>ortute</a:t>
            </a:r>
            <a:r>
              <a:rPr lang="sk-SK" dirty="0" smtClean="0"/>
              <a:t> 1:1 </a:t>
            </a:r>
          </a:p>
          <a:p>
            <a:r>
              <a:rPr lang="sk-SK" dirty="0" smtClean="0"/>
              <a:t>A) násypné –je možné regulovať množstvo prášku</a:t>
            </a:r>
          </a:p>
          <a:p>
            <a:r>
              <a:rPr lang="sk-SK" dirty="0" smtClean="0"/>
              <a:t>B) </a:t>
            </a:r>
            <a:r>
              <a:rPr lang="sk-SK" dirty="0" err="1" smtClean="0"/>
              <a:t>kapslové</a:t>
            </a:r>
            <a:r>
              <a:rPr lang="sk-SK" dirty="0" smtClean="0"/>
              <a:t>- </a:t>
            </a:r>
            <a:r>
              <a:rPr lang="sk-SK" dirty="0" err="1" smtClean="0"/>
              <a:t>kapslový</a:t>
            </a:r>
            <a:r>
              <a:rPr lang="sk-SK" dirty="0" smtClean="0"/>
              <a:t> a </a:t>
            </a:r>
            <a:r>
              <a:rPr lang="sk-SK" dirty="0" err="1" smtClean="0"/>
              <a:t>tabletkový</a:t>
            </a:r>
            <a:r>
              <a:rPr lang="sk-SK" dirty="0" smtClean="0"/>
              <a:t> Am kde váhový pomer prášku a </a:t>
            </a:r>
            <a:r>
              <a:rPr lang="sk-SK" dirty="0" err="1" smtClean="0"/>
              <a:t>Hg</a:t>
            </a:r>
            <a:r>
              <a:rPr lang="sk-SK" dirty="0" smtClean="0"/>
              <a:t> je presne stanovený</a:t>
            </a:r>
            <a:endParaRPr lang="sk-SK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frenky\Desktop\Dental-Amalgamator-YDM-PRO-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1"/>
            <a:ext cx="3940156" cy="3240360"/>
          </a:xfrm>
          <a:prstGeom prst="rect">
            <a:avLst/>
          </a:prstGeom>
          <a:noFill/>
        </p:spPr>
      </p:pic>
      <p:pic>
        <p:nvPicPr>
          <p:cNvPr id="1027" name="Picture 3" descr="C:\Users\frenky\Desktop\Cavex Avalloy 1 - spill  300 capsules-228x2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548680"/>
            <a:ext cx="3030066" cy="3030066"/>
          </a:xfrm>
          <a:prstGeom prst="rect">
            <a:avLst/>
          </a:prstGeom>
          <a:noFill/>
        </p:spPr>
      </p:pic>
      <p:pic>
        <p:nvPicPr>
          <p:cNvPr id="1029" name="Picture 5" descr="C:\Users\frenky\Desktop\pistol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3429000"/>
            <a:ext cx="3528392" cy="3168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608112"/>
          </a:xfrm>
        </p:spPr>
        <p:txBody>
          <a:bodyPr>
            <a:normAutofit fontScale="90000"/>
          </a:bodyPr>
          <a:lstStyle/>
          <a:p>
            <a:r>
              <a:rPr lang="sk-SK" b="1" dirty="0" smtClean="0">
                <a:solidFill>
                  <a:srgbClr val="00B050"/>
                </a:solidFill>
              </a:rPr>
              <a:t>Modelácia Am</a:t>
            </a:r>
            <a:endParaRPr lang="sk-SK" b="1" dirty="0">
              <a:solidFill>
                <a:srgbClr val="00B05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612648" y="1124744"/>
            <a:ext cx="8153400" cy="4971256"/>
          </a:xfrm>
        </p:spPr>
        <p:txBody>
          <a:bodyPr>
            <a:normAutofit fontScale="92500" lnSpcReduction="10000"/>
          </a:bodyPr>
          <a:lstStyle/>
          <a:p>
            <a:r>
              <a:rPr lang="sk-SK" dirty="0" smtClean="0"/>
              <a:t>Namiešaný Am sa nesmie drobiť</a:t>
            </a:r>
          </a:p>
          <a:p>
            <a:r>
              <a:rPr lang="sk-SK" dirty="0" smtClean="0"/>
              <a:t>Ako marcipánové cesto </a:t>
            </a:r>
          </a:p>
          <a:p>
            <a:r>
              <a:rPr lang="sk-SK" dirty="0" smtClean="0"/>
              <a:t>Práca s Am musí byť bezdotyková, pomocou pištole a nádobky na Am</a:t>
            </a:r>
          </a:p>
          <a:p>
            <a:r>
              <a:rPr lang="sk-SK" dirty="0" smtClean="0"/>
              <a:t>Práca s kovovými nástrojmi, inštrumentáriom</a:t>
            </a:r>
          </a:p>
          <a:p>
            <a:r>
              <a:rPr lang="sk-SK" dirty="0" smtClean="0"/>
              <a:t>Na modeláciu Am: má 2 fázy:</a:t>
            </a:r>
          </a:p>
          <a:p>
            <a:r>
              <a:rPr lang="sk-SK" dirty="0" smtClean="0"/>
              <a:t>      orezávanie (</a:t>
            </a:r>
            <a:r>
              <a:rPr lang="sk-SK" dirty="0" err="1" smtClean="0"/>
              <a:t>carving</a:t>
            </a:r>
            <a:r>
              <a:rPr lang="sk-SK" dirty="0" smtClean="0"/>
              <a:t>)</a:t>
            </a:r>
          </a:p>
          <a:p>
            <a:r>
              <a:rPr lang="sk-SK" dirty="0" smtClean="0"/>
              <a:t>      hladenie ( </a:t>
            </a:r>
            <a:r>
              <a:rPr lang="sk-SK" dirty="0" err="1" smtClean="0"/>
              <a:t>burnishing</a:t>
            </a:r>
            <a:r>
              <a:rPr lang="sk-SK" dirty="0" smtClean="0"/>
              <a:t>)</a:t>
            </a:r>
          </a:p>
          <a:p>
            <a:r>
              <a:rPr lang="sk-SK" dirty="0" smtClean="0"/>
              <a:t>Vlastná modelácia výplne- ostré orezávače (</a:t>
            </a:r>
            <a:r>
              <a:rPr lang="sk-SK" dirty="0" err="1" smtClean="0"/>
              <a:t>carvers</a:t>
            </a:r>
            <a:r>
              <a:rPr lang="sk-SK" dirty="0" smtClean="0"/>
              <a:t>)</a:t>
            </a:r>
          </a:p>
          <a:p>
            <a:r>
              <a:rPr lang="sk-SK" dirty="0" smtClean="0"/>
              <a:t>Čas modelácie (</a:t>
            </a:r>
            <a:r>
              <a:rPr lang="sk-SK" dirty="0" err="1" smtClean="0"/>
              <a:t>carving</a:t>
            </a:r>
            <a:r>
              <a:rPr lang="sk-SK" dirty="0" smtClean="0"/>
              <a:t> </a:t>
            </a:r>
            <a:r>
              <a:rPr lang="sk-SK" dirty="0" err="1" smtClean="0"/>
              <a:t>time</a:t>
            </a:r>
            <a:r>
              <a:rPr lang="sk-SK" dirty="0" smtClean="0"/>
              <a:t>) sa pohybuje od typu Am od 4 -15 min.</a:t>
            </a:r>
            <a:endParaRPr lang="sk-SK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>
                <a:solidFill>
                  <a:srgbClr val="00B050"/>
                </a:solidFill>
              </a:rPr>
              <a:t>Základné nástroje</a:t>
            </a:r>
            <a:endParaRPr lang="sk-SK" dirty="0">
              <a:solidFill>
                <a:srgbClr val="00B05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err="1" smtClean="0"/>
              <a:t>Frahm,Celoid</a:t>
            </a:r>
            <a:r>
              <a:rPr lang="sk-SK" dirty="0" smtClean="0"/>
              <a:t>- tvar ostrého oštepu) </a:t>
            </a:r>
          </a:p>
          <a:p>
            <a:r>
              <a:rPr lang="sk-SK" dirty="0" smtClean="0"/>
              <a:t>SAP-IN </a:t>
            </a:r>
            <a:r>
              <a:rPr lang="sk-SK" dirty="0" err="1" smtClean="0"/>
              <a:t>sytém</a:t>
            </a:r>
            <a:r>
              <a:rPr lang="sk-SK" dirty="0" smtClean="0"/>
              <a:t> , nástroje navrhnuté Dr. </a:t>
            </a:r>
            <a:r>
              <a:rPr lang="sk-SK" dirty="0" err="1" smtClean="0"/>
              <a:t>Neumeyerom</a:t>
            </a:r>
            <a:endParaRPr lang="sk-SK" dirty="0" smtClean="0"/>
          </a:p>
          <a:p>
            <a:r>
              <a:rPr lang="sk-SK" dirty="0" smtClean="0"/>
              <a:t>S- </a:t>
            </a:r>
            <a:r>
              <a:rPr lang="sk-SK" dirty="0" err="1" smtClean="0"/>
              <a:t>Schitzen-rezať</a:t>
            </a:r>
            <a:r>
              <a:rPr lang="sk-SK" dirty="0" smtClean="0"/>
              <a:t>, vyrezávať</a:t>
            </a:r>
          </a:p>
          <a:p>
            <a:r>
              <a:rPr lang="sk-SK" dirty="0" smtClean="0"/>
              <a:t>A- </a:t>
            </a:r>
            <a:r>
              <a:rPr lang="sk-SK" dirty="0" err="1" smtClean="0"/>
              <a:t>Ausarbeiten</a:t>
            </a:r>
            <a:r>
              <a:rPr lang="sk-SK" dirty="0" smtClean="0"/>
              <a:t> (vypracovať)</a:t>
            </a:r>
          </a:p>
          <a:p>
            <a:r>
              <a:rPr lang="sk-SK" dirty="0" smtClean="0"/>
              <a:t>P- </a:t>
            </a:r>
            <a:r>
              <a:rPr lang="sk-SK" dirty="0" err="1" smtClean="0"/>
              <a:t>Polieren</a:t>
            </a:r>
            <a:r>
              <a:rPr lang="sk-SK" dirty="0" smtClean="0"/>
              <a:t> (leštiť)</a:t>
            </a:r>
          </a:p>
          <a:p>
            <a:r>
              <a:rPr lang="sk-SK" dirty="0" smtClean="0"/>
              <a:t>In- </a:t>
            </a:r>
            <a:r>
              <a:rPr lang="sk-SK" dirty="0" err="1" smtClean="0"/>
              <a:t>Instrumenten</a:t>
            </a:r>
            <a:r>
              <a:rPr lang="sk-SK" dirty="0" smtClean="0"/>
              <a:t> (nástroje)</a:t>
            </a:r>
          </a:p>
          <a:p>
            <a:r>
              <a:rPr lang="sk-SK" dirty="0" smtClean="0"/>
              <a:t>Súprava obsahuje všetky potrebné nástroje.</a:t>
            </a:r>
            <a:endParaRPr lang="sk-SK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536104"/>
          </a:xfrm>
        </p:spPr>
        <p:txBody>
          <a:bodyPr>
            <a:normAutofit fontScale="90000"/>
          </a:bodyPr>
          <a:lstStyle/>
          <a:p>
            <a:r>
              <a:rPr lang="sk-SK" b="1" dirty="0" smtClean="0">
                <a:solidFill>
                  <a:srgbClr val="00B050"/>
                </a:solidFill>
              </a:rPr>
              <a:t>Indikácie</a:t>
            </a:r>
            <a:endParaRPr lang="sk-SK" b="1" dirty="0">
              <a:solidFill>
                <a:srgbClr val="00B05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612648" y="836712"/>
            <a:ext cx="8153400" cy="6021288"/>
          </a:xfrm>
        </p:spPr>
        <p:txBody>
          <a:bodyPr>
            <a:normAutofit fontScale="85000" lnSpcReduction="20000"/>
          </a:bodyPr>
          <a:lstStyle/>
          <a:p>
            <a:r>
              <a:rPr lang="sk-SK" dirty="0" smtClean="0"/>
              <a:t>I, II, V. </a:t>
            </a:r>
            <a:r>
              <a:rPr lang="sk-SK" dirty="0" err="1" smtClean="0"/>
              <a:t>Blackove</a:t>
            </a:r>
            <a:r>
              <a:rPr lang="sk-SK" dirty="0" smtClean="0"/>
              <a:t> triedy v </a:t>
            </a:r>
            <a:r>
              <a:rPr lang="sk-SK" dirty="0" err="1" smtClean="0"/>
              <a:t>distálnom</a:t>
            </a:r>
            <a:r>
              <a:rPr lang="sk-SK" dirty="0" smtClean="0"/>
              <a:t> úseku chrupu</a:t>
            </a:r>
          </a:p>
          <a:p>
            <a:r>
              <a:rPr lang="sk-SK" dirty="0" smtClean="0"/>
              <a:t>Nevhodnosť použiť do blízkosti iných </a:t>
            </a:r>
            <a:r>
              <a:rPr lang="sk-SK" dirty="0" err="1" smtClean="0"/>
              <a:t>dent</a:t>
            </a:r>
            <a:r>
              <a:rPr lang="sk-SK" dirty="0" smtClean="0"/>
              <a:t>. </a:t>
            </a:r>
            <a:r>
              <a:rPr lang="sk-SK" dirty="0" err="1" smtClean="0"/>
              <a:t>Zliatín</a:t>
            </a:r>
            <a:r>
              <a:rPr lang="sk-SK" dirty="0" smtClean="0"/>
              <a:t> Au</a:t>
            </a:r>
          </a:p>
          <a:p>
            <a:r>
              <a:rPr lang="sk-SK" dirty="0" smtClean="0"/>
              <a:t>Opatrnosť pri ochoreniach </a:t>
            </a:r>
            <a:r>
              <a:rPr lang="sk-SK" dirty="0" err="1" smtClean="0"/>
              <a:t>lichen</a:t>
            </a:r>
            <a:r>
              <a:rPr lang="sk-SK" dirty="0" smtClean="0"/>
              <a:t> </a:t>
            </a:r>
            <a:r>
              <a:rPr lang="sk-SK" dirty="0" err="1" smtClean="0"/>
              <a:t>ruber</a:t>
            </a:r>
            <a:r>
              <a:rPr lang="sk-SK" dirty="0" smtClean="0"/>
              <a:t> </a:t>
            </a:r>
            <a:r>
              <a:rPr lang="sk-SK" dirty="0" err="1" smtClean="0"/>
              <a:t>planus</a:t>
            </a:r>
            <a:r>
              <a:rPr lang="sk-SK" dirty="0" smtClean="0"/>
              <a:t>, </a:t>
            </a:r>
            <a:r>
              <a:rPr lang="sk-SK" dirty="0" err="1" smtClean="0"/>
              <a:t>sclerosis</a:t>
            </a:r>
            <a:r>
              <a:rPr lang="sk-SK" dirty="0" smtClean="0"/>
              <a:t> </a:t>
            </a:r>
            <a:r>
              <a:rPr lang="sk-SK" dirty="0" err="1" smtClean="0"/>
              <a:t>multiplex</a:t>
            </a:r>
            <a:r>
              <a:rPr lang="sk-SK" dirty="0" smtClean="0"/>
              <a:t>, </a:t>
            </a:r>
            <a:r>
              <a:rPr lang="sk-SK" dirty="0" err="1" smtClean="0"/>
              <a:t>pakinsonizme</a:t>
            </a:r>
            <a:endParaRPr lang="sk-SK" dirty="0" smtClean="0"/>
          </a:p>
          <a:p>
            <a:r>
              <a:rPr lang="sk-SK" b="1" dirty="0" smtClean="0">
                <a:solidFill>
                  <a:srgbClr val="00B050"/>
                </a:solidFill>
              </a:rPr>
              <a:t>Kondenzácia amalgámu</a:t>
            </a:r>
          </a:p>
          <a:p>
            <a:r>
              <a:rPr lang="sk-SK" dirty="0" smtClean="0"/>
              <a:t>Jej cieľom je:</a:t>
            </a:r>
          </a:p>
          <a:p>
            <a:r>
              <a:rPr lang="sk-SK" dirty="0" smtClean="0"/>
              <a:t>Čo najlepšia adaptácia Am ku stenám </a:t>
            </a:r>
            <a:r>
              <a:rPr lang="sk-SK" dirty="0" err="1" smtClean="0"/>
              <a:t>kavity</a:t>
            </a:r>
            <a:endParaRPr lang="sk-SK" dirty="0" smtClean="0"/>
          </a:p>
          <a:p>
            <a:r>
              <a:rPr lang="sk-SK" dirty="0" smtClean="0"/>
              <a:t>Čo najväčšia homogenita </a:t>
            </a:r>
            <a:r>
              <a:rPr lang="sk-SK" dirty="0" err="1" smtClean="0"/>
              <a:t>výplne-kondenzácia</a:t>
            </a:r>
            <a:r>
              <a:rPr lang="sk-SK" dirty="0" smtClean="0"/>
              <a:t> v malých dávkach</a:t>
            </a:r>
          </a:p>
          <a:p>
            <a:r>
              <a:rPr lang="sk-SK" dirty="0" smtClean="0"/>
              <a:t>Čo najmenšie množstvo </a:t>
            </a:r>
            <a:r>
              <a:rPr lang="sk-SK" dirty="0" err="1" smtClean="0"/>
              <a:t>ortute</a:t>
            </a:r>
            <a:endParaRPr lang="sk-SK" dirty="0" smtClean="0"/>
          </a:p>
          <a:p>
            <a:r>
              <a:rPr lang="sk-SK" dirty="0" smtClean="0"/>
              <a:t>Zrkadlenie prebytočnej </a:t>
            </a:r>
            <a:r>
              <a:rPr lang="sk-SK" dirty="0" err="1" smtClean="0"/>
              <a:t>ortute</a:t>
            </a:r>
            <a:r>
              <a:rPr lang="sk-SK" dirty="0" smtClean="0"/>
              <a:t> na </a:t>
            </a:r>
            <a:r>
              <a:rPr lang="sk-SK" dirty="0" err="1" smtClean="0"/>
              <a:t>povrhu-známka</a:t>
            </a:r>
            <a:r>
              <a:rPr lang="sk-SK" dirty="0" smtClean="0"/>
              <a:t> dobrej kondenzácie</a:t>
            </a:r>
          </a:p>
          <a:p>
            <a:r>
              <a:rPr lang="sk-SK" dirty="0" smtClean="0"/>
              <a:t>Nástroj na kondenzovanie  má mať rovné </a:t>
            </a:r>
            <a:r>
              <a:rPr lang="sk-SK" dirty="0" err="1" smtClean="0"/>
              <a:t>čelo,guličkový</a:t>
            </a:r>
            <a:r>
              <a:rPr lang="sk-SK" dirty="0" smtClean="0"/>
              <a:t> </a:t>
            </a:r>
            <a:r>
              <a:rPr lang="sk-SK" dirty="0" err="1" smtClean="0"/>
              <a:t>napchávačik</a:t>
            </a:r>
            <a:r>
              <a:rPr lang="sk-SK" dirty="0" smtClean="0"/>
              <a:t> nekondenzuje</a:t>
            </a:r>
          </a:p>
          <a:p>
            <a:r>
              <a:rPr lang="sk-SK" dirty="0" smtClean="0"/>
              <a:t>Priemer nástroja volíme podľa veľkosti </a:t>
            </a:r>
            <a:r>
              <a:rPr lang="sk-SK" dirty="0" err="1" smtClean="0"/>
              <a:t>kavity</a:t>
            </a:r>
            <a:endParaRPr lang="sk-SK" dirty="0" smtClean="0"/>
          </a:p>
          <a:p>
            <a:r>
              <a:rPr lang="sk-SK" dirty="0" smtClean="0"/>
              <a:t> 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251520" y="260648"/>
            <a:ext cx="8514528" cy="6408712"/>
          </a:xfrm>
        </p:spPr>
        <p:txBody>
          <a:bodyPr>
            <a:normAutofit fontScale="70000" lnSpcReduction="20000"/>
          </a:bodyPr>
          <a:lstStyle/>
          <a:p>
            <a:r>
              <a:rPr lang="sk-SK" dirty="0" smtClean="0"/>
              <a:t>Modelácia amalgámovej výplne</a:t>
            </a:r>
          </a:p>
          <a:p>
            <a:r>
              <a:rPr lang="sk-SK" dirty="0" smtClean="0"/>
              <a:t>Jej cieľom je – odstrániť poslednú skondenzovanú vrstvu/najmenej </a:t>
            </a:r>
            <a:r>
              <a:rPr lang="sk-SK" dirty="0" err="1" smtClean="0"/>
              <a:t>kvalitná-má</a:t>
            </a:r>
            <a:r>
              <a:rPr lang="sk-SK" dirty="0" smtClean="0"/>
              <a:t> veľa </a:t>
            </a:r>
            <a:r>
              <a:rPr lang="sk-SK" dirty="0" err="1" smtClean="0"/>
              <a:t>ortute</a:t>
            </a:r>
            <a:r>
              <a:rPr lang="sk-SK" dirty="0" smtClean="0"/>
              <a:t>.</a:t>
            </a:r>
          </a:p>
          <a:p>
            <a:r>
              <a:rPr lang="sk-SK" dirty="0" smtClean="0"/>
              <a:t>čo najvernejšie obnoviť anatomicky tvar zuba</a:t>
            </a:r>
          </a:p>
          <a:p>
            <a:r>
              <a:rPr lang="sk-SK" b="1" dirty="0" smtClean="0">
                <a:solidFill>
                  <a:srgbClr val="00B050"/>
                </a:solidFill>
              </a:rPr>
              <a:t>Leštenie AM výplne</a:t>
            </a:r>
          </a:p>
          <a:p>
            <a:r>
              <a:rPr lang="sk-SK" dirty="0" smtClean="0"/>
              <a:t>Minimálne po 24 </a:t>
            </a:r>
            <a:r>
              <a:rPr lang="sk-SK" dirty="0" err="1" smtClean="0"/>
              <a:t>hodinách-povrchovaá</a:t>
            </a:r>
            <a:r>
              <a:rPr lang="sk-SK" dirty="0" smtClean="0"/>
              <a:t> vrstva výplne vyzretá</a:t>
            </a:r>
          </a:p>
          <a:p>
            <a:r>
              <a:rPr lang="sk-SK" dirty="0" smtClean="0"/>
              <a:t>Dôležité je skontrolovať miesta predčasného kontaktu(</a:t>
            </a:r>
            <a:r>
              <a:rPr lang="sk-SK" dirty="0" err="1" smtClean="0"/>
              <a:t>zrkadlove</a:t>
            </a:r>
            <a:r>
              <a:rPr lang="sk-SK" dirty="0" smtClean="0"/>
              <a:t> plôšky)</a:t>
            </a:r>
          </a:p>
          <a:p>
            <a:r>
              <a:rPr lang="sk-SK" dirty="0" smtClean="0"/>
              <a:t> </a:t>
            </a:r>
          </a:p>
          <a:p>
            <a:r>
              <a:rPr lang="sk-SK" dirty="0" smtClean="0"/>
              <a:t>Cieľom politúry je</a:t>
            </a:r>
          </a:p>
          <a:p>
            <a:r>
              <a:rPr lang="sk-SK" dirty="0" smtClean="0"/>
              <a:t>Zlepšenie okrajového uzáveru</a:t>
            </a:r>
          </a:p>
          <a:p>
            <a:r>
              <a:rPr lang="sk-SK" dirty="0" smtClean="0"/>
              <a:t>Obmedzenie chemickej korózie</a:t>
            </a:r>
          </a:p>
          <a:p>
            <a:r>
              <a:rPr lang="sk-SK" dirty="0" smtClean="0"/>
              <a:t>Redukcia rastu povlaku</a:t>
            </a:r>
          </a:p>
          <a:p>
            <a:r>
              <a:rPr lang="sk-SK" dirty="0" smtClean="0"/>
              <a:t>Leštenie sa robí v 2 fázach</a:t>
            </a:r>
          </a:p>
          <a:p>
            <a:r>
              <a:rPr lang="sk-SK" dirty="0" smtClean="0"/>
              <a:t>-</a:t>
            </a:r>
            <a:r>
              <a:rPr lang="sk-SK" dirty="0" err="1" smtClean="0"/>
              <a:t>finirovanie</a:t>
            </a:r>
            <a:r>
              <a:rPr lang="sk-SK" dirty="0" smtClean="0"/>
              <a:t>(urovnanie zjednotenej </a:t>
            </a:r>
            <a:r>
              <a:rPr lang="sk-SK" dirty="0" err="1" smtClean="0"/>
              <a:t>povechovej</a:t>
            </a:r>
            <a:r>
              <a:rPr lang="sk-SK" dirty="0" smtClean="0"/>
              <a:t> </a:t>
            </a:r>
            <a:r>
              <a:rPr lang="sk-SK" dirty="0" err="1" smtClean="0"/>
              <a:t>struktury</a:t>
            </a:r>
            <a:r>
              <a:rPr lang="sk-SK" dirty="0" smtClean="0"/>
              <a:t>)</a:t>
            </a:r>
          </a:p>
          <a:p>
            <a:r>
              <a:rPr lang="sk-SK" dirty="0" smtClean="0"/>
              <a:t>-vlastne leštenie</a:t>
            </a:r>
          </a:p>
          <a:p>
            <a:r>
              <a:rPr lang="sk-SK" dirty="0" smtClean="0"/>
              <a:t> </a:t>
            </a:r>
          </a:p>
          <a:p>
            <a:r>
              <a:rPr lang="sk-SK" dirty="0" smtClean="0"/>
              <a:t>1.faza </a:t>
            </a:r>
            <a:r>
              <a:rPr lang="sk-SK" dirty="0" err="1" smtClean="0"/>
              <a:t>tvrdkokovove</a:t>
            </a:r>
            <a:r>
              <a:rPr lang="sk-SK" dirty="0" smtClean="0"/>
              <a:t> </a:t>
            </a:r>
            <a:r>
              <a:rPr lang="sk-SK" dirty="0" err="1" smtClean="0"/>
              <a:t>finirky</a:t>
            </a:r>
            <a:r>
              <a:rPr lang="sk-SK" dirty="0" smtClean="0"/>
              <a:t>, </a:t>
            </a:r>
            <a:r>
              <a:rPr lang="sk-SK" dirty="0" err="1" smtClean="0"/>
              <a:t>karborundove</a:t>
            </a:r>
            <a:r>
              <a:rPr lang="sk-SK" dirty="0" smtClean="0"/>
              <a:t> alebo </a:t>
            </a:r>
            <a:r>
              <a:rPr lang="sk-SK" dirty="0" err="1" smtClean="0"/>
              <a:t>arkansaske</a:t>
            </a:r>
            <a:r>
              <a:rPr lang="sk-SK" dirty="0" smtClean="0"/>
              <a:t> </a:t>
            </a:r>
            <a:r>
              <a:rPr lang="sk-SK" dirty="0" err="1" smtClean="0"/>
              <a:t>brusky</a:t>
            </a:r>
            <a:endParaRPr lang="sk-SK" dirty="0" smtClean="0"/>
          </a:p>
          <a:p>
            <a:r>
              <a:rPr lang="sk-SK" dirty="0" smtClean="0"/>
              <a:t>2 </a:t>
            </a:r>
            <a:r>
              <a:rPr lang="sk-SK" dirty="0" err="1" smtClean="0"/>
              <a:t>faza-gumove</a:t>
            </a:r>
            <a:r>
              <a:rPr lang="sk-SK" dirty="0" smtClean="0"/>
              <a:t> špičky a </a:t>
            </a:r>
            <a:r>
              <a:rPr lang="sk-SK" dirty="0" err="1" smtClean="0"/>
              <a:t>kališky</a:t>
            </a:r>
            <a:endParaRPr lang="sk-SK" dirty="0" smtClean="0"/>
          </a:p>
          <a:p>
            <a:r>
              <a:rPr lang="sk-SK" dirty="0" smtClean="0"/>
              <a:t>	</a:t>
            </a:r>
          </a:p>
          <a:p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231</TotalTime>
  <Words>1097</Words>
  <Application>Microsoft Office PowerPoint</Application>
  <PresentationFormat>Prezentácia na obrazovke (4:3)</PresentationFormat>
  <Paragraphs>182</Paragraphs>
  <Slides>26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26</vt:i4>
      </vt:variant>
    </vt:vector>
  </HeadingPairs>
  <TitlesOfParts>
    <vt:vector size="27" baseType="lpstr">
      <vt:lpstr>Medián</vt:lpstr>
      <vt:lpstr>Dentálne materiály Amalgám </vt:lpstr>
      <vt:lpstr>Amalgám- história</vt:lpstr>
      <vt:lpstr>Amalgám- história</vt:lpstr>
      <vt:lpstr>Amalgám- história</vt:lpstr>
      <vt:lpstr>Amalgám- zloženie</vt:lpstr>
      <vt:lpstr>Amalgám</vt:lpstr>
      <vt:lpstr>Klasifikácia Amalgámu Morfologiké typy </vt:lpstr>
      <vt:lpstr>Akým spôsobom ovplyvňuje tvar častíc vlastnosti Am </vt:lpstr>
      <vt:lpstr>Klasifikácia Amalgámu</vt:lpstr>
      <vt:lpstr>Snímka 10</vt:lpstr>
      <vt:lpstr>Snímka 11</vt:lpstr>
      <vt:lpstr>Snímka 12</vt:lpstr>
      <vt:lpstr>Vlastnosti konvenčných amalgámov </vt:lpstr>
      <vt:lpstr>Vlastnosti amalgámov bez gamma 2 </vt:lpstr>
      <vt:lpstr>Amalgám</vt:lpstr>
      <vt:lpstr>Prečo sa nemôžeme zriecť Am vo výplňovej terapii</vt:lpstr>
      <vt:lpstr>Amalgám negatívne účinky</vt:lpstr>
      <vt:lpstr>Typy Amalgámov</vt:lpstr>
      <vt:lpstr>Súčasnosť-moderný Am</vt:lpstr>
      <vt:lpstr>Snímka 20</vt:lpstr>
      <vt:lpstr>Príprava a zásady práce s AM</vt:lpstr>
      <vt:lpstr>Snímka 22</vt:lpstr>
      <vt:lpstr>Modelácia Am</vt:lpstr>
      <vt:lpstr>Základné nástroje</vt:lpstr>
      <vt:lpstr>Indikácie</vt:lpstr>
      <vt:lpstr>Snímka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Propedutika zubného lekárstva</dc:title>
  <dc:creator>frenky</dc:creator>
  <cp:lastModifiedBy>frenky</cp:lastModifiedBy>
  <cp:revision>41</cp:revision>
  <dcterms:created xsi:type="dcterms:W3CDTF">2013-10-07T17:57:18Z</dcterms:created>
  <dcterms:modified xsi:type="dcterms:W3CDTF">2013-10-10T14:47:15Z</dcterms:modified>
</cp:coreProperties>
</file>