
<file path=[Content_Types].xml><?xml version="1.0" encoding="utf-8"?>
<Types xmlns="http://schemas.openxmlformats.org/package/2006/content-types">
  <Default Extension="emf" ContentType="image/x-emf"/>
  <Default Extension="gif" ContentType="image/gif"/>
  <Default Extension="jfif" ContentType="image/jpeg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8" r:id="rId3"/>
    <p:sldId id="434" r:id="rId4"/>
    <p:sldId id="389" r:id="rId5"/>
    <p:sldId id="433" r:id="rId6"/>
    <p:sldId id="411" r:id="rId7"/>
    <p:sldId id="412" r:id="rId8"/>
    <p:sldId id="413" r:id="rId9"/>
    <p:sldId id="414" r:id="rId10"/>
    <p:sldId id="416" r:id="rId11"/>
    <p:sldId id="417" r:id="rId12"/>
    <p:sldId id="291" r:id="rId13"/>
    <p:sldId id="399" r:id="rId14"/>
    <p:sldId id="293" r:id="rId15"/>
    <p:sldId id="428" r:id="rId16"/>
    <p:sldId id="260" r:id="rId17"/>
    <p:sldId id="431" r:id="rId18"/>
    <p:sldId id="289" r:id="rId19"/>
    <p:sldId id="391" r:id="rId20"/>
    <p:sldId id="424" r:id="rId21"/>
    <p:sldId id="425" r:id="rId22"/>
    <p:sldId id="418" r:id="rId23"/>
    <p:sldId id="427" r:id="rId24"/>
    <p:sldId id="426" r:id="rId25"/>
    <p:sldId id="295" r:id="rId26"/>
    <p:sldId id="435" r:id="rId27"/>
    <p:sldId id="297" r:id="rId28"/>
    <p:sldId id="296" r:id="rId29"/>
    <p:sldId id="436" r:id="rId30"/>
    <p:sldId id="419" r:id="rId31"/>
    <p:sldId id="267" r:id="rId32"/>
    <p:sldId id="432" r:id="rId33"/>
    <p:sldId id="423" r:id="rId34"/>
    <p:sldId id="387" r:id="rId35"/>
    <p:sldId id="388" r:id="rId36"/>
    <p:sldId id="321" r:id="rId37"/>
    <p:sldId id="406" r:id="rId38"/>
    <p:sldId id="410" r:id="rId39"/>
    <p:sldId id="429" r:id="rId40"/>
    <p:sldId id="395" r:id="rId41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F7"/>
    <a:srgbClr val="FFFFFD"/>
    <a:srgbClr val="F8F6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033" autoAdjust="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8" d="100"/>
        <a:sy n="58" d="100"/>
      </p:scale>
      <p:origin x="0" y="-28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A20F36-DAF6-4204-BF3E-B035C71498F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BAF59F-31A3-4AEB-BB14-46888968C63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8914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0472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83938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1539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84705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69791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15779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2563" lvl="1" indent="-182563"/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sk-SK" smtClean="0"/>
              <a:t>10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73074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sk-SK" noProof="0" smtClean="0"/>
              <a:t>11</a:t>
            </a:fld>
            <a:endParaRPr lang="sk-SK" noProof="0" dirty="0"/>
          </a:p>
        </p:txBody>
      </p:sp>
    </p:spTree>
    <p:extLst>
      <p:ext uri="{BB962C8B-B14F-4D97-AF65-F5344CB8AC3E}">
        <p14:creationId xmlns:p14="http://schemas.microsoft.com/office/powerpoint/2010/main" val="11661009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sk-SK" noProof="0" smtClean="0"/>
              <a:t>13</a:t>
            </a:fld>
            <a:endParaRPr lang="sk-SK" noProof="0" dirty="0"/>
          </a:p>
        </p:txBody>
      </p:sp>
    </p:spTree>
    <p:extLst>
      <p:ext uri="{BB962C8B-B14F-4D97-AF65-F5344CB8AC3E}">
        <p14:creationId xmlns:p14="http://schemas.microsoft.com/office/powerpoint/2010/main" val="1657856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sk-SK" noProof="0" smtClean="0"/>
              <a:t>14</a:t>
            </a:fld>
            <a:endParaRPr lang="sk-SK" noProof="0" dirty="0"/>
          </a:p>
        </p:txBody>
      </p:sp>
    </p:spTree>
    <p:extLst>
      <p:ext uri="{BB962C8B-B14F-4D97-AF65-F5344CB8AC3E}">
        <p14:creationId xmlns:p14="http://schemas.microsoft.com/office/powerpoint/2010/main" val="4139817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62207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20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40258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sk-SK" noProof="0" smtClean="0"/>
              <a:t>27</a:t>
            </a:fld>
            <a:endParaRPr lang="sk-SK" noProof="0" dirty="0"/>
          </a:p>
        </p:txBody>
      </p:sp>
    </p:spTree>
    <p:extLst>
      <p:ext uri="{BB962C8B-B14F-4D97-AF65-F5344CB8AC3E}">
        <p14:creationId xmlns:p14="http://schemas.microsoft.com/office/powerpoint/2010/main" val="15582485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sk-SK" noProof="0" smtClean="0"/>
              <a:t>28</a:t>
            </a:fld>
            <a:endParaRPr lang="sk-SK" noProof="0" dirty="0"/>
          </a:p>
        </p:txBody>
      </p:sp>
    </p:spTree>
    <p:extLst>
      <p:ext uri="{BB962C8B-B14F-4D97-AF65-F5344CB8AC3E}">
        <p14:creationId xmlns:p14="http://schemas.microsoft.com/office/powerpoint/2010/main" val="41626519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DDB728-5682-45DE-B649-68EFA55C02D1}" type="slidenum">
              <a:rPr lang="sk-SK" smtClean="0"/>
              <a:t>31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18885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DB728-5682-45DE-B649-68EFA55C02D1}" type="slidenum">
              <a:rPr lang="sk-SK" smtClean="0"/>
              <a:t>33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10782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DDB728-5682-45DE-B649-68EFA55C02D1}" type="slidenum">
              <a:rPr lang="sk-SK" smtClean="0"/>
              <a:t>34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051376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DDB728-5682-45DE-B649-68EFA55C02D1}" type="slidenum">
              <a:rPr lang="sk-SK" smtClean="0"/>
              <a:t>35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537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49580" algn="just">
              <a:lnSpc>
                <a:spcPct val="150000"/>
              </a:lnSpc>
              <a:spcAft>
                <a:spcPts val="800"/>
              </a:spcAft>
            </a:pPr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36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42793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77542409-6A04-4DC6-AC3A-D3758287A8F2}" type="slidenum">
              <a:rPr lang="sk-SK" smtClean="0"/>
              <a:t>37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9791727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BAF59F-31A3-4AEB-BB14-46888968C63F}" type="slidenum">
              <a:rPr lang="sk-SK" smtClean="0"/>
              <a:t>39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60689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739062-4041-5C8C-3621-991AB38BD1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8657670-75E7-56CB-E852-7CA07D3DCB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8843125-373A-63C2-F976-F2EBACFAE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BE9C8AA-ACA6-0B47-39E9-C1E689898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09A1C0-DE48-5EC1-F3B7-8B9C07EC4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19058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44F818-98B2-8C21-7877-34ECD9B59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DE0DDF6-0781-CCEB-48BC-25205F81A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1D47569-9B42-FF4E-731F-9192940E2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CD6B8A1-D70D-0DC9-593D-D90C00EBA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1848105-AA8B-FF00-3CE4-596C60C28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1132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092507-DE78-3C9B-E1A7-A365F0AE4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9E5F663-770C-9F75-185A-FED327E123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A490325-3E15-66E9-6B75-CA891CE9D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9D4DEFFD-938E-C517-907A-5B115C9FF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65576F8C-50A3-7278-C9C8-D3D5A9D05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58740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8AAEA3-1486-D472-FA9E-70ED924AA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DC788D6-2ABC-F45F-E068-12D8CA1CF3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13AD15C8-0F69-7096-27C1-740E9BADBB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B0DE4B64-AA80-1B88-2B71-535126CE2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55F104B-3A70-9ED6-4877-7C2AF2287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61154E59-EAD6-AC00-7D6A-8B897F19D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83758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452272-B833-B706-B600-2481F8D13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A1224EB-57F6-1A75-0267-FEF7148C9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4EAC2536-45B0-14EB-D6FD-28DDD310FB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7FFA0A1-8C32-8C54-890E-69DCBAD006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885B20C2-7DB4-BBED-DADE-356A744BDF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66EFF868-41AF-4521-9013-F06FDAF54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3D7F508E-FFA8-83CA-672C-43F52790D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7ECF810-62D5-2031-9AE8-BA18797E0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40517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77CC80-C327-E9A6-063F-ED8D20BCD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7D9D262-2113-E186-C9B2-B42840172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9509DF97-57AC-D2D4-C20A-86CFE6AEA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1D35D573-8BE4-5BA4-AEA8-237912D89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75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7220C0DA-15D8-027C-CDBF-3ACA1A095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8CB6F7D1-8847-14B4-6F8B-C856A3937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B9F9DAB6-A0D3-E3B4-F031-F50772798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1614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7E961F-6194-2493-3420-362EC8E9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B164055-9444-EF95-2408-E04CCB98D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9E2CC3-0D58-76EC-87CA-4E0156502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A452DB27-25CC-E402-0D72-545B7B8D1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62194DBD-0062-34B7-4DB5-128E5C93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75B9CA4-A3D1-D8CA-6D08-1C826B618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639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4975F7-5D0B-9786-2C5A-45BBF8CD7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D4CFF3DB-F3F9-1A6D-6950-B6748FAEB4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F921ABE-D3F5-D2BC-4E90-F95664EE1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BFFEF8DD-A88A-720F-CD2C-A8D83F5D7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D7AA31C-E353-042C-0217-F22A90005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2E60F81C-A870-595C-8667-A6A085DE4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70181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4A5E82-D99B-6184-4A67-94A461AB4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84BA499D-9A2E-FE90-257E-A06E11778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8EA191F-1E21-E50A-B810-CE8D81F99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3EDF4F8-6E43-BE93-A3A3-CC4FD7B3D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D4BCD99-5211-1775-C477-2B33A3710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4312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29C7464C-E771-4D4D-9318-27DC9294E9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B5BF6AF2-473F-90DC-112D-91ADC1B753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3534F6A-9E2D-592A-20CF-176C79AB4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18D1048-DB4B-03A9-2E8D-42D660608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5F049DC-DBCD-F5AE-3E5B-5587A3D19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51675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6C2F2ADB-BCB9-BBBE-C769-7BF831F41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9232A8-BCF7-053C-A2A9-2E81E1B60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7279B69-5DA5-C8CB-BE42-B807A8015E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97CBE2-2D11-4379-B608-C0D1DE9DF27F}" type="datetimeFigureOut">
              <a:rPr lang="sk-SK" smtClean="0"/>
              <a:t>11. 5. 2026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AE15FE3-AFB7-057B-C38F-B87BC768A2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126F93B-B107-1912-B65C-E7C708A40D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82805A-7B6D-45AB-B7F0-6890F5D9A20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71658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png"/><Relationship Id="rId9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f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5EA922-1020-6BEA-174B-C10E3CC64E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3429" y="597412"/>
            <a:ext cx="11105142" cy="2387600"/>
          </a:xfrm>
        </p:spPr>
        <p:txBody>
          <a:bodyPr>
            <a:normAutofit/>
          </a:bodyPr>
          <a:lstStyle/>
          <a:p>
            <a:r>
              <a:rPr lang="sk-SK" sz="6600" b="1" dirty="0"/>
              <a:t>OKULOMETRICKÉ SPRÁVANIE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403CC86-4F30-5237-7CCD-77ADCFF793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85012"/>
            <a:ext cx="9144000" cy="447448"/>
          </a:xfrm>
        </p:spPr>
        <p:txBody>
          <a:bodyPr>
            <a:normAutofit lnSpcReduction="10000"/>
          </a:bodyPr>
          <a:lstStyle/>
          <a:p>
            <a:r>
              <a:rPr lang="sk-SK" sz="2800" dirty="0"/>
              <a:t>Zuzana Višňovcová; UTV JLF UK 2026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7350815-C110-3906-58C8-3E34A5533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0502" y="-240673"/>
            <a:ext cx="1938846" cy="193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CE68AC-1F2B-2B7B-206B-7B5BA07FD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" y="-63059"/>
            <a:ext cx="1565290" cy="156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Zdravý zrak: Starajme sa o svoje oči - Zdravie a prevencia - Zdravie -  Pravda">
            <a:extLst>
              <a:ext uri="{FF2B5EF4-FFF2-40B4-BE49-F238E27FC236}">
                <a16:creationId xmlns:a16="http://schemas.microsoft.com/office/drawing/2014/main" id="{EB8F0188-87EC-A9BE-C910-AE90AC962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98" y="3768528"/>
            <a:ext cx="4868636" cy="286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54C0D37D-C59A-717F-DD10-C3DC9F4DCEF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156" t="9755" r="6121" b="9101"/>
          <a:stretch/>
        </p:blipFill>
        <p:spPr>
          <a:xfrm>
            <a:off x="7464491" y="3813614"/>
            <a:ext cx="4450702" cy="2775406"/>
          </a:xfrm>
          <a:prstGeom prst="rect">
            <a:avLst/>
          </a:prstGeom>
        </p:spPr>
      </p:pic>
      <p:pic>
        <p:nvPicPr>
          <p:cNvPr id="8" name="Obrázok 7" descr="Obrázok, na ktorom je kruh, náčrt, animák, kresba&#10;&#10;Obsah vygenerovaný umelou inteligenciou môže byť nesprávny.">
            <a:extLst>
              <a:ext uri="{FF2B5EF4-FFF2-40B4-BE49-F238E27FC236}">
                <a16:creationId xmlns:a16="http://schemas.microsoft.com/office/drawing/2014/main" id="{D8155F65-F964-DB7B-742F-C4A62A4105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826" y="3523582"/>
            <a:ext cx="3185099" cy="3185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487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C62452-DAB4-FFF4-D7B5-CA54021E7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497" y="-1516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k-SK" sz="4800" b="1" dirty="0"/>
              <a:t>OKO – „OKNO DO DUŠE“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560D9852-E28D-BFC4-C684-84BBE88733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1120" y="1173962"/>
            <a:ext cx="7611537" cy="5706271"/>
          </a:xfrm>
          <a:prstGeom prst="rect">
            <a:avLst/>
          </a:prstGeom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4AA320D0-1D3B-C6F0-E1B7-E5B75B89AC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2066" y="953738"/>
            <a:ext cx="4747577" cy="4713023"/>
          </a:xfrm>
          <a:prstGeom prst="rect">
            <a:avLst/>
          </a:prstGeom>
        </p:spPr>
      </p:pic>
      <p:sp>
        <p:nvSpPr>
          <p:cNvPr id="10" name="Šípka: zahnutá 9">
            <a:extLst>
              <a:ext uri="{FF2B5EF4-FFF2-40B4-BE49-F238E27FC236}">
                <a16:creationId xmlns:a16="http://schemas.microsoft.com/office/drawing/2014/main" id="{F4D88849-2FC6-41C0-0F4D-BDE871CEE173}"/>
              </a:ext>
            </a:extLst>
          </p:cNvPr>
          <p:cNvSpPr/>
          <p:nvPr/>
        </p:nvSpPr>
        <p:spPr>
          <a:xfrm flipH="1">
            <a:off x="4555093" y="2056562"/>
            <a:ext cx="4234344" cy="1651518"/>
          </a:xfrm>
          <a:prstGeom prst="bentArrow">
            <a:avLst>
              <a:gd name="adj1" fmla="val 4661"/>
              <a:gd name="adj2" fmla="val 18503"/>
              <a:gd name="adj3" fmla="val 25000"/>
              <a:gd name="adj4" fmla="val 43750"/>
            </a:avLst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schemeClr val="tx1"/>
              </a:solidFill>
            </a:endParaRPr>
          </a:p>
        </p:txBody>
      </p:sp>
      <p:pic>
        <p:nvPicPr>
          <p:cNvPr id="11" name="Picture 2" descr="Zraková dráha – WikiSkripta">
            <a:extLst>
              <a:ext uri="{FF2B5EF4-FFF2-40B4-BE49-F238E27FC236}">
                <a16:creationId xmlns:a16="http://schemas.microsoft.com/office/drawing/2014/main" id="{90BC53E0-4690-43EF-BED8-81A20961D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40396" y="58002"/>
            <a:ext cx="5214505" cy="6971423"/>
          </a:xfrm>
          <a:prstGeom prst="roundRect">
            <a:avLst>
              <a:gd name="adj" fmla="val 3064"/>
            </a:avLst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206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>
            <a:extLst>
              <a:ext uri="{FF2B5EF4-FFF2-40B4-BE49-F238E27FC236}">
                <a16:creationId xmlns:a16="http://schemas.microsoft.com/office/drawing/2014/main" id="{5B31463C-1E44-0CA6-CAD1-B4EDBD476203}"/>
              </a:ext>
            </a:extLst>
          </p:cNvPr>
          <p:cNvSpPr txBox="1"/>
          <p:nvPr/>
        </p:nvSpPr>
        <p:spPr>
          <a:xfrm>
            <a:off x="5029591" y="2721114"/>
            <a:ext cx="19361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4000" dirty="0"/>
              <a:t>obrázok</a:t>
            </a:r>
          </a:p>
        </p:txBody>
      </p:sp>
    </p:spTree>
    <p:extLst>
      <p:ext uri="{BB962C8B-B14F-4D97-AF65-F5344CB8AC3E}">
        <p14:creationId xmlns:p14="http://schemas.microsoft.com/office/powerpoint/2010/main" val="3933998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Whatcity konferencia zivot v meste moderna bratislava itb developement ekobyvanie toptrendy">
            <a:extLst>
              <a:ext uri="{FF2B5EF4-FFF2-40B4-BE49-F238E27FC236}">
                <a16:creationId xmlns:a16="http://schemas.microsoft.com/office/drawing/2014/main" id="{E17CE6C5-8877-C33A-C8F7-03CE9EFC0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91"/>
            <a:ext cx="12192000" cy="6871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B7C5A806-359F-93EE-F8DD-4DDD093750A7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94848" y="5122523"/>
            <a:ext cx="803301" cy="1433534"/>
          </a:xfrm>
          <a:prstGeom prst="rect">
            <a:avLst/>
          </a:prstGeom>
        </p:spPr>
      </p:pic>
      <p:sp>
        <p:nvSpPr>
          <p:cNvPr id="9" name="BlokTextu 8">
            <a:extLst>
              <a:ext uri="{FF2B5EF4-FFF2-40B4-BE49-F238E27FC236}">
                <a16:creationId xmlns:a16="http://schemas.microsoft.com/office/drawing/2014/main" id="{28A9FFB1-B4BB-0892-0A07-D59611F2B932}"/>
              </a:ext>
            </a:extLst>
          </p:cNvPr>
          <p:cNvSpPr txBox="1"/>
          <p:nvPr/>
        </p:nvSpPr>
        <p:spPr>
          <a:xfrm>
            <a:off x="5091128" y="171430"/>
            <a:ext cx="35528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000" b="1" dirty="0">
                <a:ln>
                  <a:solidFill>
                    <a:srgbClr val="00B0F0"/>
                  </a:solidFill>
                </a:ln>
                <a:solidFill>
                  <a:srgbClr val="002060"/>
                </a:solidFill>
              </a:rPr>
              <a:t>CHALANI DO      </a:t>
            </a:r>
          </a:p>
          <a:p>
            <a:pPr algn="ctr"/>
            <a:r>
              <a:rPr lang="sk-SK" sz="4000" b="1" dirty="0">
                <a:ln>
                  <a:solidFill>
                    <a:srgbClr val="00B0F0"/>
                  </a:solidFill>
                </a:ln>
                <a:solidFill>
                  <a:srgbClr val="002060"/>
                </a:solidFill>
              </a:rPr>
              <a:t>      TOHO!</a:t>
            </a:r>
          </a:p>
        </p:txBody>
      </p:sp>
      <p:pic>
        <p:nvPicPr>
          <p:cNvPr id="10" name="Obrázok 9">
            <a:extLst>
              <a:ext uri="{FF2B5EF4-FFF2-40B4-BE49-F238E27FC236}">
                <a16:creationId xmlns:a16="http://schemas.microsoft.com/office/drawing/2014/main" id="{178AD45B-4934-9CEB-50FD-5419ECB7F755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5956" y="1645920"/>
            <a:ext cx="386734" cy="408432"/>
          </a:xfrm>
          <a:prstGeom prst="rect">
            <a:avLst/>
          </a:prstGeom>
        </p:spPr>
      </p:pic>
      <p:pic>
        <p:nvPicPr>
          <p:cNvPr id="11" name="Picture 4" descr="Užovka červená: Elegantný had do vašej domácnosti | SpokojnyPes.sk">
            <a:extLst>
              <a:ext uri="{FF2B5EF4-FFF2-40B4-BE49-F238E27FC236}">
                <a16:creationId xmlns:a16="http://schemas.microsoft.com/office/drawing/2014/main" id="{22520CD5-AF81-ED86-DF07-08D096D72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454" y="4011215"/>
            <a:ext cx="2716530" cy="111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Usmiata tvár 11">
            <a:extLst>
              <a:ext uri="{FF2B5EF4-FFF2-40B4-BE49-F238E27FC236}">
                <a16:creationId xmlns:a16="http://schemas.microsoft.com/office/drawing/2014/main" id="{23FC7272-14CE-1226-8D33-4ABEEA684EE2}"/>
              </a:ext>
            </a:extLst>
          </p:cNvPr>
          <p:cNvSpPr/>
          <p:nvPr/>
        </p:nvSpPr>
        <p:spPr>
          <a:xfrm>
            <a:off x="5108448" y="1231391"/>
            <a:ext cx="216000" cy="216000"/>
          </a:xfrm>
          <a:prstGeom prst="smileyFace">
            <a:avLst/>
          </a:prstGeom>
          <a:solidFill>
            <a:srgbClr val="FFFF00"/>
          </a:solidFill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" name="Srdce 12">
            <a:extLst>
              <a:ext uri="{FF2B5EF4-FFF2-40B4-BE49-F238E27FC236}">
                <a16:creationId xmlns:a16="http://schemas.microsoft.com/office/drawing/2014/main" id="{FA8D9740-12E4-C566-B379-AECF960AE770}"/>
              </a:ext>
            </a:extLst>
          </p:cNvPr>
          <p:cNvSpPr/>
          <p:nvPr/>
        </p:nvSpPr>
        <p:spPr>
          <a:xfrm rot="20865260">
            <a:off x="10546080" y="2353056"/>
            <a:ext cx="803301" cy="844296"/>
          </a:xfrm>
          <a:prstGeom prst="hear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94414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387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atcity konferencia zivot v meste moderna bratislava itb developement ekobyvanie toptrendy">
            <a:extLst>
              <a:ext uri="{FF2B5EF4-FFF2-40B4-BE49-F238E27FC236}">
                <a16:creationId xmlns:a16="http://schemas.microsoft.com/office/drawing/2014/main" id="{29C68DA5-B9E3-CC9F-ECF7-57C4674F0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91"/>
            <a:ext cx="12192000" cy="6871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8A134069-A796-6A95-5348-1B688A38FF7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94848" y="5122523"/>
            <a:ext cx="803301" cy="1433534"/>
          </a:xfrm>
          <a:prstGeom prst="rect">
            <a:avLst/>
          </a:prstGeom>
        </p:spPr>
      </p:pic>
      <p:sp>
        <p:nvSpPr>
          <p:cNvPr id="5" name="BlokTextu 4">
            <a:extLst>
              <a:ext uri="{FF2B5EF4-FFF2-40B4-BE49-F238E27FC236}">
                <a16:creationId xmlns:a16="http://schemas.microsoft.com/office/drawing/2014/main" id="{DCAB7257-CDD8-752A-870A-6BABEEFDE6C1}"/>
              </a:ext>
            </a:extLst>
          </p:cNvPr>
          <p:cNvSpPr txBox="1"/>
          <p:nvPr/>
        </p:nvSpPr>
        <p:spPr>
          <a:xfrm>
            <a:off x="4241800" y="146812"/>
            <a:ext cx="4328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600" b="1" dirty="0">
                <a:ln>
                  <a:solidFill>
                    <a:srgbClr val="00B0F0"/>
                  </a:solidFill>
                </a:ln>
                <a:solidFill>
                  <a:srgbClr val="002060"/>
                </a:solidFill>
              </a:rPr>
              <a:t>CHALANI DO TOHO!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E908E57E-E147-F0CD-FD41-12FEBBC66C3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5956" y="1645920"/>
            <a:ext cx="386734" cy="408432"/>
          </a:xfrm>
          <a:prstGeom prst="rect">
            <a:avLst/>
          </a:prstGeom>
        </p:spPr>
      </p:pic>
      <p:pic>
        <p:nvPicPr>
          <p:cNvPr id="1028" name="Picture 4" descr="Užovka červená: Elegantný had do vašej domácnosti | SpokojnyPes.sk">
            <a:extLst>
              <a:ext uri="{FF2B5EF4-FFF2-40B4-BE49-F238E27FC236}">
                <a16:creationId xmlns:a16="http://schemas.microsoft.com/office/drawing/2014/main" id="{427CA4C6-A78E-6867-C314-088AFCABA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454" y="4011215"/>
            <a:ext cx="2716530" cy="111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Usmiata tvár 6">
            <a:extLst>
              <a:ext uri="{FF2B5EF4-FFF2-40B4-BE49-F238E27FC236}">
                <a16:creationId xmlns:a16="http://schemas.microsoft.com/office/drawing/2014/main" id="{0C32E2E6-6D0E-0B69-10C5-723A42966B3F}"/>
              </a:ext>
            </a:extLst>
          </p:cNvPr>
          <p:cNvSpPr/>
          <p:nvPr/>
        </p:nvSpPr>
        <p:spPr>
          <a:xfrm>
            <a:off x="5108448" y="1231391"/>
            <a:ext cx="216000" cy="216000"/>
          </a:xfrm>
          <a:prstGeom prst="smileyFace">
            <a:avLst/>
          </a:prstGeom>
          <a:solidFill>
            <a:srgbClr val="FFFF00"/>
          </a:solidFill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Srdce 7">
            <a:extLst>
              <a:ext uri="{FF2B5EF4-FFF2-40B4-BE49-F238E27FC236}">
                <a16:creationId xmlns:a16="http://schemas.microsoft.com/office/drawing/2014/main" id="{FB6C5D93-CFEC-00C9-69E2-893D79224AEB}"/>
              </a:ext>
            </a:extLst>
          </p:cNvPr>
          <p:cNvSpPr/>
          <p:nvPr/>
        </p:nvSpPr>
        <p:spPr>
          <a:xfrm rot="20865260">
            <a:off x="10546080" y="2353056"/>
            <a:ext cx="803301" cy="844296"/>
          </a:xfrm>
          <a:prstGeom prst="hear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6C09EEB5-47F8-23E5-8FD1-2C2A86FE9A4B}"/>
              </a:ext>
            </a:extLst>
          </p:cNvPr>
          <p:cNvSpPr/>
          <p:nvPr/>
        </p:nvSpPr>
        <p:spPr>
          <a:xfrm>
            <a:off x="2616200" y="2451100"/>
            <a:ext cx="1346200" cy="13335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627851C3-388B-A8CC-BDE5-BBC0F3212ED9}"/>
              </a:ext>
            </a:extLst>
          </p:cNvPr>
          <p:cNvSpPr/>
          <p:nvPr/>
        </p:nvSpPr>
        <p:spPr>
          <a:xfrm>
            <a:off x="5034280" y="1117600"/>
            <a:ext cx="414020" cy="4191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8C2548B0-1AA7-B786-B43A-B958DBC31F5C}"/>
              </a:ext>
            </a:extLst>
          </p:cNvPr>
          <p:cNvSpPr/>
          <p:nvPr/>
        </p:nvSpPr>
        <p:spPr>
          <a:xfrm>
            <a:off x="4505960" y="5361770"/>
            <a:ext cx="1044194" cy="89933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62F4FE59-4591-705E-8810-CC7E62AAD1C2}"/>
              </a:ext>
            </a:extLst>
          </p:cNvPr>
          <p:cNvSpPr/>
          <p:nvPr/>
        </p:nvSpPr>
        <p:spPr>
          <a:xfrm>
            <a:off x="10604322" y="5038604"/>
            <a:ext cx="686816" cy="64633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5492ADD7-DAFC-DCE5-09ED-8D79967FF576}"/>
              </a:ext>
            </a:extLst>
          </p:cNvPr>
          <p:cNvSpPr/>
          <p:nvPr/>
        </p:nvSpPr>
        <p:spPr>
          <a:xfrm>
            <a:off x="5471922" y="3844331"/>
            <a:ext cx="2680462" cy="14335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71194CCD-C96A-A4E9-F55A-A4A226F5F3C9}"/>
              </a:ext>
            </a:extLst>
          </p:cNvPr>
          <p:cNvSpPr/>
          <p:nvPr/>
        </p:nvSpPr>
        <p:spPr>
          <a:xfrm>
            <a:off x="4162552" y="122095"/>
            <a:ext cx="4829048" cy="64633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747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1A0C32-643F-5A78-3E05-103455153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016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k-SK" sz="4800" b="1" dirty="0"/>
              <a:t>OKULOMETRICKÉ SPRÁVANIE</a:t>
            </a:r>
          </a:p>
        </p:txBody>
      </p:sp>
      <p:sp>
        <p:nvSpPr>
          <p:cNvPr id="5" name="Obdĺžnik: zaoblené rohy 4">
            <a:extLst>
              <a:ext uri="{FF2B5EF4-FFF2-40B4-BE49-F238E27FC236}">
                <a16:creationId xmlns:a16="http://schemas.microsoft.com/office/drawing/2014/main" id="{5C993765-2A07-FA83-E46D-BE75DE6F26D5}"/>
              </a:ext>
            </a:extLst>
          </p:cNvPr>
          <p:cNvSpPr/>
          <p:nvPr/>
        </p:nvSpPr>
        <p:spPr>
          <a:xfrm>
            <a:off x="865612" y="2341711"/>
            <a:ext cx="3524250" cy="757955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3200" dirty="0"/>
              <a:t>OKULOMETRIA</a:t>
            </a:r>
          </a:p>
        </p:txBody>
      </p:sp>
      <p:sp>
        <p:nvSpPr>
          <p:cNvPr id="14" name="Obdĺžnik: zaoblené rohy 13">
            <a:extLst>
              <a:ext uri="{FF2B5EF4-FFF2-40B4-BE49-F238E27FC236}">
                <a16:creationId xmlns:a16="http://schemas.microsoft.com/office/drawing/2014/main" id="{ABAF1271-0612-53FA-5B6E-B42C52EDBE55}"/>
              </a:ext>
            </a:extLst>
          </p:cNvPr>
          <p:cNvSpPr/>
          <p:nvPr/>
        </p:nvSpPr>
        <p:spPr>
          <a:xfrm>
            <a:off x="7634691" y="1901952"/>
            <a:ext cx="2106717" cy="609265"/>
          </a:xfrm>
          <a:prstGeom prst="round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3200" dirty="0" err="1"/>
              <a:t>sakády</a:t>
            </a:r>
            <a:endParaRPr lang="sk-SK" sz="3200" dirty="0"/>
          </a:p>
        </p:txBody>
      </p:sp>
      <p:sp>
        <p:nvSpPr>
          <p:cNvPr id="15" name="Obdĺžnik: zaoblené rohy 14">
            <a:extLst>
              <a:ext uri="{FF2B5EF4-FFF2-40B4-BE49-F238E27FC236}">
                <a16:creationId xmlns:a16="http://schemas.microsoft.com/office/drawing/2014/main" id="{CF4881DC-FC3E-5D9A-D0F5-1AF7E98B5972}"/>
              </a:ext>
            </a:extLst>
          </p:cNvPr>
          <p:cNvSpPr/>
          <p:nvPr/>
        </p:nvSpPr>
        <p:spPr>
          <a:xfrm>
            <a:off x="7634691" y="2916057"/>
            <a:ext cx="2106717" cy="685149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3200" dirty="0"/>
              <a:t>fixácie</a:t>
            </a:r>
          </a:p>
        </p:txBody>
      </p:sp>
      <p:sp>
        <p:nvSpPr>
          <p:cNvPr id="16" name="Obdĺžnik: zaoblené rohy 15">
            <a:extLst>
              <a:ext uri="{FF2B5EF4-FFF2-40B4-BE49-F238E27FC236}">
                <a16:creationId xmlns:a16="http://schemas.microsoft.com/office/drawing/2014/main" id="{77EF01EF-2CE6-C522-742B-00182E024653}"/>
              </a:ext>
            </a:extLst>
          </p:cNvPr>
          <p:cNvSpPr/>
          <p:nvPr/>
        </p:nvSpPr>
        <p:spPr>
          <a:xfrm>
            <a:off x="5893816" y="4097559"/>
            <a:ext cx="5895849" cy="681950"/>
          </a:xfrm>
          <a:prstGeom prst="roundRect">
            <a:avLst>
              <a:gd name="adj" fmla="val 10940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3200" dirty="0"/>
              <a:t>trasovanie pohľadu a zábleskov</a:t>
            </a:r>
          </a:p>
        </p:txBody>
      </p:sp>
      <p:sp>
        <p:nvSpPr>
          <p:cNvPr id="17" name="Obdĺžnik: zaoblené rohy 16">
            <a:extLst>
              <a:ext uri="{FF2B5EF4-FFF2-40B4-BE49-F238E27FC236}">
                <a16:creationId xmlns:a16="http://schemas.microsoft.com/office/drawing/2014/main" id="{B4BC1C40-6BC3-AE3D-70E4-3D287E5A6881}"/>
              </a:ext>
            </a:extLst>
          </p:cNvPr>
          <p:cNvSpPr/>
          <p:nvPr/>
        </p:nvSpPr>
        <p:spPr>
          <a:xfrm>
            <a:off x="7418791" y="5264223"/>
            <a:ext cx="2603574" cy="68195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3200" dirty="0" err="1"/>
              <a:t>pupilometria</a:t>
            </a:r>
            <a:endParaRPr lang="sk-SK" sz="3200" dirty="0"/>
          </a:p>
        </p:txBody>
      </p:sp>
      <p:cxnSp>
        <p:nvCxnSpPr>
          <p:cNvPr id="24" name="Rovná spojovacia šípka 23">
            <a:extLst>
              <a:ext uri="{FF2B5EF4-FFF2-40B4-BE49-F238E27FC236}">
                <a16:creationId xmlns:a16="http://schemas.microsoft.com/office/drawing/2014/main" id="{560C6296-051E-E5E9-A154-BBDD4E78C373}"/>
              </a:ext>
            </a:extLst>
          </p:cNvPr>
          <p:cNvCxnSpPr>
            <a:cxnSpLocks/>
            <a:stCxn id="5" idx="3"/>
            <a:endCxn id="14" idx="1"/>
          </p:cNvCxnSpPr>
          <p:nvPr/>
        </p:nvCxnSpPr>
        <p:spPr>
          <a:xfrm flipV="1">
            <a:off x="4389862" y="2206585"/>
            <a:ext cx="3244829" cy="51410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Rovná spojovacia šípka 24">
            <a:extLst>
              <a:ext uri="{FF2B5EF4-FFF2-40B4-BE49-F238E27FC236}">
                <a16:creationId xmlns:a16="http://schemas.microsoft.com/office/drawing/2014/main" id="{536DDA86-BBE8-4946-F266-7978D1F0AC2E}"/>
              </a:ext>
            </a:extLst>
          </p:cNvPr>
          <p:cNvCxnSpPr>
            <a:cxnSpLocks/>
            <a:stCxn id="5" idx="3"/>
            <a:endCxn id="15" idx="1"/>
          </p:cNvCxnSpPr>
          <p:nvPr/>
        </p:nvCxnSpPr>
        <p:spPr>
          <a:xfrm>
            <a:off x="4389862" y="2720689"/>
            <a:ext cx="3244829" cy="53794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Rovná spojovacia šípka 27">
            <a:extLst>
              <a:ext uri="{FF2B5EF4-FFF2-40B4-BE49-F238E27FC236}">
                <a16:creationId xmlns:a16="http://schemas.microsoft.com/office/drawing/2014/main" id="{EC9C112A-655C-0F55-C6D4-BEA375983EFB}"/>
              </a:ext>
            </a:extLst>
          </p:cNvPr>
          <p:cNvCxnSpPr>
            <a:cxnSpLocks/>
            <a:stCxn id="5" idx="3"/>
            <a:endCxn id="16" idx="1"/>
          </p:cNvCxnSpPr>
          <p:nvPr/>
        </p:nvCxnSpPr>
        <p:spPr>
          <a:xfrm>
            <a:off x="4389862" y="2720689"/>
            <a:ext cx="1503954" cy="171784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pojnica: zalomená 32">
            <a:extLst>
              <a:ext uri="{FF2B5EF4-FFF2-40B4-BE49-F238E27FC236}">
                <a16:creationId xmlns:a16="http://schemas.microsoft.com/office/drawing/2014/main" id="{F24A93D7-9931-85FA-03D9-8A09FA3393DA}"/>
              </a:ext>
            </a:extLst>
          </p:cNvPr>
          <p:cNvCxnSpPr>
            <a:cxnSpLocks/>
            <a:stCxn id="5" idx="2"/>
            <a:endCxn id="17" idx="1"/>
          </p:cNvCxnSpPr>
          <p:nvPr/>
        </p:nvCxnSpPr>
        <p:spPr>
          <a:xfrm rot="16200000" flipH="1">
            <a:off x="3770498" y="1956905"/>
            <a:ext cx="2505533" cy="4791054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Spojnica: zalomená 3">
            <a:extLst>
              <a:ext uri="{FF2B5EF4-FFF2-40B4-BE49-F238E27FC236}">
                <a16:creationId xmlns:a16="http://schemas.microsoft.com/office/drawing/2014/main" id="{58521A14-7782-A72C-22D8-799ED7F5C07F}"/>
              </a:ext>
            </a:extLst>
          </p:cNvPr>
          <p:cNvCxnSpPr>
            <a:cxnSpLocks/>
            <a:stCxn id="5" idx="0"/>
          </p:cNvCxnSpPr>
          <p:nvPr/>
        </p:nvCxnSpPr>
        <p:spPr>
          <a:xfrm rot="5400000" flipH="1" flipV="1">
            <a:off x="2266618" y="1613920"/>
            <a:ext cx="1088910" cy="366672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445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BlokTextu 38">
            <a:extLst>
              <a:ext uri="{FF2B5EF4-FFF2-40B4-BE49-F238E27FC236}">
                <a16:creationId xmlns:a16="http://schemas.microsoft.com/office/drawing/2014/main" id="{67A5618D-2C8A-0B7B-5CFC-22412892751B}"/>
              </a:ext>
            </a:extLst>
          </p:cNvPr>
          <p:cNvSpPr txBox="1"/>
          <p:nvPr/>
        </p:nvSpPr>
        <p:spPr>
          <a:xfrm>
            <a:off x="169990" y="3718187"/>
            <a:ext cx="7823200" cy="2958798"/>
          </a:xfrm>
          <a:prstGeom prst="roundRect">
            <a:avLst>
              <a:gd name="adj" fmla="val 736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k-SK" sz="2800" dirty="0"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sk-SK" sz="2800" dirty="0" err="1">
                <a:latin typeface="Arial" panose="020B0604020202020204" pitchFamily="34" charset="0"/>
                <a:cs typeface="Arial" panose="020B0604020202020204" pitchFamily="34" charset="0"/>
              </a:rPr>
              <a:t>Eye-mind</a:t>
            </a:r>
            <a:r>
              <a:rPr lang="sk-SK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800" dirty="0" err="1">
                <a:latin typeface="Arial" panose="020B0604020202020204" pitchFamily="34" charset="0"/>
                <a:cs typeface="Arial" panose="020B0604020202020204" pitchFamily="34" charset="0"/>
              </a:rPr>
              <a:t>hypothesis</a:t>
            </a:r>
            <a:r>
              <a:rPr lang="sk-SK" sz="2800" dirty="0">
                <a:latin typeface="Arial" panose="020B0604020202020204" pitchFamily="34" charset="0"/>
                <a:cs typeface="Arial" panose="020B0604020202020204" pitchFamily="34" charset="0"/>
              </a:rPr>
              <a:t>‟ - </a:t>
            </a:r>
            <a:r>
              <a:rPr lang="pl-PL" sz="2800" b="1" dirty="0">
                <a:effectLst>
                  <a:glow rad="381000">
                    <a:srgbClr val="92D05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 čo </a:t>
            </a:r>
            <a:r>
              <a:rPr lang="pl-PL" sz="28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 pozeráme</a:t>
            </a:r>
            <a:r>
              <a:rPr lang="pl-PL" sz="2800" dirty="0">
                <a:latin typeface="Arial" panose="020B0604020202020204" pitchFamily="34" charset="0"/>
                <a:cs typeface="Arial" panose="020B0604020202020204" pitchFamily="34" charset="0"/>
              </a:rPr>
              <a:t>, indikuje, </a:t>
            </a:r>
            <a:r>
              <a:rPr lang="pl-PL" sz="2800" b="1" dirty="0">
                <a:effectLst>
                  <a:glow rad="381000">
                    <a:srgbClr val="92D05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čo</a:t>
            </a:r>
            <a:r>
              <a:rPr lang="pl-PL" sz="2800" dirty="0">
                <a:latin typeface="Arial" panose="020B0604020202020204" pitchFamily="34" charset="0"/>
                <a:cs typeface="Arial" panose="020B0604020202020204" pitchFamily="34" charset="0"/>
              </a:rPr>
              <a:t> v danej dobe </a:t>
            </a:r>
            <a:r>
              <a:rPr lang="pl-PL" sz="2800" b="1" dirty="0">
                <a:effectLst>
                  <a:glow rad="381000">
                    <a:srgbClr val="92D05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spracovávame</a:t>
            </a:r>
            <a:r>
              <a:rPr lang="pl-PL" sz="2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pl-PL" sz="2800" b="1" dirty="0">
                <a:effectLst>
                  <a:glow rad="381000">
                    <a:srgbClr val="FF00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ako dlho </a:t>
            </a:r>
            <a:r>
              <a:rPr lang="pl-PL" sz="2800" dirty="0">
                <a:latin typeface="Arial" panose="020B0604020202020204" pitchFamily="34" charset="0"/>
                <a:cs typeface="Arial" panose="020B0604020202020204" pitchFamily="34" charset="0"/>
              </a:rPr>
              <a:t>na to pozeráme, indikuje </a:t>
            </a:r>
            <a:r>
              <a:rPr lang="pl-PL" sz="2800" b="1" dirty="0">
                <a:effectLst>
                  <a:glow rad="381000">
                    <a:srgbClr val="FF00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aké veľké úsilie </a:t>
            </a:r>
            <a:r>
              <a:rPr lang="pl-PL" sz="2800" dirty="0">
                <a:latin typeface="Arial" panose="020B0604020202020204" pitchFamily="34" charset="0"/>
                <a:cs typeface="Arial" panose="020B0604020202020204" pitchFamily="34" charset="0"/>
              </a:rPr>
              <a:t>je na toto spracovanie </a:t>
            </a:r>
            <a:r>
              <a:rPr lang="sk-SK" sz="2800" dirty="0">
                <a:latin typeface="Arial" panose="020B0604020202020204" pitchFamily="34" charset="0"/>
                <a:cs typeface="Arial" panose="020B0604020202020204" pitchFamily="34" charset="0"/>
              </a:rPr>
              <a:t>potrebné (Just a </a:t>
            </a:r>
            <a:r>
              <a:rPr lang="sk-SK" sz="2800" dirty="0" err="1">
                <a:latin typeface="Arial" panose="020B0604020202020204" pitchFamily="34" charset="0"/>
                <a:cs typeface="Arial" panose="020B0604020202020204" pitchFamily="34" charset="0"/>
              </a:rPr>
              <a:t>Carpenter</a:t>
            </a:r>
            <a:r>
              <a:rPr lang="sk-SK" sz="2800" dirty="0">
                <a:latin typeface="Arial" panose="020B0604020202020204" pitchFamily="34" charset="0"/>
                <a:cs typeface="Arial" panose="020B0604020202020204" pitchFamily="34" charset="0"/>
              </a:rPr>
              <a:t>, 1980)</a:t>
            </a:r>
            <a:endParaRPr lang="sk-SK" sz="2800" dirty="0"/>
          </a:p>
        </p:txBody>
      </p:sp>
      <p:pic>
        <p:nvPicPr>
          <p:cNvPr id="40" name="Obrázok 39">
            <a:extLst>
              <a:ext uri="{FF2B5EF4-FFF2-40B4-BE49-F238E27FC236}">
                <a16:creationId xmlns:a16="http://schemas.microsoft.com/office/drawing/2014/main" id="{F6393150-4709-0D73-66A7-FA938FEFB57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39494" y="5063006"/>
            <a:ext cx="3967162" cy="160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obsahu 2">
            <a:extLst>
              <a:ext uri="{FF2B5EF4-FFF2-40B4-BE49-F238E27FC236}">
                <a16:creationId xmlns:a16="http://schemas.microsoft.com/office/drawing/2014/main" id="{35E054C1-31EA-CD35-96ED-02E4C1D14AFA}"/>
              </a:ext>
            </a:extLst>
          </p:cNvPr>
          <p:cNvSpPr txBox="1">
            <a:spLocks/>
          </p:cNvSpPr>
          <p:nvPr/>
        </p:nvSpPr>
        <p:spPr>
          <a:xfrm>
            <a:off x="646874" y="969785"/>
            <a:ext cx="11241024" cy="508732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sk-SK" dirty="0" err="1">
                <a:latin typeface="Arial" panose="020B0604020202020204" pitchFamily="34" charset="0"/>
                <a:cs typeface="Arial" panose="020B0604020202020204" pitchFamily="34" charset="0"/>
              </a:rPr>
              <a:t>eye-tracking</a:t>
            </a: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“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endParaRPr lang="sk-SK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sk-SK" sz="2800" dirty="0">
                <a:latin typeface="Arial" panose="020B0604020202020204" pitchFamily="34" charset="0"/>
                <a:cs typeface="Arial" panose="020B0604020202020204" pitchFamily="34" charset="0"/>
              </a:rPr>
              <a:t>náhľad do kognitívnych funkcií a reflektuje vzťah </a:t>
            </a:r>
            <a:r>
              <a:rPr lang="sk-SK" sz="2800" dirty="0" err="1">
                <a:latin typeface="Arial" panose="020B0604020202020204" pitchFamily="34" charset="0"/>
                <a:cs typeface="Arial" panose="020B0604020202020204" pitchFamily="34" charset="0"/>
              </a:rPr>
              <a:t>emočno</a:t>
            </a:r>
            <a:r>
              <a:rPr lang="sk-SK" sz="2800" dirty="0">
                <a:latin typeface="Arial" panose="020B0604020202020204" pitchFamily="34" charset="0"/>
                <a:cs typeface="Arial" panose="020B0604020202020204" pitchFamily="34" charset="0"/>
              </a:rPr>
              <a:t> - kognitívnej a centrálnej autonómnej regulácie/</a:t>
            </a:r>
            <a:r>
              <a:rPr lang="sk-SK" sz="2800" dirty="0" err="1">
                <a:latin typeface="Arial" panose="020B0604020202020204" pitchFamily="34" charset="0"/>
                <a:cs typeface="Arial" panose="020B0604020202020204" pitchFamily="34" charset="0"/>
              </a:rPr>
              <a:t>dysregulácie</a:t>
            </a:r>
            <a:r>
              <a:rPr lang="sk-SK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>
              <a:defRPr/>
            </a:pPr>
            <a:endParaRPr lang="sk-SK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Šípka ohnutá nahor 4">
            <a:extLst>
              <a:ext uri="{FF2B5EF4-FFF2-40B4-BE49-F238E27FC236}">
                <a16:creationId xmlns:a16="http://schemas.microsoft.com/office/drawing/2014/main" id="{3F1CC9CE-D1B8-69CE-171B-D5A88F7760D7}"/>
              </a:ext>
            </a:extLst>
          </p:cNvPr>
          <p:cNvSpPr/>
          <p:nvPr/>
        </p:nvSpPr>
        <p:spPr>
          <a:xfrm rot="5400000">
            <a:off x="1112174" y="1813060"/>
            <a:ext cx="1116189" cy="730250"/>
          </a:xfrm>
          <a:prstGeom prst="bentUpArrow">
            <a:avLst>
              <a:gd name="adj1" fmla="val 27252"/>
              <a:gd name="adj2" fmla="val 25000"/>
              <a:gd name="adj3" fmla="val 25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75983F84-1735-04A8-2E66-E856499F885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59390">
            <a:off x="7871005" y="227527"/>
            <a:ext cx="3843181" cy="1704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6010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ED80BC-8AFD-F8A9-186C-7116657C8FDE}"/>
              </a:ext>
            </a:extLst>
          </p:cNvPr>
          <p:cNvSpPr txBox="1">
            <a:spLocks/>
          </p:cNvSpPr>
          <p:nvPr/>
        </p:nvSpPr>
        <p:spPr>
          <a:xfrm>
            <a:off x="838200" y="148149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k-SK" b="1" dirty="0"/>
              <a:t>OKULOMETRICKÉ SPRÁVANIE A PAMÄŤ</a:t>
            </a:r>
          </a:p>
        </p:txBody>
      </p:sp>
      <p:sp>
        <p:nvSpPr>
          <p:cNvPr id="3" name="BlokTextu 2">
            <a:extLst>
              <a:ext uri="{FF2B5EF4-FFF2-40B4-BE49-F238E27FC236}">
                <a16:creationId xmlns:a16="http://schemas.microsoft.com/office/drawing/2014/main" id="{F7AB558A-80D7-FFBA-7532-82B62F1E31AC}"/>
              </a:ext>
            </a:extLst>
          </p:cNvPr>
          <p:cNvSpPr txBox="1"/>
          <p:nvPr/>
        </p:nvSpPr>
        <p:spPr>
          <a:xfrm>
            <a:off x="1446546" y="1071220"/>
            <a:ext cx="3835859" cy="51077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sk-SK" sz="2400" dirty="0"/>
              <a:t>VIZUÁLNA PREDSTAVIVOSŤ</a:t>
            </a:r>
          </a:p>
        </p:txBody>
      </p:sp>
      <p:sp>
        <p:nvSpPr>
          <p:cNvPr id="4" name="BlokTextu 3">
            <a:extLst>
              <a:ext uri="{FF2B5EF4-FFF2-40B4-BE49-F238E27FC236}">
                <a16:creationId xmlns:a16="http://schemas.microsoft.com/office/drawing/2014/main" id="{4197CF6D-4ED1-5C25-67C5-E0FBC138B101}"/>
              </a:ext>
            </a:extLst>
          </p:cNvPr>
          <p:cNvSpPr txBox="1"/>
          <p:nvPr/>
        </p:nvSpPr>
        <p:spPr>
          <a:xfrm>
            <a:off x="1446546" y="2967201"/>
            <a:ext cx="3377822" cy="510778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sk-SK" sz="2400" dirty="0"/>
              <a:t>AUDIO PREDSTAVIVOSŤ</a:t>
            </a:r>
          </a:p>
        </p:txBody>
      </p:sp>
      <p:sp>
        <p:nvSpPr>
          <p:cNvPr id="6" name="BlokTextu 5">
            <a:extLst>
              <a:ext uri="{FF2B5EF4-FFF2-40B4-BE49-F238E27FC236}">
                <a16:creationId xmlns:a16="http://schemas.microsoft.com/office/drawing/2014/main" id="{EA61AE42-0E27-7137-A64D-9BA04ED453E4}"/>
              </a:ext>
            </a:extLst>
          </p:cNvPr>
          <p:cNvSpPr txBox="1"/>
          <p:nvPr/>
        </p:nvSpPr>
        <p:spPr>
          <a:xfrm>
            <a:off x="1446546" y="4900718"/>
            <a:ext cx="1242434" cy="510778"/>
          </a:xfrm>
          <a:prstGeom prst="round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sk-SK" sz="2400" dirty="0"/>
              <a:t>POCITY</a:t>
            </a:r>
          </a:p>
        </p:txBody>
      </p:sp>
      <p:sp>
        <p:nvSpPr>
          <p:cNvPr id="7" name="BlokTextu 6">
            <a:extLst>
              <a:ext uri="{FF2B5EF4-FFF2-40B4-BE49-F238E27FC236}">
                <a16:creationId xmlns:a16="http://schemas.microsoft.com/office/drawing/2014/main" id="{A61E7AD2-E550-D697-8252-7346F8A208F5}"/>
              </a:ext>
            </a:extLst>
          </p:cNvPr>
          <p:cNvSpPr txBox="1"/>
          <p:nvPr/>
        </p:nvSpPr>
        <p:spPr>
          <a:xfrm>
            <a:off x="7217921" y="1103013"/>
            <a:ext cx="3284143" cy="51077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sk-SK" sz="2400" dirty="0"/>
              <a:t>VIZUÁLNA SPOMIENKA</a:t>
            </a:r>
          </a:p>
        </p:txBody>
      </p:sp>
      <p:sp>
        <p:nvSpPr>
          <p:cNvPr id="8" name="BlokTextu 7">
            <a:extLst>
              <a:ext uri="{FF2B5EF4-FFF2-40B4-BE49-F238E27FC236}">
                <a16:creationId xmlns:a16="http://schemas.microsoft.com/office/drawing/2014/main" id="{986607FA-30EF-31FD-FBB9-A127D2F29D53}"/>
              </a:ext>
            </a:extLst>
          </p:cNvPr>
          <p:cNvSpPr txBox="1"/>
          <p:nvPr/>
        </p:nvSpPr>
        <p:spPr>
          <a:xfrm>
            <a:off x="7217921" y="3010487"/>
            <a:ext cx="2826106" cy="510778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sk-SK" sz="2400" dirty="0"/>
              <a:t>AUDIO SPOMIENKA</a:t>
            </a:r>
          </a:p>
        </p:txBody>
      </p:sp>
      <p:sp>
        <p:nvSpPr>
          <p:cNvPr id="9" name="BlokTextu 8">
            <a:extLst>
              <a:ext uri="{FF2B5EF4-FFF2-40B4-BE49-F238E27FC236}">
                <a16:creationId xmlns:a16="http://schemas.microsoft.com/office/drawing/2014/main" id="{8E6CE360-9159-9D6B-0D21-051116601485}"/>
              </a:ext>
            </a:extLst>
          </p:cNvPr>
          <p:cNvSpPr txBox="1"/>
          <p:nvPr/>
        </p:nvSpPr>
        <p:spPr>
          <a:xfrm>
            <a:off x="7217921" y="4917961"/>
            <a:ext cx="2798138" cy="510778"/>
          </a:xfrm>
          <a:prstGeom prst="round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sk-SK" sz="2400" dirty="0"/>
              <a:t>„VNÚTORNÝ HLAS“</a:t>
            </a:r>
          </a:p>
        </p:txBody>
      </p:sp>
      <p:pic>
        <p:nvPicPr>
          <p:cNvPr id="10" name="Obrázok 9" descr="Obrázok, na ktorom je text, snímka obrazovky, kruh, písmo&#10;&#10;Obsah vygenerovaný umelou inteligenciou môže byť nesprávny.">
            <a:extLst>
              <a:ext uri="{FF2B5EF4-FFF2-40B4-BE49-F238E27FC236}">
                <a16:creationId xmlns:a16="http://schemas.microsoft.com/office/drawing/2014/main" id="{4573A461-E919-1734-4856-506274E89B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7" t="9229" r="59450" b="80510"/>
          <a:stretch/>
        </p:blipFill>
        <p:spPr>
          <a:xfrm>
            <a:off x="2498217" y="1873975"/>
            <a:ext cx="2135388" cy="617671"/>
          </a:xfrm>
          <a:prstGeom prst="rect">
            <a:avLst/>
          </a:prstGeom>
        </p:spPr>
      </p:pic>
      <p:sp>
        <p:nvSpPr>
          <p:cNvPr id="11" name="BlokTextu 10">
            <a:extLst>
              <a:ext uri="{FF2B5EF4-FFF2-40B4-BE49-F238E27FC236}">
                <a16:creationId xmlns:a16="http://schemas.microsoft.com/office/drawing/2014/main" id="{BE41CC60-1B45-CD45-1C90-189D7D2DB178}"/>
              </a:ext>
            </a:extLst>
          </p:cNvPr>
          <p:cNvSpPr txBox="1"/>
          <p:nvPr/>
        </p:nvSpPr>
        <p:spPr>
          <a:xfrm>
            <a:off x="1874112" y="1889226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↑P</a:t>
            </a:r>
          </a:p>
        </p:txBody>
      </p:sp>
      <p:pic>
        <p:nvPicPr>
          <p:cNvPr id="13" name="Obrázok 12" descr="Obrázok, na ktorom je text, snímka obrazovky, kruh, písmo&#10;&#10;Obsah vygenerovaný umelou inteligenciou môže byť nesprávny.">
            <a:extLst>
              <a:ext uri="{FF2B5EF4-FFF2-40B4-BE49-F238E27FC236}">
                <a16:creationId xmlns:a16="http://schemas.microsoft.com/office/drawing/2014/main" id="{946730AB-B102-7757-DC9A-2A26814E3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7" t="45340" r="60082" b="44303"/>
          <a:stretch/>
        </p:blipFill>
        <p:spPr>
          <a:xfrm>
            <a:off x="2478923" y="3876080"/>
            <a:ext cx="2109354" cy="623456"/>
          </a:xfrm>
          <a:prstGeom prst="rect">
            <a:avLst/>
          </a:prstGeom>
        </p:spPr>
      </p:pic>
      <p:sp>
        <p:nvSpPr>
          <p:cNvPr id="14" name="BlokTextu 13">
            <a:extLst>
              <a:ext uri="{FF2B5EF4-FFF2-40B4-BE49-F238E27FC236}">
                <a16:creationId xmlns:a16="http://schemas.microsoft.com/office/drawing/2014/main" id="{7207B7B7-CE18-A816-DA76-2EBCC2BC27A9}"/>
              </a:ext>
            </a:extLst>
          </p:cNvPr>
          <p:cNvSpPr txBox="1"/>
          <p:nvPr/>
        </p:nvSpPr>
        <p:spPr>
          <a:xfrm>
            <a:off x="2038727" y="390412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P</a:t>
            </a:r>
          </a:p>
        </p:txBody>
      </p:sp>
      <p:pic>
        <p:nvPicPr>
          <p:cNvPr id="15" name="Obrázok 14" descr="Obrázok, na ktorom je text, snímka obrazovky, kruh, písmo&#10;&#10;Obsah vygenerovaný umelou inteligenciou môže byť nesprávny.">
            <a:extLst>
              <a:ext uri="{FF2B5EF4-FFF2-40B4-BE49-F238E27FC236}">
                <a16:creationId xmlns:a16="http://schemas.microsoft.com/office/drawing/2014/main" id="{55B69DC9-C99A-1974-C903-C90092BF1B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1" t="76582" r="61637" b="12888"/>
          <a:stretch/>
        </p:blipFill>
        <p:spPr>
          <a:xfrm>
            <a:off x="2397405" y="5709759"/>
            <a:ext cx="2119746" cy="633845"/>
          </a:xfrm>
          <a:prstGeom prst="rect">
            <a:avLst/>
          </a:prstGeom>
        </p:spPr>
      </p:pic>
      <p:sp>
        <p:nvSpPr>
          <p:cNvPr id="16" name="BlokTextu 15">
            <a:extLst>
              <a:ext uri="{FF2B5EF4-FFF2-40B4-BE49-F238E27FC236}">
                <a16:creationId xmlns:a16="http://schemas.microsoft.com/office/drawing/2014/main" id="{A2BF0649-4042-9EDE-7080-06F584C575BF}"/>
              </a:ext>
            </a:extLst>
          </p:cNvPr>
          <p:cNvSpPr txBox="1"/>
          <p:nvPr/>
        </p:nvSpPr>
        <p:spPr>
          <a:xfrm>
            <a:off x="1881727" y="5782496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↓P</a:t>
            </a:r>
          </a:p>
        </p:txBody>
      </p:sp>
      <p:pic>
        <p:nvPicPr>
          <p:cNvPr id="17" name="Obrázok 16" descr="Obrázok, na ktorom je text, snímka obrazovky, kruh, písmo&#10;&#10;Obsah vygenerovaný umelou inteligenciou môže byť nesprávny.">
            <a:extLst>
              <a:ext uri="{FF2B5EF4-FFF2-40B4-BE49-F238E27FC236}">
                <a16:creationId xmlns:a16="http://schemas.microsoft.com/office/drawing/2014/main" id="{F9E375AD-D6D9-C0A0-B6A8-153A65699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2" t="9285" r="7478" b="79919"/>
          <a:stretch/>
        </p:blipFill>
        <p:spPr>
          <a:xfrm>
            <a:off x="7752355" y="1872874"/>
            <a:ext cx="2051560" cy="649945"/>
          </a:xfrm>
          <a:prstGeom prst="rect">
            <a:avLst/>
          </a:prstGeom>
        </p:spPr>
      </p:pic>
      <p:sp>
        <p:nvSpPr>
          <p:cNvPr id="18" name="BlokTextu 17">
            <a:extLst>
              <a:ext uri="{FF2B5EF4-FFF2-40B4-BE49-F238E27FC236}">
                <a16:creationId xmlns:a16="http://schemas.microsoft.com/office/drawing/2014/main" id="{87A3CA28-F2B3-1F35-6B08-BAA211641267}"/>
              </a:ext>
            </a:extLst>
          </p:cNvPr>
          <p:cNvSpPr txBox="1"/>
          <p:nvPr/>
        </p:nvSpPr>
        <p:spPr>
          <a:xfrm>
            <a:off x="9804657" y="1920399"/>
            <a:ext cx="5229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↑Ľ</a:t>
            </a:r>
          </a:p>
        </p:txBody>
      </p:sp>
      <p:pic>
        <p:nvPicPr>
          <p:cNvPr id="19" name="Obrázok 18" descr="Obrázok, na ktorom je text, snímka obrazovky, kruh, písmo&#10;&#10;Obsah vygenerovaný umelou inteligenciou môže byť nesprávny.">
            <a:extLst>
              <a:ext uri="{FF2B5EF4-FFF2-40B4-BE49-F238E27FC236}">
                <a16:creationId xmlns:a16="http://schemas.microsoft.com/office/drawing/2014/main" id="{8FCA3C74-D16C-F4AF-D725-7D3C8FA01F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7" t="45340" r="60082" b="44303"/>
          <a:stretch/>
        </p:blipFill>
        <p:spPr>
          <a:xfrm flipH="1">
            <a:off x="7694561" y="4008933"/>
            <a:ext cx="2109354" cy="623456"/>
          </a:xfrm>
          <a:prstGeom prst="rect">
            <a:avLst/>
          </a:prstGeom>
        </p:spPr>
      </p:pic>
      <p:sp>
        <p:nvSpPr>
          <p:cNvPr id="20" name="BlokTextu 19">
            <a:extLst>
              <a:ext uri="{FF2B5EF4-FFF2-40B4-BE49-F238E27FC236}">
                <a16:creationId xmlns:a16="http://schemas.microsoft.com/office/drawing/2014/main" id="{2A1ABBB9-993D-DABD-ED76-2749C29558AA}"/>
              </a:ext>
            </a:extLst>
          </p:cNvPr>
          <p:cNvSpPr txBox="1"/>
          <p:nvPr/>
        </p:nvSpPr>
        <p:spPr>
          <a:xfrm>
            <a:off x="9972136" y="405828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Ľ</a:t>
            </a:r>
          </a:p>
        </p:txBody>
      </p:sp>
      <p:pic>
        <p:nvPicPr>
          <p:cNvPr id="21" name="Obrázok 20" descr="Obrázok, na ktorom je text, snímka obrazovky, kruh, písmo&#10;&#10;Obsah vygenerovaný umelou inteligenciou môže byť nesprávny.">
            <a:extLst>
              <a:ext uri="{FF2B5EF4-FFF2-40B4-BE49-F238E27FC236}">
                <a16:creationId xmlns:a16="http://schemas.microsoft.com/office/drawing/2014/main" id="{57CE54B0-7A4A-FA11-82E5-3898B50059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1" t="76582" r="61637" b="12888"/>
          <a:stretch/>
        </p:blipFill>
        <p:spPr>
          <a:xfrm flipH="1">
            <a:off x="7684169" y="5712162"/>
            <a:ext cx="2119746" cy="633845"/>
          </a:xfrm>
          <a:prstGeom prst="rect">
            <a:avLst/>
          </a:prstGeom>
        </p:spPr>
      </p:pic>
      <p:sp>
        <p:nvSpPr>
          <p:cNvPr id="22" name="BlokTextu 21">
            <a:extLst>
              <a:ext uri="{FF2B5EF4-FFF2-40B4-BE49-F238E27FC236}">
                <a16:creationId xmlns:a16="http://schemas.microsoft.com/office/drawing/2014/main" id="{10D72D16-3FF9-88AF-7E36-FE587EDEBA60}"/>
              </a:ext>
            </a:extLst>
          </p:cNvPr>
          <p:cNvSpPr txBox="1"/>
          <p:nvPr/>
        </p:nvSpPr>
        <p:spPr>
          <a:xfrm>
            <a:off x="9767629" y="5760506"/>
            <a:ext cx="5229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↓Ľ</a:t>
            </a:r>
          </a:p>
        </p:txBody>
      </p:sp>
    </p:spTree>
    <p:extLst>
      <p:ext uri="{BB962C8B-B14F-4D97-AF65-F5344CB8AC3E}">
        <p14:creationId xmlns:p14="http://schemas.microsoft.com/office/powerpoint/2010/main" val="4093496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216" y="-74200"/>
            <a:ext cx="10515600" cy="1325563"/>
          </a:xfrm>
        </p:spPr>
        <p:txBody>
          <a:bodyPr rtlCol="0">
            <a:normAutofit/>
          </a:bodyPr>
          <a:lstStyle/>
          <a:p>
            <a:r>
              <a:rPr lang="sk-SK" dirty="0"/>
              <a:t>Ako pohyby očí odrážajú aktivitu mozgu?</a:t>
            </a:r>
          </a:p>
        </p:txBody>
      </p:sp>
      <p:sp>
        <p:nvSpPr>
          <p:cNvPr id="4" name="Zástupný objekt čísla snímky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sk-SK" smtClean="0"/>
              <a:t>10</a:t>
            </a:fld>
            <a:endParaRPr lang="sk-SK" dirty="0"/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0" y="5533739"/>
            <a:ext cx="5237446" cy="1289885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sk-SK" sz="2400" dirty="0"/>
              <a:t>poskytujú dôležité informácie o </a:t>
            </a:r>
            <a:r>
              <a:rPr lang="sk-SK" sz="2400" b="1" dirty="0"/>
              <a:t>pozornosti</a:t>
            </a:r>
            <a:r>
              <a:rPr lang="sk-SK" sz="2400" dirty="0"/>
              <a:t>, </a:t>
            </a:r>
            <a:r>
              <a:rPr lang="sk-SK" sz="2400" b="1" dirty="0"/>
              <a:t>kognitívnych funkciách</a:t>
            </a:r>
            <a:r>
              <a:rPr lang="sk-SK" sz="2400" dirty="0"/>
              <a:t> a </a:t>
            </a:r>
            <a:r>
              <a:rPr lang="sk-SK" sz="2400" b="1" dirty="0"/>
              <a:t>emocionálnej regulácii</a:t>
            </a:r>
            <a:endParaRPr lang="sk-SK" sz="2400" dirty="0"/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DDA30979-FE56-1AB2-E92E-37272CED6B06}"/>
              </a:ext>
            </a:extLst>
          </p:cNvPr>
          <p:cNvGrpSpPr/>
          <p:nvPr/>
        </p:nvGrpSpPr>
        <p:grpSpPr>
          <a:xfrm>
            <a:off x="4775072" y="1031218"/>
            <a:ext cx="5646758" cy="4943941"/>
            <a:chOff x="5470016" y="1275884"/>
            <a:chExt cx="5646758" cy="4943941"/>
          </a:xfrm>
        </p:grpSpPr>
        <p:pic>
          <p:nvPicPr>
            <p:cNvPr id="8" name="Obrázok 7">
              <a:extLst>
                <a:ext uri="{FF2B5EF4-FFF2-40B4-BE49-F238E27FC236}">
                  <a16:creationId xmlns:a16="http://schemas.microsoft.com/office/drawing/2014/main" id="{21E9A13A-6E72-7837-6DA5-6BCA05D4C5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470016" y="1275884"/>
              <a:ext cx="5646758" cy="4943941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 rotWithShape="1">
            <a:blip r:embed="rId5"/>
            <a:srcRect l="6309" t="74533" r="77564" b="7121"/>
            <a:stretch/>
          </p:blipFill>
          <p:spPr>
            <a:xfrm>
              <a:off x="5670086" y="5153846"/>
              <a:ext cx="902208" cy="764289"/>
            </a:xfrm>
            <a:prstGeom prst="rect">
              <a:avLst/>
            </a:prstGeom>
          </p:spPr>
        </p:pic>
      </p:grpSp>
      <p:sp>
        <p:nvSpPr>
          <p:cNvPr id="9" name="BlokTextu 8">
            <a:extLst>
              <a:ext uri="{FF2B5EF4-FFF2-40B4-BE49-F238E27FC236}">
                <a16:creationId xmlns:a16="http://schemas.microsoft.com/office/drawing/2014/main" id="{3A25C17F-B180-5159-DFF4-ACF46033BC10}"/>
              </a:ext>
            </a:extLst>
          </p:cNvPr>
          <p:cNvSpPr txBox="1"/>
          <p:nvPr/>
        </p:nvSpPr>
        <p:spPr>
          <a:xfrm>
            <a:off x="9945256" y="665218"/>
            <a:ext cx="1565119" cy="1172289"/>
          </a:xfrm>
          <a:prstGeom prst="roundRect">
            <a:avLst>
              <a:gd name="adj" fmla="val 105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200" dirty="0"/>
              <a:t>spúšťanie reflexnej </a:t>
            </a:r>
            <a:r>
              <a:rPr lang="sk-SK" sz="2200" dirty="0" err="1"/>
              <a:t>sakády</a:t>
            </a:r>
            <a:endParaRPr lang="sk-SK" sz="2200" dirty="0"/>
          </a:p>
        </p:txBody>
      </p:sp>
      <p:cxnSp>
        <p:nvCxnSpPr>
          <p:cNvPr id="11" name="Rovná spojovacia šípka 10">
            <a:extLst>
              <a:ext uri="{FF2B5EF4-FFF2-40B4-BE49-F238E27FC236}">
                <a16:creationId xmlns:a16="http://schemas.microsoft.com/office/drawing/2014/main" id="{639EEFA7-657F-E360-8BA9-FCD824503497}"/>
              </a:ext>
            </a:extLst>
          </p:cNvPr>
          <p:cNvCxnSpPr>
            <a:cxnSpLocks/>
          </p:cNvCxnSpPr>
          <p:nvPr/>
        </p:nvCxnSpPr>
        <p:spPr>
          <a:xfrm flipV="1">
            <a:off x="9219156" y="1211876"/>
            <a:ext cx="726100" cy="704606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3" name="BlokTextu 12">
            <a:extLst>
              <a:ext uri="{FF2B5EF4-FFF2-40B4-BE49-F238E27FC236}">
                <a16:creationId xmlns:a16="http://schemas.microsoft.com/office/drawing/2014/main" id="{5F4D9B07-7999-2843-5D84-A24E3399D3A3}"/>
              </a:ext>
            </a:extLst>
          </p:cNvPr>
          <p:cNvSpPr txBox="1"/>
          <p:nvPr/>
        </p:nvSpPr>
        <p:spPr>
          <a:xfrm>
            <a:off x="2246744" y="899299"/>
            <a:ext cx="2706719" cy="1888688"/>
          </a:xfrm>
          <a:prstGeom prst="roundRect">
            <a:avLst>
              <a:gd name="adj" fmla="val 105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200" dirty="0" err="1"/>
              <a:t>voluntárne</a:t>
            </a:r>
            <a:r>
              <a:rPr lang="sk-SK" sz="2200" dirty="0"/>
              <a:t> spustenie </a:t>
            </a:r>
            <a:r>
              <a:rPr lang="sk-SK" sz="2200" dirty="0" err="1"/>
              <a:t>sakád</a:t>
            </a:r>
            <a:r>
              <a:rPr lang="sk-SK" sz="2200" dirty="0"/>
              <a:t> a plánovanie sekvencie </a:t>
            </a:r>
            <a:r>
              <a:rPr lang="sk-SK" sz="2200" dirty="0" err="1"/>
              <a:t>sakád</a:t>
            </a:r>
            <a:r>
              <a:rPr lang="sk-SK" sz="2200" dirty="0"/>
              <a:t>, hladké sledovanie</a:t>
            </a:r>
          </a:p>
        </p:txBody>
      </p:sp>
      <p:cxnSp>
        <p:nvCxnSpPr>
          <p:cNvPr id="14" name="Rovná spojovacia šípka 13">
            <a:extLst>
              <a:ext uri="{FF2B5EF4-FFF2-40B4-BE49-F238E27FC236}">
                <a16:creationId xmlns:a16="http://schemas.microsoft.com/office/drawing/2014/main" id="{E052449B-A0C7-9B6E-7B28-8E34499D0AFF}"/>
              </a:ext>
            </a:extLst>
          </p:cNvPr>
          <p:cNvCxnSpPr>
            <a:cxnSpLocks/>
          </p:cNvCxnSpPr>
          <p:nvPr/>
        </p:nvCxnSpPr>
        <p:spPr>
          <a:xfrm flipH="1" flipV="1">
            <a:off x="4953463" y="1490597"/>
            <a:ext cx="1647753" cy="388307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7" name="BlokTextu 16">
            <a:extLst>
              <a:ext uri="{FF2B5EF4-FFF2-40B4-BE49-F238E27FC236}">
                <a16:creationId xmlns:a16="http://schemas.microsoft.com/office/drawing/2014/main" id="{B6FF7B68-7AEA-9F7E-5FF1-B2B2763984DA}"/>
              </a:ext>
            </a:extLst>
          </p:cNvPr>
          <p:cNvSpPr txBox="1"/>
          <p:nvPr/>
        </p:nvSpPr>
        <p:spPr>
          <a:xfrm>
            <a:off x="653492" y="2853275"/>
            <a:ext cx="2706719" cy="814090"/>
          </a:xfrm>
          <a:prstGeom prst="roundRect">
            <a:avLst>
              <a:gd name="adj" fmla="val 105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200" dirty="0"/>
              <a:t>Inhibícia reflexných </a:t>
            </a:r>
            <a:r>
              <a:rPr lang="sk-SK" sz="2200" dirty="0" err="1"/>
              <a:t>sakád</a:t>
            </a:r>
            <a:endParaRPr lang="sk-SK" sz="2200" dirty="0"/>
          </a:p>
        </p:txBody>
      </p:sp>
      <p:cxnSp>
        <p:nvCxnSpPr>
          <p:cNvPr id="18" name="Rovná spojovacia šípka 17">
            <a:extLst>
              <a:ext uri="{FF2B5EF4-FFF2-40B4-BE49-F238E27FC236}">
                <a16:creationId xmlns:a16="http://schemas.microsoft.com/office/drawing/2014/main" id="{659D3A4D-0F23-0CA0-9B4D-CD0EE328E2EB}"/>
              </a:ext>
            </a:extLst>
          </p:cNvPr>
          <p:cNvCxnSpPr>
            <a:cxnSpLocks/>
          </p:cNvCxnSpPr>
          <p:nvPr/>
        </p:nvCxnSpPr>
        <p:spPr>
          <a:xfrm flipH="1" flipV="1">
            <a:off x="3360211" y="3260320"/>
            <a:ext cx="1750408" cy="31138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0" name="BlokTextu 19">
            <a:extLst>
              <a:ext uri="{FF2B5EF4-FFF2-40B4-BE49-F238E27FC236}">
                <a16:creationId xmlns:a16="http://schemas.microsoft.com/office/drawing/2014/main" id="{5974DDE9-86EF-D042-4343-3D656A00EB45}"/>
              </a:ext>
            </a:extLst>
          </p:cNvPr>
          <p:cNvSpPr txBox="1"/>
          <p:nvPr/>
        </p:nvSpPr>
        <p:spPr>
          <a:xfrm>
            <a:off x="4128937" y="2900751"/>
            <a:ext cx="1187449" cy="455890"/>
          </a:xfrm>
          <a:prstGeom prst="roundRect">
            <a:avLst>
              <a:gd name="adj" fmla="val 10536"/>
            </a:avLst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200" dirty="0"/>
              <a:t>DL</a:t>
            </a:r>
          </a:p>
        </p:txBody>
      </p:sp>
      <p:sp>
        <p:nvSpPr>
          <p:cNvPr id="21" name="BlokTextu 20">
            <a:extLst>
              <a:ext uri="{FF2B5EF4-FFF2-40B4-BE49-F238E27FC236}">
                <a16:creationId xmlns:a16="http://schemas.microsoft.com/office/drawing/2014/main" id="{E2FF275C-EC80-40CB-3264-404448FA6F31}"/>
              </a:ext>
            </a:extLst>
          </p:cNvPr>
          <p:cNvSpPr txBox="1"/>
          <p:nvPr/>
        </p:nvSpPr>
        <p:spPr>
          <a:xfrm>
            <a:off x="1194199" y="4033365"/>
            <a:ext cx="2706719" cy="814090"/>
          </a:xfrm>
          <a:prstGeom prst="roundRect">
            <a:avLst>
              <a:gd name="adj" fmla="val 105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200" dirty="0"/>
              <a:t>vertikálna </a:t>
            </a:r>
            <a:r>
              <a:rPr lang="sk-SK" sz="2200" dirty="0" err="1"/>
              <a:t>sakádová</a:t>
            </a:r>
            <a:r>
              <a:rPr lang="sk-SK" sz="2200" dirty="0"/>
              <a:t> rýchlosť</a:t>
            </a:r>
          </a:p>
        </p:txBody>
      </p:sp>
      <p:cxnSp>
        <p:nvCxnSpPr>
          <p:cNvPr id="22" name="Rovná spojovacia šípka 21">
            <a:extLst>
              <a:ext uri="{FF2B5EF4-FFF2-40B4-BE49-F238E27FC236}">
                <a16:creationId xmlns:a16="http://schemas.microsoft.com/office/drawing/2014/main" id="{ADE392E5-B687-B542-16F8-7130AB52E2BE}"/>
              </a:ext>
            </a:extLst>
          </p:cNvPr>
          <p:cNvCxnSpPr>
            <a:cxnSpLocks/>
          </p:cNvCxnSpPr>
          <p:nvPr/>
        </p:nvCxnSpPr>
        <p:spPr>
          <a:xfrm flipH="1">
            <a:off x="3900918" y="3911462"/>
            <a:ext cx="3476912" cy="528948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4" name="BlokTextu 23">
            <a:extLst>
              <a:ext uri="{FF2B5EF4-FFF2-40B4-BE49-F238E27FC236}">
                <a16:creationId xmlns:a16="http://schemas.microsoft.com/office/drawing/2014/main" id="{420B168F-C087-358E-F799-484C66FEC211}"/>
              </a:ext>
            </a:extLst>
          </p:cNvPr>
          <p:cNvSpPr txBox="1"/>
          <p:nvPr/>
        </p:nvSpPr>
        <p:spPr>
          <a:xfrm>
            <a:off x="6935308" y="3717469"/>
            <a:ext cx="1187449" cy="390763"/>
          </a:xfrm>
          <a:prstGeom prst="roundRect">
            <a:avLst>
              <a:gd name="adj" fmla="val 10536"/>
            </a:avLst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b="1" dirty="0"/>
              <a:t>RF</a:t>
            </a:r>
          </a:p>
        </p:txBody>
      </p:sp>
      <p:sp>
        <p:nvSpPr>
          <p:cNvPr id="26" name="BlokTextu 25">
            <a:extLst>
              <a:ext uri="{FF2B5EF4-FFF2-40B4-BE49-F238E27FC236}">
                <a16:creationId xmlns:a16="http://schemas.microsoft.com/office/drawing/2014/main" id="{3D1B8F6A-8326-CFDA-AF39-10BFDB09E0BF}"/>
              </a:ext>
            </a:extLst>
          </p:cNvPr>
          <p:cNvSpPr txBox="1"/>
          <p:nvPr/>
        </p:nvSpPr>
        <p:spPr>
          <a:xfrm rot="21101399">
            <a:off x="6084180" y="3769278"/>
            <a:ext cx="1441022" cy="423327"/>
          </a:xfrm>
          <a:prstGeom prst="roundRect">
            <a:avLst>
              <a:gd name="adj" fmla="val 10536"/>
            </a:avLst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000" dirty="0" err="1"/>
              <a:t>midbrain</a:t>
            </a:r>
            <a:endParaRPr lang="sk-SK" sz="2000" dirty="0"/>
          </a:p>
        </p:txBody>
      </p:sp>
      <p:sp>
        <p:nvSpPr>
          <p:cNvPr id="27" name="BlokTextu 26">
            <a:extLst>
              <a:ext uri="{FF2B5EF4-FFF2-40B4-BE49-F238E27FC236}">
                <a16:creationId xmlns:a16="http://schemas.microsoft.com/office/drawing/2014/main" id="{C498318E-402E-F81D-ACD5-5A3B151DE7F0}"/>
              </a:ext>
            </a:extLst>
          </p:cNvPr>
          <p:cNvSpPr txBox="1"/>
          <p:nvPr/>
        </p:nvSpPr>
        <p:spPr>
          <a:xfrm>
            <a:off x="5416038" y="5819661"/>
            <a:ext cx="2706719" cy="814090"/>
          </a:xfrm>
          <a:prstGeom prst="roundRect">
            <a:avLst>
              <a:gd name="adj" fmla="val 105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200" dirty="0"/>
              <a:t>horizontálna </a:t>
            </a:r>
            <a:r>
              <a:rPr lang="sk-SK" sz="2200" dirty="0" err="1"/>
              <a:t>sakádová</a:t>
            </a:r>
            <a:r>
              <a:rPr lang="sk-SK" sz="2200" dirty="0"/>
              <a:t> rýchlosť</a:t>
            </a:r>
          </a:p>
        </p:txBody>
      </p:sp>
      <p:cxnSp>
        <p:nvCxnSpPr>
          <p:cNvPr id="28" name="Rovná spojovacia šípka 27">
            <a:extLst>
              <a:ext uri="{FF2B5EF4-FFF2-40B4-BE49-F238E27FC236}">
                <a16:creationId xmlns:a16="http://schemas.microsoft.com/office/drawing/2014/main" id="{EF871560-17DD-7A59-7D3A-07B145EBEDD7}"/>
              </a:ext>
            </a:extLst>
          </p:cNvPr>
          <p:cNvCxnSpPr>
            <a:cxnSpLocks/>
          </p:cNvCxnSpPr>
          <p:nvPr/>
        </p:nvCxnSpPr>
        <p:spPr>
          <a:xfrm flipH="1">
            <a:off x="6820164" y="4352329"/>
            <a:ext cx="1054123" cy="1415583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1" name="BlokTextu 30">
            <a:extLst>
              <a:ext uri="{FF2B5EF4-FFF2-40B4-BE49-F238E27FC236}">
                <a16:creationId xmlns:a16="http://schemas.microsoft.com/office/drawing/2014/main" id="{6BF10612-6B08-0663-1B4C-49C07579EBAA}"/>
              </a:ext>
            </a:extLst>
          </p:cNvPr>
          <p:cNvSpPr txBox="1"/>
          <p:nvPr/>
        </p:nvSpPr>
        <p:spPr>
          <a:xfrm>
            <a:off x="8884576" y="5672433"/>
            <a:ext cx="2706719" cy="1172289"/>
          </a:xfrm>
          <a:prstGeom prst="roundRect">
            <a:avLst>
              <a:gd name="adj" fmla="val 105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200" dirty="0"/>
              <a:t>ovládanie trajektórie </a:t>
            </a:r>
            <a:r>
              <a:rPr lang="sk-SK" sz="2200" dirty="0" err="1"/>
              <a:t>sakád</a:t>
            </a:r>
            <a:r>
              <a:rPr lang="sk-SK" sz="2200" dirty="0"/>
              <a:t> (hladké sledovanie)</a:t>
            </a:r>
          </a:p>
        </p:txBody>
      </p:sp>
      <p:cxnSp>
        <p:nvCxnSpPr>
          <p:cNvPr id="32" name="Rovná spojovacia šípka 31">
            <a:extLst>
              <a:ext uri="{FF2B5EF4-FFF2-40B4-BE49-F238E27FC236}">
                <a16:creationId xmlns:a16="http://schemas.microsoft.com/office/drawing/2014/main" id="{ACD2C282-326E-DEEC-8641-4EC0ADDBD137}"/>
              </a:ext>
            </a:extLst>
          </p:cNvPr>
          <p:cNvCxnSpPr>
            <a:cxnSpLocks/>
            <a:endCxn id="31" idx="0"/>
          </p:cNvCxnSpPr>
          <p:nvPr/>
        </p:nvCxnSpPr>
        <p:spPr>
          <a:xfrm>
            <a:off x="9219156" y="4672208"/>
            <a:ext cx="1018780" cy="1000225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4" name="BlokTextu 33">
            <a:extLst>
              <a:ext uri="{FF2B5EF4-FFF2-40B4-BE49-F238E27FC236}">
                <a16:creationId xmlns:a16="http://schemas.microsoft.com/office/drawing/2014/main" id="{781FFBDC-440D-A547-0E56-4CFE744AA4C4}"/>
              </a:ext>
            </a:extLst>
          </p:cNvPr>
          <p:cNvSpPr txBox="1"/>
          <p:nvPr/>
        </p:nvSpPr>
        <p:spPr>
          <a:xfrm>
            <a:off x="10213217" y="3269836"/>
            <a:ext cx="1939685" cy="1530489"/>
          </a:xfrm>
          <a:prstGeom prst="roundRect">
            <a:avLst>
              <a:gd name="adj" fmla="val 1053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k-SK" sz="2200" dirty="0"/>
              <a:t>interferenčná hemisféra / mozgový kmeň</a:t>
            </a:r>
          </a:p>
        </p:txBody>
      </p:sp>
      <p:cxnSp>
        <p:nvCxnSpPr>
          <p:cNvPr id="35" name="Rovná spojovacia šípka 34">
            <a:extLst>
              <a:ext uri="{FF2B5EF4-FFF2-40B4-BE49-F238E27FC236}">
                <a16:creationId xmlns:a16="http://schemas.microsoft.com/office/drawing/2014/main" id="{D5D12981-2EC8-97E2-3C3B-FB2E348D1841}"/>
              </a:ext>
            </a:extLst>
          </p:cNvPr>
          <p:cNvCxnSpPr>
            <a:cxnSpLocks/>
            <a:endCxn id="34" idx="1"/>
          </p:cNvCxnSpPr>
          <p:nvPr/>
        </p:nvCxnSpPr>
        <p:spPr>
          <a:xfrm>
            <a:off x="7991605" y="3786165"/>
            <a:ext cx="2221612" cy="248916"/>
          </a:xfrm>
          <a:prstGeom prst="straightConnector1">
            <a:avLst/>
          </a:prstGeom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022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7" grpId="0" animBg="1"/>
      <p:bldP spid="20" grpId="0" animBg="1"/>
      <p:bldP spid="21" grpId="0" animBg="1"/>
      <p:bldP spid="24" grpId="0" animBg="1"/>
      <p:bldP spid="26" grpId="0" animBg="1"/>
      <p:bldP spid="27" grpId="0" animBg="1"/>
      <p:bldP spid="31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688" y="0"/>
            <a:ext cx="10515600" cy="1325563"/>
          </a:xfrm>
        </p:spPr>
        <p:txBody>
          <a:bodyPr/>
          <a:lstStyle/>
          <a:p>
            <a:r>
              <a:rPr lang="sk-SK" dirty="0"/>
              <a:t>Pohyby očí, mozog, emócie</a:t>
            </a:r>
            <a:endParaRPr lang="sk-SK" dirty="0">
              <a:highlight>
                <a:srgbClr val="FFFF00"/>
              </a:highlight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CD8D479-8942-46E8-A226-A4E01F7A105C}" type="slidenum">
              <a:rPr lang="sk-SK" noProof="0" smtClean="0"/>
              <a:pPr rtl="0"/>
              <a:t>11</a:t>
            </a:fld>
            <a:endParaRPr lang="sk-SK" noProof="0" dirty="0"/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2382" t="8893" r="1041"/>
          <a:stretch/>
        </p:blipFill>
        <p:spPr>
          <a:xfrm>
            <a:off x="838200" y="1136367"/>
            <a:ext cx="10744201" cy="533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058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6408" y="-211677"/>
            <a:ext cx="10515600" cy="1325563"/>
          </a:xfrm>
        </p:spPr>
        <p:txBody>
          <a:bodyPr/>
          <a:lstStyle/>
          <a:p>
            <a:r>
              <a:rPr lang="sk-SK" dirty="0" err="1"/>
              <a:t>Okulometria</a:t>
            </a:r>
            <a:r>
              <a:rPr lang="sk-SK" dirty="0"/>
              <a:t> a emócie (</a:t>
            </a:r>
            <a:r>
              <a:rPr lang="sk-SK" dirty="0" err="1"/>
              <a:t>arousal</a:t>
            </a:r>
            <a:r>
              <a:rPr lang="sk-SK" dirty="0"/>
              <a:t>, valencia)</a:t>
            </a:r>
          </a:p>
        </p:txBody>
      </p:sp>
      <p:pic>
        <p:nvPicPr>
          <p:cNvPr id="4" name="Obrázok 3" descr="Obrázok, na ktorom je exteriér, nebo, horčica, zelenina&#10;&#10;Obsah vygenerovaný umelou inteligenciou môže byť nesprávny.">
            <a:extLst>
              <a:ext uri="{FF2B5EF4-FFF2-40B4-BE49-F238E27FC236}">
                <a16:creationId xmlns:a16="http://schemas.microsoft.com/office/drawing/2014/main" id="{5B0F6D16-799A-619D-8E26-BCD32DA28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870" y="1621358"/>
            <a:ext cx="2950462" cy="2212847"/>
          </a:xfrm>
          <a:prstGeom prst="rect">
            <a:avLst/>
          </a:prstGeom>
        </p:spPr>
      </p:pic>
      <p:pic>
        <p:nvPicPr>
          <p:cNvPr id="9" name="Obrázok 8" descr="Obrázok, na ktorom je osoba, ľudská tvár, ošatenie, úsmev&#10;&#10;Obsah vygenerovaný umelou inteligenciou môže byť nesprávny.">
            <a:extLst>
              <a:ext uri="{FF2B5EF4-FFF2-40B4-BE49-F238E27FC236}">
                <a16:creationId xmlns:a16="http://schemas.microsoft.com/office/drawing/2014/main" id="{E83F2059-4F0A-52DC-4E8B-BA190679F8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332" y="1621243"/>
            <a:ext cx="2950462" cy="2212847"/>
          </a:xfrm>
          <a:prstGeom prst="rect">
            <a:avLst/>
          </a:prstGeom>
        </p:spPr>
      </p:pic>
      <p:pic>
        <p:nvPicPr>
          <p:cNvPr id="11" name="Obrázok 10" descr="Obrázok, na ktorom je cicavec, mačka, mačka domáca, malé až stredné mačky&#10;&#10;Obsah vygenerovaný umelou inteligenciou môže byť nesprávny.">
            <a:extLst>
              <a:ext uri="{FF2B5EF4-FFF2-40B4-BE49-F238E27FC236}">
                <a16:creationId xmlns:a16="http://schemas.microsoft.com/office/drawing/2014/main" id="{85F373E4-A8C8-4B9C-129D-8DB164807E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08" y="1621358"/>
            <a:ext cx="2950462" cy="2212962"/>
          </a:xfrm>
          <a:prstGeom prst="rect">
            <a:avLst/>
          </a:prstGeom>
        </p:spPr>
      </p:pic>
      <p:pic>
        <p:nvPicPr>
          <p:cNvPr id="13" name="Obrázok 12" descr="Obrázok, na ktorom je osoba, voda, plavky, plávanie&#10;&#10;Obsah vygenerovaný umelou inteligenciou môže byť nesprávny.">
            <a:extLst>
              <a:ext uri="{FF2B5EF4-FFF2-40B4-BE49-F238E27FC236}">
                <a16:creationId xmlns:a16="http://schemas.microsoft.com/office/drawing/2014/main" id="{CE0A53C4-C6C6-45CD-1EA6-1F54232C00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794" y="1621128"/>
            <a:ext cx="2950464" cy="2212848"/>
          </a:xfrm>
          <a:prstGeom prst="rect">
            <a:avLst/>
          </a:prstGeom>
        </p:spPr>
      </p:pic>
      <p:pic>
        <p:nvPicPr>
          <p:cNvPr id="15" name="Obrázok 14" descr="Obrázok, na ktorom je vnútri, toaleta, záchodová doska, kúpeľňa&#10;&#10;Obsah vygenerovaný umelou inteligenciou môže byť nesprávny.">
            <a:extLst>
              <a:ext uri="{FF2B5EF4-FFF2-40B4-BE49-F238E27FC236}">
                <a16:creationId xmlns:a16="http://schemas.microsoft.com/office/drawing/2014/main" id="{88C60ABA-F530-3B94-0ACB-F43A773A19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523" y="4586894"/>
            <a:ext cx="2962656" cy="2221992"/>
          </a:xfrm>
          <a:prstGeom prst="rect">
            <a:avLst/>
          </a:prstGeom>
        </p:spPr>
      </p:pic>
      <p:pic>
        <p:nvPicPr>
          <p:cNvPr id="19" name="Obrázok 18" descr="Obrázok, na ktorom je osoba, necht, nástroj, ruka&#10;&#10;Obsah vygenerovaný umelou inteligenciou môže byť nesprávny.">
            <a:extLst>
              <a:ext uri="{FF2B5EF4-FFF2-40B4-BE49-F238E27FC236}">
                <a16:creationId xmlns:a16="http://schemas.microsoft.com/office/drawing/2014/main" id="{738F2E05-6EEB-7517-DA73-50E86799E6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8513" y="4596038"/>
            <a:ext cx="3333535" cy="2212846"/>
          </a:xfrm>
          <a:prstGeom prst="rect">
            <a:avLst/>
          </a:prstGeom>
        </p:spPr>
      </p:pic>
      <p:pic>
        <p:nvPicPr>
          <p:cNvPr id="21" name="Obrázok 20" descr="Obrázok, na ktorom je exteriér, zem, cicavec, čierny&#10;&#10;Obsah vygenerovaný umelou inteligenciou môže byť nesprávny.">
            <a:extLst>
              <a:ext uri="{FF2B5EF4-FFF2-40B4-BE49-F238E27FC236}">
                <a16:creationId xmlns:a16="http://schemas.microsoft.com/office/drawing/2014/main" id="{C82654E9-E5FE-7A48-2557-FC0033F287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" y="4586894"/>
            <a:ext cx="2962656" cy="2221992"/>
          </a:xfrm>
          <a:prstGeom prst="rect">
            <a:avLst/>
          </a:prstGeom>
        </p:spPr>
      </p:pic>
      <p:sp>
        <p:nvSpPr>
          <p:cNvPr id="22" name="Obdĺžnik: zaoblené rohy 21">
            <a:extLst>
              <a:ext uri="{FF2B5EF4-FFF2-40B4-BE49-F238E27FC236}">
                <a16:creationId xmlns:a16="http://schemas.microsoft.com/office/drawing/2014/main" id="{19797D84-6950-A7B5-5195-5BA7715451EF}"/>
              </a:ext>
            </a:extLst>
          </p:cNvPr>
          <p:cNvSpPr/>
          <p:nvPr/>
        </p:nvSpPr>
        <p:spPr>
          <a:xfrm>
            <a:off x="3786236" y="935580"/>
            <a:ext cx="4662191" cy="609265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3200" dirty="0"/>
              <a:t>Pozitívne</a:t>
            </a:r>
          </a:p>
        </p:txBody>
      </p:sp>
      <p:sp>
        <p:nvSpPr>
          <p:cNvPr id="23" name="Obdĺžnik: zaoblené rohy 22">
            <a:extLst>
              <a:ext uri="{FF2B5EF4-FFF2-40B4-BE49-F238E27FC236}">
                <a16:creationId xmlns:a16="http://schemas.microsoft.com/office/drawing/2014/main" id="{2DD17292-743E-4BD1-895F-764EEED1E041}"/>
              </a:ext>
            </a:extLst>
          </p:cNvPr>
          <p:cNvSpPr/>
          <p:nvPr/>
        </p:nvSpPr>
        <p:spPr>
          <a:xfrm>
            <a:off x="3764904" y="3905802"/>
            <a:ext cx="4662191" cy="609265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3200" dirty="0"/>
              <a:t>Negatívne</a:t>
            </a:r>
          </a:p>
        </p:txBody>
      </p:sp>
      <p:pic>
        <p:nvPicPr>
          <p:cNvPr id="17" name="Obrázok 16" descr="Obrázok, na ktorom je vnútri, batoľa, ľudská tvár, bábätko&#10;&#10;Obsah vygenerovaný umelou inteligenciou môže byť nesprávny.">
            <a:extLst>
              <a:ext uri="{FF2B5EF4-FFF2-40B4-BE49-F238E27FC236}">
                <a16:creationId xmlns:a16="http://schemas.microsoft.com/office/drawing/2014/main" id="{827B77D9-6196-7DFF-966C-401A111347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35" y="4586894"/>
            <a:ext cx="2963116" cy="222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0206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0320" y="182935"/>
            <a:ext cx="3125799" cy="4232333"/>
          </a:xfrm>
          <a:prstGeom prst="roundRect">
            <a:avLst>
              <a:gd name="adj" fmla="val 7055"/>
            </a:avLst>
          </a:prstGeom>
          <a:solidFill>
            <a:srgbClr val="92D050"/>
          </a:solidFill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sk-SK" b="1" dirty="0">
                <a:solidFill>
                  <a:schemeClr val="tx1"/>
                </a:solidFill>
              </a:rPr>
              <a:t>EYE-TRACKING</a:t>
            </a:r>
            <a:r>
              <a:rPr lang="sk-SK" dirty="0">
                <a:solidFill>
                  <a:schemeClr val="tx1"/>
                </a:solidFill>
              </a:rPr>
              <a:t> -princíp merania</a:t>
            </a: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CD8D479-8942-46E8-A226-A4E01F7A105C}" type="slidenum">
              <a:rPr lang="sk-SK" noProof="0" smtClean="0"/>
              <a:t>13</a:t>
            </a:fld>
            <a:endParaRPr lang="sk-SK" noProof="0" dirty="0"/>
          </a:p>
        </p:txBody>
      </p:sp>
      <p:pic>
        <p:nvPicPr>
          <p:cNvPr id="1026" name="Picture 2" descr="https://www.researchgate.net/profile/Corey-Holland/publication/260299701/figure/fig2/AS:351624175341573@1460845144363/Experimental-Setup_W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04415" y="3102162"/>
            <a:ext cx="5204011" cy="361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2952" y="3055327"/>
            <a:ext cx="2922903" cy="3613896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 rotWithShape="1">
          <a:blip r:embed="rId5"/>
          <a:srcRect l="3893" t="2336" b="7427"/>
          <a:stretch/>
        </p:blipFill>
        <p:spPr>
          <a:xfrm>
            <a:off x="9297896" y="925469"/>
            <a:ext cx="2758124" cy="1911851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5998" y="450427"/>
            <a:ext cx="5610225" cy="22479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 rot="20577142">
            <a:off x="5297008" y="2124955"/>
            <a:ext cx="32753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dirty="0"/>
              <a:t>1. IČ kamera zachytáva polohu očí</a:t>
            </a:r>
          </a:p>
        </p:txBody>
      </p:sp>
      <p:sp>
        <p:nvSpPr>
          <p:cNvPr id="12" name="Obdĺžnik 11"/>
          <p:cNvSpPr/>
          <p:nvPr/>
        </p:nvSpPr>
        <p:spPr>
          <a:xfrm>
            <a:off x="4966281" y="115656"/>
            <a:ext cx="37800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dirty="0"/>
              <a:t>2. </a:t>
            </a:r>
            <a:r>
              <a:rPr lang="pl-PL" dirty="0"/>
              <a:t>subjekt sa pozerá na objekt a kamera zaznamenáva pohyby </a:t>
            </a:r>
            <a:r>
              <a:rPr lang="sk-SK" dirty="0"/>
              <a:t>očí</a:t>
            </a:r>
          </a:p>
        </p:txBody>
      </p:sp>
      <p:cxnSp>
        <p:nvCxnSpPr>
          <p:cNvPr id="6" name="Rovná spojovacia šípka 5"/>
          <p:cNvCxnSpPr/>
          <p:nvPr/>
        </p:nvCxnSpPr>
        <p:spPr>
          <a:xfrm flipV="1">
            <a:off x="5918767" y="3770489"/>
            <a:ext cx="869245" cy="891822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3" name="Rovná spojovacia šípka 12"/>
          <p:cNvCxnSpPr/>
          <p:nvPr/>
        </p:nvCxnSpPr>
        <p:spPr>
          <a:xfrm>
            <a:off x="5426960" y="3775552"/>
            <a:ext cx="1338474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6" name="Obdĺžnik 15"/>
          <p:cNvSpPr/>
          <p:nvPr/>
        </p:nvSpPr>
        <p:spPr>
          <a:xfrm>
            <a:off x="5593661" y="3461667"/>
            <a:ext cx="9229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600" dirty="0"/>
              <a:t>d (mm)</a:t>
            </a:r>
          </a:p>
        </p:txBody>
      </p:sp>
      <p:sp>
        <p:nvSpPr>
          <p:cNvPr id="17" name="Obdĺžnik 16"/>
          <p:cNvSpPr/>
          <p:nvPr/>
        </p:nvSpPr>
        <p:spPr>
          <a:xfrm>
            <a:off x="6155412" y="4279646"/>
            <a:ext cx="8470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1600" dirty="0"/>
              <a:t>α</a:t>
            </a:r>
            <a:r>
              <a:rPr lang="sk-SK" sz="1600" dirty="0"/>
              <a:t> (°)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86B30809-C7EB-031A-CAC8-8F12C1B614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728" y="4824976"/>
            <a:ext cx="3629378" cy="181468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6923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973163" y="2957199"/>
            <a:ext cx="6858000" cy="943602"/>
          </a:xfr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sk-SK" dirty="0"/>
              <a:t>Merané parametre</a:t>
            </a:r>
          </a:p>
        </p:txBody>
      </p:sp>
      <p:pic>
        <p:nvPicPr>
          <p:cNvPr id="7" name="Zástupný objekt pre obsah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49" r="59991"/>
          <a:stretch/>
        </p:blipFill>
        <p:spPr>
          <a:xfrm>
            <a:off x="1705787" y="283124"/>
            <a:ext cx="3295355" cy="3051491"/>
          </a:xfr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4767" y="4008187"/>
            <a:ext cx="3914775" cy="2219325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2233" y="4275814"/>
            <a:ext cx="2781300" cy="2228850"/>
          </a:xfrm>
          <a:prstGeom prst="rect">
            <a:avLst/>
          </a:prstGeom>
        </p:spPr>
      </p:pic>
      <p:sp>
        <p:nvSpPr>
          <p:cNvPr id="3" name="Obdĺžnik 2"/>
          <p:cNvSpPr/>
          <p:nvPr/>
        </p:nvSpPr>
        <p:spPr>
          <a:xfrm>
            <a:off x="1250600" y="3964795"/>
            <a:ext cx="620889" cy="3040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b="1" dirty="0">
                <a:solidFill>
                  <a:schemeClr val="tx1"/>
                </a:solidFill>
              </a:rPr>
              <a:t>(7)</a:t>
            </a:r>
          </a:p>
        </p:txBody>
      </p:sp>
      <p:sp>
        <p:nvSpPr>
          <p:cNvPr id="11" name="Obdĺžnik 10"/>
          <p:cNvSpPr/>
          <p:nvPr/>
        </p:nvSpPr>
        <p:spPr>
          <a:xfrm>
            <a:off x="7701440" y="4175334"/>
            <a:ext cx="620889" cy="3040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b="1" dirty="0">
                <a:solidFill>
                  <a:schemeClr val="tx1"/>
                </a:solidFill>
              </a:rPr>
              <a:t>(8)</a:t>
            </a:r>
          </a:p>
        </p:txBody>
      </p:sp>
      <p:sp>
        <p:nvSpPr>
          <p:cNvPr id="12" name="Obdĺžnik 11"/>
          <p:cNvSpPr/>
          <p:nvPr/>
        </p:nvSpPr>
        <p:spPr>
          <a:xfrm>
            <a:off x="9789796" y="5729589"/>
            <a:ext cx="913737" cy="3291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b="1" dirty="0">
              <a:solidFill>
                <a:schemeClr val="tx1"/>
              </a:solidFill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7555015" y="6340113"/>
            <a:ext cx="913737" cy="3291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b="1" dirty="0">
              <a:solidFill>
                <a:schemeClr val="tx1"/>
              </a:solidFill>
            </a:endParaRPr>
          </a:p>
        </p:txBody>
      </p:sp>
      <p:sp>
        <p:nvSpPr>
          <p:cNvPr id="14" name="Obdĺžnik 13"/>
          <p:cNvSpPr/>
          <p:nvPr/>
        </p:nvSpPr>
        <p:spPr>
          <a:xfrm>
            <a:off x="1016158" y="6163989"/>
            <a:ext cx="913737" cy="3291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b="1" dirty="0">
              <a:solidFill>
                <a:schemeClr val="tx1"/>
              </a:solidFill>
            </a:endParaRPr>
          </a:p>
        </p:txBody>
      </p:sp>
      <p:pic>
        <p:nvPicPr>
          <p:cNvPr id="16" name="Zástupný objekt pre obsah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90" t="60354" r="1604" b="2589"/>
          <a:stretch/>
        </p:blipFill>
        <p:spPr>
          <a:xfrm>
            <a:off x="9840164" y="2096189"/>
            <a:ext cx="1823072" cy="1939897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Zástupný objekt pre obsah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0" t="59923" r="21682" b="2157"/>
          <a:stretch/>
        </p:blipFill>
        <p:spPr>
          <a:xfrm>
            <a:off x="7830443" y="2102295"/>
            <a:ext cx="1765653" cy="189484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Zástupný objekt pre obsah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44" t="60642" r="41076" b="3229"/>
          <a:stretch/>
        </p:blipFill>
        <p:spPr>
          <a:xfrm>
            <a:off x="5734593" y="2094140"/>
            <a:ext cx="1851782" cy="1891496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Zástupný objekt pre obsah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4" t="14822" r="22094" b="48695"/>
          <a:stretch/>
        </p:blipFill>
        <p:spPr>
          <a:xfrm>
            <a:off x="7092078" y="197780"/>
            <a:ext cx="3394135" cy="167075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Obdĺžnik 3"/>
          <p:cNvSpPr/>
          <p:nvPr/>
        </p:nvSpPr>
        <p:spPr>
          <a:xfrm>
            <a:off x="1250600" y="3898182"/>
            <a:ext cx="4109154" cy="242981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0" name="Obdĺžnik 19"/>
          <p:cNvSpPr/>
          <p:nvPr/>
        </p:nvSpPr>
        <p:spPr>
          <a:xfrm>
            <a:off x="7786017" y="4163974"/>
            <a:ext cx="3014133" cy="2441170"/>
          </a:xfrm>
          <a:prstGeom prst="rect">
            <a:avLst/>
          </a:prstGeom>
          <a:noFill/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1" name="Zástupný objekt pre obsah 2"/>
          <p:cNvSpPr txBox="1">
            <a:spLocks/>
          </p:cNvSpPr>
          <p:nvPr/>
        </p:nvSpPr>
        <p:spPr>
          <a:xfrm>
            <a:off x="1308103" y="6390095"/>
            <a:ext cx="4109154" cy="4306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800" dirty="0" err="1">
                <a:solidFill>
                  <a:srgbClr val="FF3399"/>
                </a:solidFill>
              </a:rPr>
              <a:t>sakády</a:t>
            </a:r>
            <a:r>
              <a:rPr lang="sk-SK" sz="2800" dirty="0"/>
              <a:t>, </a:t>
            </a:r>
            <a:r>
              <a:rPr lang="sk-SK" sz="2800" dirty="0">
                <a:solidFill>
                  <a:schemeClr val="tx1"/>
                </a:solidFill>
              </a:rPr>
              <a:t>fixácie</a:t>
            </a:r>
            <a:r>
              <a:rPr lang="sk-SK" sz="2800" dirty="0"/>
              <a:t>, </a:t>
            </a:r>
            <a:r>
              <a:rPr lang="sk-SK" sz="2800" dirty="0">
                <a:solidFill>
                  <a:srgbClr val="7030A0"/>
                </a:solidFill>
              </a:rPr>
              <a:t>žmurknutie</a:t>
            </a:r>
          </a:p>
        </p:txBody>
      </p:sp>
    </p:spTree>
    <p:extLst>
      <p:ext uri="{BB962C8B-B14F-4D97-AF65-F5344CB8AC3E}">
        <p14:creationId xmlns:p14="http://schemas.microsoft.com/office/powerpoint/2010/main" val="2245038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 descr="Obrázok, na ktorom je diagram, rad, vývoj, písmo&#10;&#10;Obsah vygenerovaný umelou inteligenciou môže byť nesprávny.">
            <a:extLst>
              <a:ext uri="{FF2B5EF4-FFF2-40B4-BE49-F238E27FC236}">
                <a16:creationId xmlns:a16="http://schemas.microsoft.com/office/drawing/2014/main" id="{83C5E5E6-D933-B112-BC62-A3F720048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8" y="3279600"/>
            <a:ext cx="11774543" cy="3419952"/>
          </a:xfrm>
          <a:prstGeom prst="rect">
            <a:avLst/>
          </a:prstGeom>
        </p:spPr>
      </p:pic>
      <p:pic>
        <p:nvPicPr>
          <p:cNvPr id="10" name="Obrázok 9" descr="Obrázok, na ktorom je text, snímka obrazovky, ľudská tvár, osoba&#10;&#10;Obsah vygenerovaný umelou inteligenciou môže byť nesprávny.">
            <a:extLst>
              <a:ext uri="{FF2B5EF4-FFF2-40B4-BE49-F238E27FC236}">
                <a16:creationId xmlns:a16="http://schemas.microsoft.com/office/drawing/2014/main" id="{08AE0789-8B7D-4EC9-8629-27E760D3A8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22"/>
          <a:stretch/>
        </p:blipFill>
        <p:spPr>
          <a:xfrm>
            <a:off x="4624959" y="158448"/>
            <a:ext cx="7258050" cy="2913507"/>
          </a:xfrm>
          <a:prstGeom prst="rect">
            <a:avLst/>
          </a:prstGeom>
        </p:spPr>
      </p:pic>
      <p:sp>
        <p:nvSpPr>
          <p:cNvPr id="11" name="Zástupný objekt pre obsah 2">
            <a:extLst>
              <a:ext uri="{FF2B5EF4-FFF2-40B4-BE49-F238E27FC236}">
                <a16:creationId xmlns:a16="http://schemas.microsoft.com/office/drawing/2014/main" id="{D7E5CA81-C9FE-EAA2-9F2E-AF7E3FE421FF}"/>
              </a:ext>
            </a:extLst>
          </p:cNvPr>
          <p:cNvSpPr txBox="1">
            <a:spLocks/>
          </p:cNvSpPr>
          <p:nvPr/>
        </p:nvSpPr>
        <p:spPr>
          <a:xfrm>
            <a:off x="635448" y="1230283"/>
            <a:ext cx="3522024" cy="769836"/>
          </a:xfrm>
          <a:prstGeom prst="round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k-SK" sz="2800" dirty="0" err="1">
                <a:solidFill>
                  <a:schemeClr val="bg1"/>
                </a:solidFill>
              </a:rPr>
              <a:t>Sakády</a:t>
            </a:r>
            <a:r>
              <a:rPr lang="sk-SK" sz="2800" dirty="0">
                <a:solidFill>
                  <a:schemeClr val="bg1"/>
                </a:solidFill>
              </a:rPr>
              <a:t>/</a:t>
            </a:r>
            <a:r>
              <a:rPr lang="sk-SK" sz="2800" dirty="0" err="1">
                <a:solidFill>
                  <a:schemeClr val="bg1"/>
                </a:solidFill>
              </a:rPr>
              <a:t>mikrosakády</a:t>
            </a:r>
            <a:endParaRPr lang="sk-SK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594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1782838" y="2970158"/>
            <a:ext cx="8322661" cy="331200"/>
            <a:chOff x="1782838" y="2970158"/>
            <a:chExt cx="8322661" cy="331200"/>
          </a:xfrm>
        </p:grpSpPr>
        <p:sp>
          <p:nvSpPr>
            <p:cNvPr id="8" name="Obdĺžnik 7"/>
            <p:cNvSpPr/>
            <p:nvPr/>
          </p:nvSpPr>
          <p:spPr>
            <a:xfrm>
              <a:off x="1782838" y="2970158"/>
              <a:ext cx="332509" cy="331200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9" name="Obdĺžnik 8"/>
            <p:cNvSpPr/>
            <p:nvPr/>
          </p:nvSpPr>
          <p:spPr>
            <a:xfrm>
              <a:off x="9772990" y="2970158"/>
              <a:ext cx="332509" cy="331200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10" name="Obdĺžnik 9"/>
            <p:cNvSpPr/>
            <p:nvPr/>
          </p:nvSpPr>
          <p:spPr>
            <a:xfrm>
              <a:off x="5807290" y="2970158"/>
              <a:ext cx="332509" cy="331200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pic>
        <p:nvPicPr>
          <p:cNvPr id="4" name="Zástupný symbol obsahu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11" t="26549" r="12521" b="49224"/>
          <a:stretch/>
        </p:blipFill>
        <p:spPr>
          <a:xfrm>
            <a:off x="5384369" y="2649916"/>
            <a:ext cx="1122218" cy="939339"/>
          </a:xfrm>
          <a:prstGeom prst="rect">
            <a:avLst/>
          </a:prstGeom>
        </p:spPr>
      </p:pic>
      <p:pic>
        <p:nvPicPr>
          <p:cNvPr id="5" name="Zástupný symbol obsahu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9" t="72431" r="77812" b="341"/>
          <a:stretch/>
        </p:blipFill>
        <p:spPr>
          <a:xfrm>
            <a:off x="5395809" y="2607900"/>
            <a:ext cx="1155469" cy="1055716"/>
          </a:xfrm>
          <a:prstGeom prst="rect">
            <a:avLst/>
          </a:prstGeom>
        </p:spPr>
      </p:pic>
      <p:pic>
        <p:nvPicPr>
          <p:cNvPr id="6" name="Zástupný symbol obsah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14" t="24962" r="2269" b="49447"/>
          <a:stretch/>
        </p:blipFill>
        <p:spPr>
          <a:xfrm>
            <a:off x="5445686" y="2599540"/>
            <a:ext cx="1105592" cy="1014152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00"/>
          <a:stretch/>
        </p:blipFill>
        <p:spPr>
          <a:xfrm>
            <a:off x="4762745" y="1285610"/>
            <a:ext cx="2332214" cy="1080000"/>
          </a:xfrm>
          <a:prstGeom prst="rect">
            <a:avLst/>
          </a:prstGeom>
        </p:spPr>
      </p:pic>
      <p:pic>
        <p:nvPicPr>
          <p:cNvPr id="13" name="Obrázok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00"/>
          <a:stretch/>
        </p:blipFill>
        <p:spPr>
          <a:xfrm>
            <a:off x="4787166" y="1213716"/>
            <a:ext cx="2332214" cy="1080000"/>
          </a:xfrm>
          <a:prstGeom prst="rect">
            <a:avLst/>
          </a:prstGeom>
        </p:spPr>
      </p:pic>
      <p:pic>
        <p:nvPicPr>
          <p:cNvPr id="15" name="Zástupný symbol obsah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14" t="24962" r="2269" b="49447"/>
          <a:stretch/>
        </p:blipFill>
        <p:spPr>
          <a:xfrm>
            <a:off x="5445686" y="2620882"/>
            <a:ext cx="1105592" cy="1014152"/>
          </a:xfrm>
          <a:prstGeom prst="rect">
            <a:avLst/>
          </a:prstGeom>
        </p:spPr>
      </p:pic>
      <p:pic>
        <p:nvPicPr>
          <p:cNvPr id="14" name="Zástupný symbol obsahu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11" t="26549" r="12521" b="49224"/>
          <a:stretch/>
        </p:blipFill>
        <p:spPr>
          <a:xfrm>
            <a:off x="5429060" y="2691932"/>
            <a:ext cx="1122218" cy="939339"/>
          </a:xfrm>
          <a:prstGeom prst="rect">
            <a:avLst/>
          </a:prstGeom>
        </p:spPr>
      </p:pic>
      <p:pic>
        <p:nvPicPr>
          <p:cNvPr id="16" name="Zástupný symbol obsahu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9" t="72431" r="77812" b="341"/>
          <a:stretch/>
        </p:blipFill>
        <p:spPr>
          <a:xfrm>
            <a:off x="5445686" y="2643236"/>
            <a:ext cx="1155469" cy="1055716"/>
          </a:xfrm>
          <a:prstGeom prst="rect">
            <a:avLst/>
          </a:prstGeom>
        </p:spPr>
      </p:pic>
      <p:pic>
        <p:nvPicPr>
          <p:cNvPr id="17" name="Obrázok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00"/>
          <a:stretch/>
        </p:blipFill>
        <p:spPr>
          <a:xfrm>
            <a:off x="4771576" y="1258841"/>
            <a:ext cx="2332214" cy="1080000"/>
          </a:xfrm>
          <a:prstGeom prst="rect">
            <a:avLst/>
          </a:prstGeom>
        </p:spPr>
      </p:pic>
      <p:pic>
        <p:nvPicPr>
          <p:cNvPr id="18" name="Zástupný symbol obsah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14" t="24962" r="2269" b="49447"/>
          <a:stretch/>
        </p:blipFill>
        <p:spPr>
          <a:xfrm>
            <a:off x="5478937" y="2620882"/>
            <a:ext cx="1105592" cy="1014152"/>
          </a:xfrm>
          <a:prstGeom prst="rect">
            <a:avLst/>
          </a:prstGeom>
        </p:spPr>
      </p:pic>
      <p:pic>
        <p:nvPicPr>
          <p:cNvPr id="19" name="Zástupný symbol obsah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14" t="24962" r="2269" b="49447"/>
          <a:stretch/>
        </p:blipFill>
        <p:spPr>
          <a:xfrm>
            <a:off x="5495563" y="2649464"/>
            <a:ext cx="1105592" cy="1014152"/>
          </a:xfrm>
          <a:prstGeom prst="rect">
            <a:avLst/>
          </a:prstGeom>
        </p:spPr>
      </p:pic>
      <p:pic>
        <p:nvPicPr>
          <p:cNvPr id="20" name="Obrázok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00"/>
          <a:stretch/>
        </p:blipFill>
        <p:spPr>
          <a:xfrm>
            <a:off x="4779371" y="1268031"/>
            <a:ext cx="2332214" cy="1080000"/>
          </a:xfrm>
          <a:prstGeom prst="rect">
            <a:avLst/>
          </a:prstGeom>
        </p:spPr>
      </p:pic>
      <p:sp>
        <p:nvSpPr>
          <p:cNvPr id="2" name="BlokTextu 1">
            <a:extLst>
              <a:ext uri="{FF2B5EF4-FFF2-40B4-BE49-F238E27FC236}">
                <a16:creationId xmlns:a16="http://schemas.microsoft.com/office/drawing/2014/main" id="{0F15E496-69CA-15D2-9693-EB8E7888959F}"/>
              </a:ext>
            </a:extLst>
          </p:cNvPr>
          <p:cNvSpPr txBox="1"/>
          <p:nvPr/>
        </p:nvSpPr>
        <p:spPr>
          <a:xfrm>
            <a:off x="8276376" y="6197600"/>
            <a:ext cx="39156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800" b="1" dirty="0"/>
              <a:t>SAKÁDY / ANTISAKÁDY</a:t>
            </a:r>
          </a:p>
        </p:txBody>
      </p:sp>
    </p:spTree>
    <p:extLst>
      <p:ext uri="{BB962C8B-B14F-4D97-AF65-F5344CB8AC3E}">
        <p14:creationId xmlns:p14="http://schemas.microsoft.com/office/powerpoint/2010/main" val="84197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1.48148E-6 L -0.33438 0.00092 " pathEditMode="relative" rAng="0" ptsTypes="AA">
                                      <p:cBhvr>
                                        <p:cTn id="15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19" y="4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-3.7037E-6 L -0.33047 -0.00301 " pathEditMode="relative" rAng="0" ptsTypes="AA">
                                      <p:cBhvr>
                                        <p:cTn id="19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3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7.40741E-7 L -0.3306 -0.00579 " pathEditMode="relative" rAng="0" ptsTypes="AA">
                                      <p:cBhvr>
                                        <p:cTn id="36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36" y="-30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25E-6 2.96296E-6 L 0.3332 0.00694 " pathEditMode="relative" rAng="0" ptsTypes="AA">
                                      <p:cBhvr>
                                        <p:cTn id="40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54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4.81481E-6 L 0.31862 -0.00278 " pathEditMode="relative" rAng="0" ptsTypes="AA">
                                      <p:cBhvr>
                                        <p:cTn id="58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4" y="-13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1.48148E-6 L -0.33685 0.0044 " pathEditMode="relative" rAng="0" ptsTypes="AA">
                                      <p:cBhvr>
                                        <p:cTn id="62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0.01042 L 0.31159 0.01065 " pathEditMode="relative" rAng="0" ptsTypes="AA">
                                      <p:cBhvr>
                                        <p:cTn id="79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91" y="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0.3263 0.0055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5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1782838" y="2970158"/>
            <a:ext cx="8322661" cy="331200"/>
            <a:chOff x="1782838" y="2970158"/>
            <a:chExt cx="8322661" cy="331200"/>
          </a:xfrm>
        </p:grpSpPr>
        <p:sp>
          <p:nvSpPr>
            <p:cNvPr id="8" name="Obdĺžnik 7"/>
            <p:cNvSpPr/>
            <p:nvPr/>
          </p:nvSpPr>
          <p:spPr>
            <a:xfrm>
              <a:off x="1782838" y="2970158"/>
              <a:ext cx="332509" cy="331200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9" name="Obdĺžnik 8"/>
            <p:cNvSpPr/>
            <p:nvPr/>
          </p:nvSpPr>
          <p:spPr>
            <a:xfrm>
              <a:off x="9772990" y="2970158"/>
              <a:ext cx="332509" cy="331200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10" name="Obdĺžnik 9"/>
            <p:cNvSpPr/>
            <p:nvPr/>
          </p:nvSpPr>
          <p:spPr>
            <a:xfrm>
              <a:off x="5807290" y="2970158"/>
              <a:ext cx="332509" cy="331200"/>
            </a:xfrm>
            <a:prstGeom prst="rect">
              <a:avLst/>
            </a:prstGeom>
            <a:solidFill>
              <a:schemeClr val="bg1"/>
            </a:solidFill>
            <a:ln w="635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pic>
        <p:nvPicPr>
          <p:cNvPr id="4" name="Zástupný symbol obsahu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11" t="26549" r="12521" b="49224"/>
          <a:stretch/>
        </p:blipFill>
        <p:spPr>
          <a:xfrm>
            <a:off x="5384369" y="2649916"/>
            <a:ext cx="1122218" cy="939339"/>
          </a:xfrm>
          <a:prstGeom prst="rect">
            <a:avLst/>
          </a:prstGeom>
        </p:spPr>
      </p:pic>
      <p:pic>
        <p:nvPicPr>
          <p:cNvPr id="5" name="Zástupný symbol obsahu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9" t="72431" r="77812" b="341"/>
          <a:stretch/>
        </p:blipFill>
        <p:spPr>
          <a:xfrm>
            <a:off x="5395809" y="2607900"/>
            <a:ext cx="1155469" cy="1055716"/>
          </a:xfrm>
          <a:prstGeom prst="rect">
            <a:avLst/>
          </a:prstGeom>
        </p:spPr>
      </p:pic>
      <p:pic>
        <p:nvPicPr>
          <p:cNvPr id="6" name="Zástupný symbol obsah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14" t="24962" r="2269" b="49447"/>
          <a:stretch/>
        </p:blipFill>
        <p:spPr>
          <a:xfrm>
            <a:off x="5445686" y="2599540"/>
            <a:ext cx="1105592" cy="1014152"/>
          </a:xfrm>
          <a:prstGeom prst="rect">
            <a:avLst/>
          </a:prstGeom>
        </p:spPr>
      </p:pic>
      <p:pic>
        <p:nvPicPr>
          <p:cNvPr id="15" name="Zástupný symbol obsah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14" t="24962" r="2269" b="49447"/>
          <a:stretch/>
        </p:blipFill>
        <p:spPr>
          <a:xfrm>
            <a:off x="5445686" y="2620882"/>
            <a:ext cx="1105592" cy="1014152"/>
          </a:xfrm>
          <a:prstGeom prst="rect">
            <a:avLst/>
          </a:prstGeom>
        </p:spPr>
      </p:pic>
      <p:pic>
        <p:nvPicPr>
          <p:cNvPr id="16" name="Zástupný symbol obsahu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9" t="72431" r="77812" b="341"/>
          <a:stretch/>
        </p:blipFill>
        <p:spPr>
          <a:xfrm>
            <a:off x="5465082" y="2580190"/>
            <a:ext cx="1155469" cy="1055716"/>
          </a:xfrm>
          <a:prstGeom prst="rect">
            <a:avLst/>
          </a:prstGeom>
        </p:spPr>
      </p:pic>
      <p:pic>
        <p:nvPicPr>
          <p:cNvPr id="18" name="Zástupný symbol obsah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14" t="24962" r="2269" b="49447"/>
          <a:stretch/>
        </p:blipFill>
        <p:spPr>
          <a:xfrm>
            <a:off x="5459005" y="2649656"/>
            <a:ext cx="1105592" cy="1014152"/>
          </a:xfrm>
          <a:prstGeom prst="rect">
            <a:avLst/>
          </a:prstGeom>
        </p:spPr>
      </p:pic>
      <p:pic>
        <p:nvPicPr>
          <p:cNvPr id="19" name="Zástupný symbol obsah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14" t="24962" r="2269" b="49447"/>
          <a:stretch/>
        </p:blipFill>
        <p:spPr>
          <a:xfrm>
            <a:off x="5459005" y="2621754"/>
            <a:ext cx="1105592" cy="1014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4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1.48148E-6 L -0.33438 0.00092 " pathEditMode="relative" rAng="0" ptsTypes="AA">
                                      <p:cBhvr>
                                        <p:cTn id="15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19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7.40741E-7 L -0.3306 -0.00579 " pathEditMode="relative" rAng="0" ptsTypes="AA">
                                      <p:cBhvr>
                                        <p:cTn id="3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36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1.48148E-6 L 0.31862 -0.00278 " pathEditMode="relative" rAng="0" ptsTypes="AA">
                                      <p:cBhvr>
                                        <p:cTn id="39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24" y="-139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0.01041 L 0.31159 0.01064 " pathEditMode="relative" rAng="0" ptsTypes="AA">
                                      <p:cBhvr>
                                        <p:cTn id="52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CD8D479-8942-46E8-A226-A4E01F7A105C}" type="slidenum">
              <a:rPr lang="sk-SK" noProof="0" smtClean="0"/>
              <a:pPr rtl="0"/>
              <a:t>18</a:t>
            </a:fld>
            <a:endParaRPr lang="sk-SK" noProof="0" dirty="0"/>
          </a:p>
        </p:txBody>
      </p:sp>
      <p:pic>
        <p:nvPicPr>
          <p:cNvPr id="8" name="C0415C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29513" y="465685"/>
            <a:ext cx="10424159" cy="592662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A05F5DCE-A36B-5552-1F7A-5035DC704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848079" y="2973599"/>
            <a:ext cx="6858002" cy="910803"/>
          </a:xfr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sk-SK" dirty="0"/>
              <a:t>KALIBRÁCIA</a:t>
            </a:r>
          </a:p>
        </p:txBody>
      </p:sp>
    </p:spTree>
    <p:extLst>
      <p:ext uri="{BB962C8B-B14F-4D97-AF65-F5344CB8AC3E}">
        <p14:creationId xmlns:p14="http://schemas.microsoft.com/office/powerpoint/2010/main" val="59754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0" mute="1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DD40B1-14C0-F7B9-8E34-2A5F91330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152" y="-146304"/>
            <a:ext cx="10515600" cy="1325563"/>
          </a:xfrm>
        </p:spPr>
        <p:txBody>
          <a:bodyPr/>
          <a:lstStyle/>
          <a:p>
            <a:r>
              <a:rPr lang="sk-SK" dirty="0" err="1"/>
              <a:t>Eyetracking</a:t>
            </a:r>
            <a:r>
              <a:rPr lang="sk-SK" dirty="0"/>
              <a:t> - cvičenie s očami na podporu</a:t>
            </a:r>
          </a:p>
        </p:txBody>
      </p:sp>
      <p:sp>
        <p:nvSpPr>
          <p:cNvPr id="10" name="BlokTextu 9">
            <a:extLst>
              <a:ext uri="{FF2B5EF4-FFF2-40B4-BE49-F238E27FC236}">
                <a16:creationId xmlns:a16="http://schemas.microsoft.com/office/drawing/2014/main" id="{BD4E0564-FF64-8FD6-5180-447BE9C62487}"/>
              </a:ext>
            </a:extLst>
          </p:cNvPr>
          <p:cNvSpPr txBox="1"/>
          <p:nvPr/>
        </p:nvSpPr>
        <p:spPr>
          <a:xfrm>
            <a:off x="100584" y="1655072"/>
            <a:ext cx="3934968" cy="105560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sk-SK" sz="2800" dirty="0"/>
              <a:t>„Tiché oko“</a:t>
            </a:r>
          </a:p>
          <a:p>
            <a:pPr algn="ctr"/>
            <a:r>
              <a:rPr lang="sk-SK" sz="2800" dirty="0"/>
              <a:t> (zameranie pozornosti)</a:t>
            </a:r>
          </a:p>
        </p:txBody>
      </p:sp>
      <p:sp>
        <p:nvSpPr>
          <p:cNvPr id="11" name="BlokTextu 10">
            <a:extLst>
              <a:ext uri="{FF2B5EF4-FFF2-40B4-BE49-F238E27FC236}">
                <a16:creationId xmlns:a16="http://schemas.microsoft.com/office/drawing/2014/main" id="{B1F22E92-B44E-0292-1199-51860621A2E5}"/>
              </a:ext>
            </a:extLst>
          </p:cNvPr>
          <p:cNvSpPr txBox="1"/>
          <p:nvPr/>
        </p:nvSpPr>
        <p:spPr>
          <a:xfrm>
            <a:off x="4136138" y="1679393"/>
            <a:ext cx="3934968" cy="1055608"/>
          </a:xfrm>
          <a:prstGeom prst="round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sk-SK" sz="2800" dirty="0"/>
              <a:t>„Palcový skener“</a:t>
            </a:r>
          </a:p>
          <a:p>
            <a:pPr algn="ctr"/>
            <a:r>
              <a:rPr lang="sk-SK" sz="2800" dirty="0"/>
              <a:t> (tréning </a:t>
            </a:r>
            <a:r>
              <a:rPr lang="sk-SK" sz="2800" dirty="0" err="1"/>
              <a:t>sakád</a:t>
            </a:r>
            <a:r>
              <a:rPr lang="sk-SK" sz="2800" dirty="0"/>
              <a:t>)</a:t>
            </a:r>
          </a:p>
        </p:txBody>
      </p:sp>
      <p:sp>
        <p:nvSpPr>
          <p:cNvPr id="12" name="BlokTextu 11">
            <a:extLst>
              <a:ext uri="{FF2B5EF4-FFF2-40B4-BE49-F238E27FC236}">
                <a16:creationId xmlns:a16="http://schemas.microsoft.com/office/drawing/2014/main" id="{FC8F4051-9357-59F6-3C3D-B9D410CE1589}"/>
              </a:ext>
            </a:extLst>
          </p:cNvPr>
          <p:cNvSpPr txBox="1"/>
          <p:nvPr/>
        </p:nvSpPr>
        <p:spPr>
          <a:xfrm>
            <a:off x="8209407" y="1700737"/>
            <a:ext cx="3934968" cy="1055608"/>
          </a:xfrm>
          <a:prstGeom prst="round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sk-SK" sz="2800" dirty="0"/>
              <a:t>„Hľadanie rozdielov“</a:t>
            </a:r>
          </a:p>
          <a:p>
            <a:pPr algn="ctr"/>
            <a:r>
              <a:rPr lang="sk-SK" sz="2800" dirty="0"/>
              <a:t> (vizuálna stratégia)</a:t>
            </a:r>
          </a:p>
        </p:txBody>
      </p:sp>
      <p:sp>
        <p:nvSpPr>
          <p:cNvPr id="13" name="BlokTextu 12">
            <a:extLst>
              <a:ext uri="{FF2B5EF4-FFF2-40B4-BE49-F238E27FC236}">
                <a16:creationId xmlns:a16="http://schemas.microsoft.com/office/drawing/2014/main" id="{6963E28E-F766-4CAB-83DA-61A9347415B2}"/>
              </a:ext>
            </a:extLst>
          </p:cNvPr>
          <p:cNvSpPr txBox="1"/>
          <p:nvPr/>
        </p:nvSpPr>
        <p:spPr>
          <a:xfrm>
            <a:off x="295656" y="3944189"/>
            <a:ext cx="3544824" cy="1766847"/>
          </a:xfrm>
          <a:prstGeom prst="roundRect">
            <a:avLst>
              <a:gd name="adj" fmla="val 742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sk-SK" sz="2400" dirty="0"/>
              <a:t>- Vzpriamený sed</a:t>
            </a:r>
          </a:p>
          <a:p>
            <a:pPr marL="457200" indent="-457200" algn="ctr">
              <a:lnSpc>
                <a:spcPct val="150000"/>
              </a:lnSpc>
              <a:buFontTx/>
              <a:buChar char="-"/>
            </a:pPr>
            <a:r>
              <a:rPr lang="sk-SK" sz="2400" dirty="0"/>
              <a:t>1 malý bod </a:t>
            </a:r>
          </a:p>
          <a:p>
            <a:pPr marL="457200" indent="-457200" algn="ctr">
              <a:lnSpc>
                <a:spcPct val="150000"/>
              </a:lnSpc>
              <a:buFontTx/>
              <a:buChar char="-"/>
            </a:pPr>
            <a:r>
              <a:rPr lang="sk-SK" sz="2400" dirty="0"/>
              <a:t>hľadieť 20s</a:t>
            </a:r>
          </a:p>
        </p:txBody>
      </p:sp>
      <p:sp>
        <p:nvSpPr>
          <p:cNvPr id="15" name="BlokTextu 14">
            <a:extLst>
              <a:ext uri="{FF2B5EF4-FFF2-40B4-BE49-F238E27FC236}">
                <a16:creationId xmlns:a16="http://schemas.microsoft.com/office/drawing/2014/main" id="{439E44B8-6E99-E80A-AFCA-43DCCA980451}"/>
              </a:ext>
            </a:extLst>
          </p:cNvPr>
          <p:cNvSpPr txBox="1"/>
          <p:nvPr/>
        </p:nvSpPr>
        <p:spPr>
          <a:xfrm>
            <a:off x="4331210" y="2824352"/>
            <a:ext cx="3544824" cy="3903061"/>
          </a:xfrm>
          <a:prstGeom prst="roundRect">
            <a:avLst>
              <a:gd name="adj" fmla="val 7725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>
              <a:lnSpc>
                <a:spcPct val="150000"/>
              </a:lnSpc>
              <a:buFontTx/>
              <a:buChar char="-"/>
            </a:pPr>
            <a:r>
              <a:rPr lang="sk-SK" sz="2300" dirty="0"/>
              <a:t>predpažiť obe ruky </a:t>
            </a:r>
          </a:p>
          <a:p>
            <a:pPr marL="342900" indent="-342900" algn="ctr">
              <a:lnSpc>
                <a:spcPct val="150000"/>
              </a:lnSpc>
              <a:buFontTx/>
              <a:buChar char="-"/>
            </a:pPr>
            <a:r>
              <a:rPr lang="sk-SK" sz="2300" b="0" i="0" dirty="0">
                <a:solidFill>
                  <a:srgbClr val="474747"/>
                </a:solidFill>
                <a:effectLst/>
                <a:latin typeface="Arial" panose="020B0604020202020204" pitchFamily="34" charset="0"/>
              </a:rPr>
              <a:t>👍</a:t>
            </a:r>
            <a:r>
              <a:rPr lang="sk-SK" sz="2300" dirty="0"/>
              <a:t>, asi 30 cm </a:t>
            </a:r>
          </a:p>
          <a:p>
            <a:pPr marL="342900" indent="-342900" algn="ctr">
              <a:lnSpc>
                <a:spcPct val="150000"/>
              </a:lnSpc>
              <a:buFontTx/>
              <a:buChar char="-"/>
            </a:pPr>
            <a:r>
              <a:rPr lang="sk-SK" sz="2300" dirty="0"/>
              <a:t>bez pohybu hlavou, rýchly striedavý pohľad na Ľ a P palec,</a:t>
            </a:r>
          </a:p>
          <a:p>
            <a:pPr marL="342900" indent="-342900" algn="ctr">
              <a:lnSpc>
                <a:spcPct val="150000"/>
              </a:lnSpc>
              <a:buFontTx/>
              <a:buChar char="-"/>
            </a:pPr>
            <a:r>
              <a:rPr lang="sk-SK" sz="2300" dirty="0"/>
              <a:t>zopakovať 10-x čo najrýchlejšie</a:t>
            </a:r>
          </a:p>
        </p:txBody>
      </p:sp>
      <p:sp>
        <p:nvSpPr>
          <p:cNvPr id="16" name="BlokTextu 15">
            <a:extLst>
              <a:ext uri="{FF2B5EF4-FFF2-40B4-BE49-F238E27FC236}">
                <a16:creationId xmlns:a16="http://schemas.microsoft.com/office/drawing/2014/main" id="{35B4FFEC-472E-1103-D092-F9476FEA7AC0}"/>
              </a:ext>
            </a:extLst>
          </p:cNvPr>
          <p:cNvSpPr txBox="1"/>
          <p:nvPr/>
        </p:nvSpPr>
        <p:spPr>
          <a:xfrm>
            <a:off x="8330757" y="3811235"/>
            <a:ext cx="3692267" cy="2032754"/>
          </a:xfrm>
          <a:prstGeom prst="roundRect">
            <a:avLst>
              <a:gd name="adj" fmla="val 8711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>
              <a:buFontTx/>
              <a:buChar char="-"/>
            </a:pPr>
            <a:r>
              <a:rPr lang="sk-SK" sz="2400" dirty="0"/>
              <a:t>30 sekúnd nájsť, čo najviac rozdielov </a:t>
            </a:r>
          </a:p>
          <a:p>
            <a:pPr marL="342900" indent="-342900" algn="ctr">
              <a:buFontTx/>
              <a:buChar char="-"/>
            </a:pPr>
            <a:r>
              <a:rPr lang="sk-SK" sz="2400" dirty="0"/>
              <a:t>sledovať pri tom sami seba – ako sa hýbu vaše oči?</a:t>
            </a:r>
          </a:p>
        </p:txBody>
      </p:sp>
    </p:spTree>
    <p:extLst>
      <p:ext uri="{BB962C8B-B14F-4D97-AF65-F5344CB8AC3E}">
        <p14:creationId xmlns:p14="http://schemas.microsoft.com/office/powerpoint/2010/main" val="232936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10D3C80-91B8-C337-B7F1-C800B1D44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706" y="0"/>
            <a:ext cx="92865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7276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01824358-6DDB-D30B-05ED-F74E42D90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780" y="0"/>
            <a:ext cx="94264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667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2DC262-A77F-E453-571F-374C7B9DA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696" y="2298509"/>
            <a:ext cx="10515600" cy="1325563"/>
          </a:xfrm>
        </p:spPr>
        <p:txBody>
          <a:bodyPr/>
          <a:lstStyle/>
          <a:p>
            <a:pPr algn="ctr"/>
            <a:r>
              <a:rPr lang="sk-SK" b="1" dirty="0"/>
              <a:t>OKULOMETRIA V KLINICKEJ PRAXI</a:t>
            </a:r>
          </a:p>
        </p:txBody>
      </p:sp>
    </p:spTree>
    <p:extLst>
      <p:ext uri="{BB962C8B-B14F-4D97-AF65-F5344CB8AC3E}">
        <p14:creationId xmlns:p14="http://schemas.microsoft.com/office/powerpoint/2010/main" val="11170048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jekt pre obsah 4" descr="Obrázok, na ktorom je text, diagram, snímka obrazovky, písmo&#10;&#10;Obsah vygenerovaný umelou inteligenciou môže byť nesprávny.">
            <a:extLst>
              <a:ext uri="{FF2B5EF4-FFF2-40B4-BE49-F238E27FC236}">
                <a16:creationId xmlns:a16="http://schemas.microsoft.com/office/drawing/2014/main" id="{15883684-D97D-B0CE-6390-8ED51C1DA2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048" y="0"/>
            <a:ext cx="8741664" cy="6776386"/>
          </a:xfrm>
        </p:spPr>
      </p:pic>
    </p:spTree>
    <p:extLst>
      <p:ext uri="{BB962C8B-B14F-4D97-AF65-F5344CB8AC3E}">
        <p14:creationId xmlns:p14="http://schemas.microsoft.com/office/powerpoint/2010/main" val="32194905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A80BC6-2791-D8CC-FE91-801683FE9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7001"/>
            <a:ext cx="10515600" cy="1325563"/>
          </a:xfrm>
        </p:spPr>
        <p:txBody>
          <a:bodyPr/>
          <a:lstStyle/>
          <a:p>
            <a:pPr algn="ctr"/>
            <a:r>
              <a:rPr lang="sk-SK" dirty="0"/>
              <a:t>EYETRACKING</a:t>
            </a:r>
          </a:p>
        </p:txBody>
      </p:sp>
      <p:pic>
        <p:nvPicPr>
          <p:cNvPr id="5" name="Obrázok 4" descr="Obrázok, na ktorom je ľudská tvár, príčesok, osoba, krk&#10;&#10;Obsah vygenerovaný umelou inteligenciou môže byť nesprávny.">
            <a:extLst>
              <a:ext uri="{FF2B5EF4-FFF2-40B4-BE49-F238E27FC236}">
                <a16:creationId xmlns:a16="http://schemas.microsoft.com/office/drawing/2014/main" id="{6410D82A-8AB5-F638-EB6D-8C2F6C065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824" y="1492564"/>
            <a:ext cx="9233408" cy="515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049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9560" y="309943"/>
            <a:ext cx="3263537" cy="1325563"/>
          </a:xfrm>
        </p:spPr>
        <p:txBody>
          <a:bodyPr/>
          <a:lstStyle/>
          <a:p>
            <a:r>
              <a:rPr lang="sk-SK" dirty="0"/>
              <a:t>AUTIZMUS</a:t>
            </a:r>
            <a:br>
              <a:rPr lang="sk-SK" dirty="0"/>
            </a:br>
            <a:r>
              <a:rPr lang="sk-SK" dirty="0"/>
              <a:t>a </a:t>
            </a:r>
            <a:r>
              <a:rPr lang="sk-SK" dirty="0" err="1"/>
              <a:t>eyetracking</a:t>
            </a:r>
            <a:endParaRPr lang="sk-SK" dirty="0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CD8D479-8942-46E8-A226-A4E01F7A105C}" type="slidenum">
              <a:rPr lang="sk-SK" noProof="0" smtClean="0"/>
              <a:pPr rtl="0"/>
              <a:t>25</a:t>
            </a:fld>
            <a:endParaRPr lang="sk-SK" noProof="0" dirty="0"/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3034" y="239326"/>
            <a:ext cx="8139406" cy="3634240"/>
          </a:xfrm>
          <a:prstGeom prst="rect">
            <a:avLst/>
          </a:prstGeom>
        </p:spPr>
      </p:pic>
      <p:sp>
        <p:nvSpPr>
          <p:cNvPr id="4" name="BlokTextu 3">
            <a:extLst>
              <a:ext uri="{FF2B5EF4-FFF2-40B4-BE49-F238E27FC236}">
                <a16:creationId xmlns:a16="http://schemas.microsoft.com/office/drawing/2014/main" id="{DCE7EAAC-1BA6-92DE-8FA1-1E9542317817}"/>
              </a:ext>
            </a:extLst>
          </p:cNvPr>
          <p:cNvSpPr txBox="1"/>
          <p:nvPr/>
        </p:nvSpPr>
        <p:spPr>
          <a:xfrm>
            <a:off x="155448" y="3429000"/>
            <a:ext cx="3099816" cy="2938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lvl="1" indent="-182563" algn="ctr">
              <a:lnSpc>
                <a:spcPct val="130000"/>
              </a:lnSpc>
            </a:pPr>
            <a:r>
              <a:rPr lang="sk-SK" sz="2400" dirty="0"/>
              <a:t>Abnormálne vzory fixácie a problémy s hladkým sledovaním - môžu súvisieť s </a:t>
            </a:r>
            <a:r>
              <a:rPr lang="sk-SK" sz="2400" b="1" dirty="0"/>
              <a:t>problémami v sociálnej </a:t>
            </a:r>
            <a:r>
              <a:rPr lang="sk-SK" sz="2400" b="1" dirty="0" err="1"/>
              <a:t>kognícii</a:t>
            </a:r>
            <a:endParaRPr lang="sk-SK" sz="2400" dirty="0"/>
          </a:p>
        </p:txBody>
      </p:sp>
      <p:pic>
        <p:nvPicPr>
          <p:cNvPr id="1026" name="Picture 2" descr="This image shows differences in eye movement patterns. A typically  developing person's gaze focuses mainly on the eyes and central facial  features, while an autistic person's gaze may scan around the mouth">
            <a:extLst>
              <a:ext uri="{FF2B5EF4-FFF2-40B4-BE49-F238E27FC236}">
                <a16:creationId xmlns:a16="http://schemas.microsoft.com/office/drawing/2014/main" id="{A39563CD-0A15-E0B3-27A4-1C90D429B9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4" b="15395"/>
          <a:stretch/>
        </p:blipFill>
        <p:spPr bwMode="auto">
          <a:xfrm flipH="1">
            <a:off x="4993519" y="4027436"/>
            <a:ext cx="6071727" cy="269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3942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n Autism Affect Eyesight? How A New Understanding of Vision Could Change  How We See the Spectrum - Autistic &amp; Unapologetic">
            <a:extLst>
              <a:ext uri="{FF2B5EF4-FFF2-40B4-BE49-F238E27FC236}">
                <a16:creationId xmlns:a16="http://schemas.microsoft.com/office/drawing/2014/main" id="{DEC11B36-9D6E-8033-8445-F9D356C6B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903" y="884902"/>
            <a:ext cx="7734300" cy="468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0406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1840" y="1006413"/>
            <a:ext cx="2900556" cy="1325563"/>
          </a:xfrm>
        </p:spPr>
        <p:txBody>
          <a:bodyPr>
            <a:normAutofit fontScale="90000"/>
          </a:bodyPr>
          <a:lstStyle/>
          <a:p>
            <a:r>
              <a:rPr lang="sk-SK" dirty="0"/>
              <a:t>Depresia pred a po liečbe </a:t>
            </a:r>
            <a:br>
              <a:rPr lang="sk-SK" dirty="0"/>
            </a:br>
            <a:r>
              <a:rPr lang="sk-SK" dirty="0"/>
              <a:t>a </a:t>
            </a:r>
            <a:r>
              <a:rPr lang="sk-SK" dirty="0" err="1"/>
              <a:t>eyetracking</a:t>
            </a:r>
            <a:br>
              <a:rPr lang="sk-SK" dirty="0"/>
            </a:b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3890082" y="388618"/>
            <a:ext cx="7315200" cy="430678"/>
          </a:xfrm>
        </p:spPr>
        <p:txBody>
          <a:bodyPr>
            <a:normAutofit fontScale="77500" lnSpcReduction="20000"/>
          </a:bodyPr>
          <a:lstStyle/>
          <a:p>
            <a:r>
              <a:rPr lang="sk-SK" dirty="0"/>
              <a:t>                  Pred liečbou                                           2 hod po liečbe</a:t>
            </a: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sk-SK" dirty="0"/>
              <a:t>Spolupráca s Psychiatrickou klinikou UNM</a:t>
            </a:r>
            <a:endParaRPr lang="sk-SK" noProof="0" dirty="0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CD8D479-8942-46E8-A226-A4E01F7A105C}" type="slidenum">
              <a:rPr lang="sk-SK" noProof="0" smtClean="0"/>
              <a:pPr rtl="0"/>
              <a:t>27</a:t>
            </a:fld>
            <a:endParaRPr lang="sk-SK" noProof="0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4477" y="868344"/>
            <a:ext cx="3468257" cy="2605368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4815" y="864423"/>
            <a:ext cx="3488384" cy="2609289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4477" y="3559829"/>
            <a:ext cx="3468257" cy="2620124"/>
          </a:xfrm>
          <a:prstGeom prst="rect">
            <a:avLst/>
          </a:prstGeom>
        </p:spPr>
      </p:pic>
      <p:pic>
        <p:nvPicPr>
          <p:cNvPr id="13" name="Obrázok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4815" y="3559829"/>
            <a:ext cx="3488384" cy="2614404"/>
          </a:xfrm>
          <a:prstGeom prst="rect">
            <a:avLst/>
          </a:prstGeom>
        </p:spPr>
      </p:pic>
      <p:sp>
        <p:nvSpPr>
          <p:cNvPr id="8" name="BlokTextu 7">
            <a:extLst>
              <a:ext uri="{FF2B5EF4-FFF2-40B4-BE49-F238E27FC236}">
                <a16:creationId xmlns:a16="http://schemas.microsoft.com/office/drawing/2014/main" id="{F3DA602E-0647-9484-611C-9EB2735B1509}"/>
              </a:ext>
            </a:extLst>
          </p:cNvPr>
          <p:cNvSpPr txBox="1"/>
          <p:nvPr/>
        </p:nvSpPr>
        <p:spPr>
          <a:xfrm>
            <a:off x="-11344" y="2992671"/>
            <a:ext cx="3803904" cy="374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lvl="1" indent="-182563" algn="ctr">
              <a:lnSpc>
                <a:spcPct val="130000"/>
              </a:lnSpc>
            </a:pPr>
            <a:r>
              <a:rPr lang="sk-SK" sz="2200" b="1" dirty="0"/>
              <a:t>Depresia</a:t>
            </a:r>
            <a:r>
              <a:rPr lang="sk-SK" sz="2200" dirty="0"/>
              <a:t>: Pomalšie </a:t>
            </a:r>
            <a:r>
              <a:rPr lang="sk-SK" sz="2200" dirty="0" err="1"/>
              <a:t>sakády</a:t>
            </a:r>
            <a:r>
              <a:rPr lang="sk-SK" sz="2200" dirty="0"/>
              <a:t>, znížená fixácia a znížená frekvencia žmurkania - </a:t>
            </a:r>
            <a:r>
              <a:rPr lang="sk-SK" sz="2200" b="1" dirty="0"/>
              <a:t>slabšia kognitívna aktivita</a:t>
            </a:r>
            <a:r>
              <a:rPr lang="sk-SK" sz="2200" dirty="0"/>
              <a:t> a </a:t>
            </a:r>
            <a:r>
              <a:rPr lang="sk-SK" sz="2200" b="1" dirty="0"/>
              <a:t>emocionálna </a:t>
            </a:r>
            <a:r>
              <a:rPr lang="sk-SK" sz="2200" b="1" dirty="0" err="1"/>
              <a:t>dysregulácia</a:t>
            </a:r>
            <a:endParaRPr lang="sk-SK" sz="2200" dirty="0"/>
          </a:p>
          <a:p>
            <a:pPr marL="182563" lvl="1" indent="-182563" algn="ctr"/>
            <a:r>
              <a:rPr lang="sk-SK" sz="2200" b="1" dirty="0"/>
              <a:t>Úzkosť</a:t>
            </a:r>
            <a:r>
              <a:rPr lang="sk-SK" sz="2200" dirty="0"/>
              <a:t>: Zvýšená miera mrkania, vyhýbanie sa očnému kontaktu</a:t>
            </a:r>
          </a:p>
        </p:txBody>
      </p:sp>
    </p:spTree>
    <p:extLst>
      <p:ext uri="{BB962C8B-B14F-4D97-AF65-F5344CB8AC3E}">
        <p14:creationId xmlns:p14="http://schemas.microsoft.com/office/powerpoint/2010/main" val="18790985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8120" y="1448036"/>
            <a:ext cx="3093720" cy="1325563"/>
          </a:xfrm>
        </p:spPr>
        <p:txBody>
          <a:bodyPr>
            <a:normAutofit fontScale="90000"/>
          </a:bodyPr>
          <a:lstStyle/>
          <a:p>
            <a:r>
              <a:rPr lang="sk-SK" dirty="0"/>
              <a:t>ADHD pred a po liečbe </a:t>
            </a:r>
            <a:br>
              <a:rPr lang="sk-SK" dirty="0"/>
            </a:br>
            <a:r>
              <a:rPr lang="sk-SK" dirty="0"/>
              <a:t>a </a:t>
            </a:r>
            <a:r>
              <a:rPr lang="sk-SK" dirty="0" err="1"/>
              <a:t>eyetracking</a:t>
            </a:r>
            <a:br>
              <a:rPr lang="sk-SK" dirty="0"/>
            </a:b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3949021" y="178308"/>
            <a:ext cx="7315200" cy="430678"/>
          </a:xfrm>
        </p:spPr>
        <p:txBody>
          <a:bodyPr>
            <a:normAutofit fontScale="70000" lnSpcReduction="20000"/>
          </a:bodyPr>
          <a:lstStyle/>
          <a:p>
            <a:r>
              <a:rPr lang="sk-SK" dirty="0"/>
              <a:t>                     Pred liečbou                                           2 hod po liečbe</a:t>
            </a: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sk-SK" dirty="0"/>
              <a:t>Spolupráca s Psychiatrickou klinikou UNM</a:t>
            </a:r>
            <a:endParaRPr lang="sk-SK" noProof="0" dirty="0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CD8D479-8942-46E8-A226-A4E01F7A105C}" type="slidenum">
              <a:rPr lang="sk-SK" noProof="0" smtClean="0"/>
              <a:pPr rtl="0"/>
              <a:t>28</a:t>
            </a:fld>
            <a:endParaRPr lang="sk-SK" noProof="0" dirty="0"/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690" y="608987"/>
            <a:ext cx="3755931" cy="2815441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1623" y="608986"/>
            <a:ext cx="3757975" cy="2815441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3430" y="3556542"/>
            <a:ext cx="3753191" cy="2799808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2751" y="3556542"/>
            <a:ext cx="3736848" cy="2775601"/>
          </a:xfrm>
          <a:prstGeom prst="rect">
            <a:avLst/>
          </a:prstGeom>
        </p:spPr>
      </p:pic>
      <p:sp>
        <p:nvSpPr>
          <p:cNvPr id="11" name="BlokTextu 10">
            <a:extLst>
              <a:ext uri="{FF2B5EF4-FFF2-40B4-BE49-F238E27FC236}">
                <a16:creationId xmlns:a16="http://schemas.microsoft.com/office/drawing/2014/main" id="{FCD86197-3C4D-58E5-5336-E1DB197A37E4}"/>
              </a:ext>
            </a:extLst>
          </p:cNvPr>
          <p:cNvSpPr txBox="1"/>
          <p:nvPr/>
        </p:nvSpPr>
        <p:spPr>
          <a:xfrm>
            <a:off x="158496" y="3984059"/>
            <a:ext cx="3422904" cy="2458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lvl="1" indent="-182563" algn="ctr">
              <a:lnSpc>
                <a:spcPct val="130000"/>
              </a:lnSpc>
            </a:pPr>
            <a:r>
              <a:rPr lang="sk-SK" sz="2400" dirty="0"/>
              <a:t>Rýchle, nekontrolované pohyby očí - naznačujú problémy s </a:t>
            </a:r>
            <a:r>
              <a:rPr lang="sk-SK" sz="2400" b="1" dirty="0"/>
              <a:t>udržaním pozornosti</a:t>
            </a:r>
            <a:r>
              <a:rPr lang="sk-SK" sz="2400" dirty="0"/>
              <a:t> a </a:t>
            </a:r>
            <a:r>
              <a:rPr lang="sk-SK" sz="2400" b="1" dirty="0"/>
              <a:t>impulzívnosťou</a:t>
            </a:r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23346710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ye movement recordings comparing a patient diagnosed with ADHD/ASD and a  neurotypical patient. You can clearly see how much harder the ADHD/ASD  brain has to work just to read.. eye alignment is off, ...">
            <a:extLst>
              <a:ext uri="{FF2B5EF4-FFF2-40B4-BE49-F238E27FC236}">
                <a16:creationId xmlns:a16="http://schemas.microsoft.com/office/drawing/2014/main" id="{D7E85274-E5FF-97EF-687B-DC8A02D449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" t="21846" r="5407" b="20285"/>
          <a:stretch/>
        </p:blipFill>
        <p:spPr bwMode="auto">
          <a:xfrm>
            <a:off x="1897627" y="1274988"/>
            <a:ext cx="3588774" cy="420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BlokTextu 4">
            <a:extLst>
              <a:ext uri="{FF2B5EF4-FFF2-40B4-BE49-F238E27FC236}">
                <a16:creationId xmlns:a16="http://schemas.microsoft.com/office/drawing/2014/main" id="{226FA9B2-4F5C-5D75-1B5D-25E3F42694E5}"/>
              </a:ext>
            </a:extLst>
          </p:cNvPr>
          <p:cNvSpPr txBox="1"/>
          <p:nvPr/>
        </p:nvSpPr>
        <p:spPr>
          <a:xfrm>
            <a:off x="521110" y="1915767"/>
            <a:ext cx="116204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800" dirty="0"/>
              <a:t>ADHD</a:t>
            </a:r>
          </a:p>
          <a:p>
            <a:endParaRPr lang="sk-SK" sz="2800" dirty="0"/>
          </a:p>
          <a:p>
            <a:endParaRPr lang="sk-SK" sz="2800" dirty="0"/>
          </a:p>
          <a:p>
            <a:endParaRPr lang="sk-SK" sz="2800" dirty="0"/>
          </a:p>
          <a:p>
            <a:endParaRPr lang="sk-SK" sz="2800" dirty="0"/>
          </a:p>
          <a:p>
            <a:endParaRPr lang="sk-SK" sz="2800" dirty="0"/>
          </a:p>
          <a:p>
            <a:r>
              <a:rPr lang="sk-SK" sz="2800" dirty="0"/>
              <a:t>zdravý</a:t>
            </a:r>
          </a:p>
        </p:txBody>
      </p:sp>
      <p:pic>
        <p:nvPicPr>
          <p:cNvPr id="3074" name="Picture 2" descr="iFocus Health - Crunchbase Company Profile &amp; Funding">
            <a:extLst>
              <a:ext uri="{FF2B5EF4-FFF2-40B4-BE49-F238E27FC236}">
                <a16:creationId xmlns:a16="http://schemas.microsoft.com/office/drawing/2014/main" id="{E5871A66-7E76-A254-EA1B-863813B903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37"/>
          <a:stretch/>
        </p:blipFill>
        <p:spPr bwMode="auto">
          <a:xfrm>
            <a:off x="5889215" y="1567497"/>
            <a:ext cx="6076950" cy="202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lokTextu 5">
            <a:extLst>
              <a:ext uri="{FF2B5EF4-FFF2-40B4-BE49-F238E27FC236}">
                <a16:creationId xmlns:a16="http://schemas.microsoft.com/office/drawing/2014/main" id="{69223A6C-8C24-4783-F0F2-FDE6B3E2ABBC}"/>
              </a:ext>
            </a:extLst>
          </p:cNvPr>
          <p:cNvSpPr txBox="1"/>
          <p:nvPr/>
        </p:nvSpPr>
        <p:spPr>
          <a:xfrm>
            <a:off x="6369201" y="3763273"/>
            <a:ext cx="5116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800" dirty="0"/>
              <a:t>ADHD pred                        po liečbe</a:t>
            </a:r>
          </a:p>
        </p:txBody>
      </p:sp>
    </p:spTree>
    <p:extLst>
      <p:ext uri="{BB962C8B-B14F-4D97-AF65-F5344CB8AC3E}">
        <p14:creationId xmlns:p14="http://schemas.microsoft.com/office/powerpoint/2010/main" val="20831223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A79765-1F0B-7973-D7DF-121DA0C47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2534570"/>
            <a:ext cx="10515600" cy="1325563"/>
          </a:xfrm>
        </p:spPr>
        <p:txBody>
          <a:bodyPr/>
          <a:lstStyle/>
          <a:p>
            <a:pPr algn="ctr"/>
            <a:r>
              <a:rPr lang="sk-SK" b="1" dirty="0"/>
              <a:t>PUPILOMETRIA</a:t>
            </a:r>
          </a:p>
        </p:txBody>
      </p:sp>
    </p:spTree>
    <p:extLst>
      <p:ext uri="{BB962C8B-B14F-4D97-AF65-F5344CB8AC3E}">
        <p14:creationId xmlns:p14="http://schemas.microsoft.com/office/powerpoint/2010/main" val="34836906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 rotWithShape="1">
          <a:blip r:embed="rId3"/>
          <a:srcRect b="1341"/>
          <a:stretch/>
        </p:blipFill>
        <p:spPr>
          <a:xfrm>
            <a:off x="115509" y="0"/>
            <a:ext cx="9293384" cy="6748272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7F4E4F17-8876-DF69-46F5-E532C8F170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350" t="46074" r="4042" b="6587"/>
          <a:stretch/>
        </p:blipFill>
        <p:spPr>
          <a:xfrm>
            <a:off x="9059153" y="4296017"/>
            <a:ext cx="3017338" cy="2452255"/>
          </a:xfrm>
          <a:prstGeom prst="rect">
            <a:avLst/>
          </a:prstGeom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D959AEFD-53BD-A738-20BD-D326A5063A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470" t="17860" r="31546" b="62303"/>
          <a:stretch/>
        </p:blipFill>
        <p:spPr>
          <a:xfrm>
            <a:off x="10091831" y="573289"/>
            <a:ext cx="1378857" cy="1335314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DA015956-D062-E7D0-8E92-21F1EA7F301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99" t="13683" r="56189" b="47681"/>
          <a:stretch/>
        </p:blipFill>
        <p:spPr>
          <a:xfrm>
            <a:off x="9486030" y="2139319"/>
            <a:ext cx="2590461" cy="192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9633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>
            <a:extLst>
              <a:ext uri="{FF2B5EF4-FFF2-40B4-BE49-F238E27FC236}">
                <a16:creationId xmlns:a16="http://schemas.microsoft.com/office/drawing/2014/main" id="{38A0D6AE-4C7C-7256-907E-E24532F1A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78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91" y="974966"/>
            <a:ext cx="9569817" cy="5633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ĺžnik 1"/>
          <p:cNvSpPr/>
          <p:nvPr/>
        </p:nvSpPr>
        <p:spPr>
          <a:xfrm>
            <a:off x="195468" y="0"/>
            <a:ext cx="6562246" cy="8434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sk-SK" sz="3600" b="1" dirty="0"/>
              <a:t>PUPILÁRNY SVETELNÝ REFLEX</a:t>
            </a:r>
          </a:p>
        </p:txBody>
      </p:sp>
    </p:spTree>
    <p:extLst>
      <p:ext uri="{BB962C8B-B14F-4D97-AF65-F5344CB8AC3E}">
        <p14:creationId xmlns:p14="http://schemas.microsoft.com/office/powerpoint/2010/main" val="13755969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>
            <a:extLst>
              <a:ext uri="{FF2B5EF4-FFF2-40B4-BE49-F238E27FC236}">
                <a16:creationId xmlns:a16="http://schemas.microsoft.com/office/drawing/2014/main" id="{0C36D611-4343-B133-9F1D-764E343607BB}"/>
              </a:ext>
            </a:extLst>
          </p:cNvPr>
          <p:cNvSpPr/>
          <p:nvPr/>
        </p:nvSpPr>
        <p:spPr>
          <a:xfrm>
            <a:off x="85740" y="-177542"/>
            <a:ext cx="8918467" cy="8374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sk-SK" sz="3600" dirty="0"/>
              <a:t>PUPILÁRNY SVETELNÝ REFLEX – PNS a SNS časť</a:t>
            </a:r>
          </a:p>
        </p:txBody>
      </p:sp>
      <p:sp>
        <p:nvSpPr>
          <p:cNvPr id="3" name="Obdĺžnik: zaoblené rohy 2">
            <a:extLst>
              <a:ext uri="{FF2B5EF4-FFF2-40B4-BE49-F238E27FC236}">
                <a16:creationId xmlns:a16="http://schemas.microsoft.com/office/drawing/2014/main" id="{5B9375BC-37B5-B349-69B6-8D09D775851D}"/>
              </a:ext>
            </a:extLst>
          </p:cNvPr>
          <p:cNvSpPr/>
          <p:nvPr/>
        </p:nvSpPr>
        <p:spPr>
          <a:xfrm>
            <a:off x="85740" y="1915581"/>
            <a:ext cx="1057264" cy="1961105"/>
          </a:xfrm>
          <a:prstGeom prst="roundRect">
            <a:avLst>
              <a:gd name="adj" fmla="val 743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>
                <a:solidFill>
                  <a:schemeClr val="tx1"/>
                </a:solidFill>
              </a:rPr>
              <a:t>Fotoreceptory</a:t>
            </a:r>
            <a:r>
              <a:rPr lang="sk-SK" dirty="0">
                <a:solidFill>
                  <a:schemeClr val="tx1"/>
                </a:solidFill>
              </a:rPr>
              <a:t> na sietnici (</a:t>
            </a:r>
            <a:r>
              <a:rPr lang="sk-SK" dirty="0" err="1">
                <a:solidFill>
                  <a:schemeClr val="tx1"/>
                </a:solidFill>
              </a:rPr>
              <a:t>tyčinky,čapíky</a:t>
            </a:r>
            <a:r>
              <a:rPr lang="sk-SK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" name="Obdĺžnik: zaoblené rohy 3">
            <a:extLst>
              <a:ext uri="{FF2B5EF4-FFF2-40B4-BE49-F238E27FC236}">
                <a16:creationId xmlns:a16="http://schemas.microsoft.com/office/drawing/2014/main" id="{FDA19991-D313-8186-C5F5-B84ABA02DB8F}"/>
              </a:ext>
            </a:extLst>
          </p:cNvPr>
          <p:cNvSpPr/>
          <p:nvPr/>
        </p:nvSpPr>
        <p:spPr>
          <a:xfrm>
            <a:off x="1227516" y="1907664"/>
            <a:ext cx="1936789" cy="1955886"/>
          </a:xfrm>
          <a:prstGeom prst="roundRect">
            <a:avLst>
              <a:gd name="adj" fmla="val 621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>
                <a:solidFill>
                  <a:schemeClr val="tx1"/>
                </a:solidFill>
              </a:rPr>
              <a:t>Z oka -</a:t>
            </a:r>
            <a:r>
              <a:rPr lang="en-US" dirty="0">
                <a:solidFill>
                  <a:schemeClr val="tx1"/>
                </a:solidFill>
              </a:rPr>
              <a:t>&gt; </a:t>
            </a:r>
            <a:r>
              <a:rPr lang="sk-SK" dirty="0">
                <a:solidFill>
                  <a:schemeClr val="tx1"/>
                </a:solidFill>
              </a:rPr>
              <a:t>zrakový </a:t>
            </a:r>
            <a:r>
              <a:rPr lang="en-US" dirty="0" err="1">
                <a:solidFill>
                  <a:schemeClr val="tx1"/>
                </a:solidFill>
              </a:rPr>
              <a:t>nerv</a:t>
            </a:r>
            <a:r>
              <a:rPr lang="sk-SK" dirty="0">
                <a:solidFill>
                  <a:schemeClr val="tx1"/>
                </a:solidFill>
              </a:rPr>
              <a:t> (II.) -</a:t>
            </a:r>
            <a:r>
              <a:rPr lang="en-US" dirty="0">
                <a:solidFill>
                  <a:schemeClr val="tx1"/>
                </a:solidFill>
              </a:rPr>
              <a:t>&gt;</a:t>
            </a:r>
            <a:r>
              <a:rPr lang="sk-SK" dirty="0">
                <a:solidFill>
                  <a:schemeClr val="tx1"/>
                </a:solidFill>
              </a:rPr>
              <a:t> </a:t>
            </a:r>
            <a:r>
              <a:rPr lang="sk-SK" dirty="0" err="1">
                <a:solidFill>
                  <a:schemeClr val="tx1"/>
                </a:solidFill>
              </a:rPr>
              <a:t>pretektálnej</a:t>
            </a:r>
            <a:r>
              <a:rPr lang="sk-SK" dirty="0">
                <a:solidFill>
                  <a:schemeClr val="tx1"/>
                </a:solidFill>
              </a:rPr>
              <a:t> oblasti (</a:t>
            </a:r>
            <a:r>
              <a:rPr lang="sk-SK" dirty="0" err="1">
                <a:solidFill>
                  <a:schemeClr val="tx1"/>
                </a:solidFill>
              </a:rPr>
              <a:t>str.mozog</a:t>
            </a:r>
            <a:r>
              <a:rPr lang="sk-SK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5" name="Obdĺžnik: zaoblené rohy 4">
            <a:extLst>
              <a:ext uri="{FF2B5EF4-FFF2-40B4-BE49-F238E27FC236}">
                <a16:creationId xmlns:a16="http://schemas.microsoft.com/office/drawing/2014/main" id="{4989FAA0-4585-B792-7796-886D2611C722}"/>
              </a:ext>
            </a:extLst>
          </p:cNvPr>
          <p:cNvSpPr/>
          <p:nvPr/>
        </p:nvSpPr>
        <p:spPr>
          <a:xfrm>
            <a:off x="3248817" y="1910180"/>
            <a:ext cx="2518288" cy="1955885"/>
          </a:xfrm>
          <a:prstGeom prst="roundRect">
            <a:avLst>
              <a:gd name="adj" fmla="val 805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>
                <a:solidFill>
                  <a:schemeClr val="tx1"/>
                </a:solidFill>
              </a:rPr>
              <a:t>pretektálne</a:t>
            </a:r>
            <a:r>
              <a:rPr lang="sk-SK" dirty="0">
                <a:solidFill>
                  <a:schemeClr val="tx1"/>
                </a:solidFill>
              </a:rPr>
              <a:t> jadrá v strednom mozgu -</a:t>
            </a:r>
            <a:r>
              <a:rPr lang="en-US" dirty="0">
                <a:solidFill>
                  <a:schemeClr val="tx1"/>
                </a:solidFill>
              </a:rPr>
              <a:t>&gt;</a:t>
            </a:r>
            <a:r>
              <a:rPr lang="sk-SK" dirty="0">
                <a:solidFill>
                  <a:schemeClr val="tx1"/>
                </a:solidFill>
              </a:rPr>
              <a:t> bilaterálne impulzy do E-W PNS jadra a do jadier </a:t>
            </a:r>
            <a:r>
              <a:rPr lang="sk-SK" dirty="0" err="1">
                <a:solidFill>
                  <a:schemeClr val="tx1"/>
                </a:solidFill>
              </a:rPr>
              <a:t>III.hlav.n</a:t>
            </a:r>
            <a:r>
              <a:rPr lang="sk-SK" dirty="0">
                <a:solidFill>
                  <a:schemeClr val="tx1"/>
                </a:solidFill>
              </a:rPr>
              <a:t>.(</a:t>
            </a:r>
            <a:r>
              <a:rPr lang="sk-SK" dirty="0" err="1">
                <a:solidFill>
                  <a:schemeClr val="tx1"/>
                </a:solidFill>
              </a:rPr>
              <a:t>okohybný</a:t>
            </a:r>
            <a:r>
              <a:rPr lang="sk-SK" dirty="0">
                <a:solidFill>
                  <a:schemeClr val="tx1"/>
                </a:solidFill>
              </a:rPr>
              <a:t> n.)</a:t>
            </a:r>
          </a:p>
        </p:txBody>
      </p:sp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F63ABB65-94C5-1F75-9850-17B8FC329EF9}"/>
              </a:ext>
            </a:extLst>
          </p:cNvPr>
          <p:cNvSpPr/>
          <p:nvPr/>
        </p:nvSpPr>
        <p:spPr>
          <a:xfrm>
            <a:off x="85740" y="4528773"/>
            <a:ext cx="2437756" cy="1955885"/>
          </a:xfrm>
          <a:prstGeom prst="roundRect">
            <a:avLst>
              <a:gd name="adj" fmla="val 497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>
                <a:solidFill>
                  <a:schemeClr val="tx1"/>
                </a:solidFill>
              </a:rPr>
              <a:t>PNS </a:t>
            </a:r>
            <a:r>
              <a:rPr lang="sk-SK" dirty="0" err="1">
                <a:solidFill>
                  <a:schemeClr val="tx1"/>
                </a:solidFill>
              </a:rPr>
              <a:t>pregangliová</a:t>
            </a:r>
            <a:r>
              <a:rPr lang="sk-SK" dirty="0">
                <a:solidFill>
                  <a:schemeClr val="tx1"/>
                </a:solidFill>
              </a:rPr>
              <a:t> vlákna z E-W jadra a cez jadier </a:t>
            </a:r>
            <a:r>
              <a:rPr lang="sk-SK" dirty="0" err="1">
                <a:solidFill>
                  <a:schemeClr val="tx1"/>
                </a:solidFill>
              </a:rPr>
              <a:t>III.hlav.n</a:t>
            </a:r>
            <a:r>
              <a:rPr lang="sk-SK" dirty="0">
                <a:solidFill>
                  <a:schemeClr val="tx1"/>
                </a:solidFill>
              </a:rPr>
              <a:t>. -</a:t>
            </a:r>
            <a:r>
              <a:rPr lang="en-US" dirty="0">
                <a:solidFill>
                  <a:schemeClr val="tx1"/>
                </a:solidFill>
              </a:rPr>
              <a:t>&gt;</a:t>
            </a:r>
            <a:r>
              <a:rPr lang="sk-SK" dirty="0">
                <a:solidFill>
                  <a:schemeClr val="tx1"/>
                </a:solidFill>
              </a:rPr>
              <a:t>  ganglion </a:t>
            </a:r>
            <a:r>
              <a:rPr lang="sk-SK" dirty="0" err="1">
                <a:solidFill>
                  <a:schemeClr val="tx1"/>
                </a:solidFill>
              </a:rPr>
              <a:t>ciliare</a:t>
            </a:r>
            <a:r>
              <a:rPr lang="sk-SK" dirty="0">
                <a:solidFill>
                  <a:schemeClr val="tx1"/>
                </a:solidFill>
              </a:rPr>
              <a:t> -</a:t>
            </a:r>
            <a:r>
              <a:rPr lang="en-US" dirty="0">
                <a:solidFill>
                  <a:schemeClr val="tx1"/>
                </a:solidFill>
              </a:rPr>
              <a:t>&gt;</a:t>
            </a:r>
            <a:r>
              <a:rPr lang="sk-SK" dirty="0">
                <a:solidFill>
                  <a:schemeClr val="tx1"/>
                </a:solidFill>
              </a:rPr>
              <a:t> </a:t>
            </a:r>
            <a:r>
              <a:rPr lang="sk-SK" dirty="0" err="1">
                <a:solidFill>
                  <a:schemeClr val="tx1"/>
                </a:solidFill>
              </a:rPr>
              <a:t>postgangliové</a:t>
            </a:r>
            <a:r>
              <a:rPr lang="sk-SK" dirty="0">
                <a:solidFill>
                  <a:schemeClr val="tx1"/>
                </a:solidFill>
              </a:rPr>
              <a:t> PNS vlákna-</a:t>
            </a:r>
            <a:r>
              <a:rPr lang="sk-SK" dirty="0" err="1">
                <a:solidFill>
                  <a:schemeClr val="tx1"/>
                </a:solidFill>
              </a:rPr>
              <a:t>ciliárne</a:t>
            </a:r>
            <a:r>
              <a:rPr lang="sk-SK" dirty="0">
                <a:solidFill>
                  <a:schemeClr val="tx1"/>
                </a:solidFill>
              </a:rPr>
              <a:t> nervy</a:t>
            </a:r>
          </a:p>
        </p:txBody>
      </p:sp>
      <p:sp>
        <p:nvSpPr>
          <p:cNvPr id="7" name="Obdĺžnik: zaoblené rohy 6">
            <a:extLst>
              <a:ext uri="{FF2B5EF4-FFF2-40B4-BE49-F238E27FC236}">
                <a16:creationId xmlns:a16="http://schemas.microsoft.com/office/drawing/2014/main" id="{35CB15B1-13A2-0DFE-D188-606814A97A36}"/>
              </a:ext>
            </a:extLst>
          </p:cNvPr>
          <p:cNvSpPr/>
          <p:nvPr/>
        </p:nvSpPr>
        <p:spPr>
          <a:xfrm>
            <a:off x="2596425" y="4535044"/>
            <a:ext cx="2292360" cy="1949614"/>
          </a:xfrm>
          <a:prstGeom prst="roundRect">
            <a:avLst>
              <a:gd name="adj" fmla="val 4166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>
                <a:solidFill>
                  <a:schemeClr val="tx1"/>
                </a:solidFill>
              </a:rPr>
              <a:t>Zvierač zrenice (</a:t>
            </a:r>
            <a:r>
              <a:rPr lang="sk-SK" dirty="0" err="1">
                <a:solidFill>
                  <a:schemeClr val="tx1"/>
                </a:solidFill>
              </a:rPr>
              <a:t>m.sphincter</a:t>
            </a:r>
            <a:r>
              <a:rPr lang="sk-SK" dirty="0">
                <a:solidFill>
                  <a:schemeClr val="tx1"/>
                </a:solidFill>
              </a:rPr>
              <a:t> </a:t>
            </a:r>
            <a:r>
              <a:rPr lang="sk-SK" dirty="0" err="1">
                <a:solidFill>
                  <a:schemeClr val="tx1"/>
                </a:solidFill>
              </a:rPr>
              <a:t>pupillae</a:t>
            </a:r>
            <a:r>
              <a:rPr lang="sk-SK" dirty="0">
                <a:solidFill>
                  <a:schemeClr val="tx1"/>
                </a:solidFill>
              </a:rPr>
              <a:t>)–</a:t>
            </a:r>
            <a:r>
              <a:rPr lang="sk-SK" dirty="0" err="1">
                <a:solidFill>
                  <a:schemeClr val="tx1"/>
                </a:solidFill>
              </a:rPr>
              <a:t>miózu</a:t>
            </a:r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8" name="Obdĺžnik: zaoblené rohy 7">
            <a:extLst>
              <a:ext uri="{FF2B5EF4-FFF2-40B4-BE49-F238E27FC236}">
                <a16:creationId xmlns:a16="http://schemas.microsoft.com/office/drawing/2014/main" id="{9633515B-14E2-7ED3-4DF8-0A8E71CCE7C4}"/>
              </a:ext>
            </a:extLst>
          </p:cNvPr>
          <p:cNvSpPr/>
          <p:nvPr/>
        </p:nvSpPr>
        <p:spPr>
          <a:xfrm>
            <a:off x="85740" y="1605930"/>
            <a:ext cx="1057264" cy="275234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receptor</a:t>
            </a:r>
          </a:p>
        </p:txBody>
      </p:sp>
      <p:sp>
        <p:nvSpPr>
          <p:cNvPr id="9" name="Obdĺžnik: zaoblené rohy 8">
            <a:extLst>
              <a:ext uri="{FF2B5EF4-FFF2-40B4-BE49-F238E27FC236}">
                <a16:creationId xmlns:a16="http://schemas.microsoft.com/office/drawing/2014/main" id="{D047FAE8-AA75-2A94-0A3D-D8617CC4E369}"/>
              </a:ext>
            </a:extLst>
          </p:cNvPr>
          <p:cNvSpPr/>
          <p:nvPr/>
        </p:nvSpPr>
        <p:spPr>
          <a:xfrm>
            <a:off x="1230466" y="1606301"/>
            <a:ext cx="1848828" cy="260604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/>
              <a:t>Aferentná</a:t>
            </a:r>
            <a:r>
              <a:rPr lang="sk-SK" dirty="0"/>
              <a:t> dráha</a:t>
            </a:r>
          </a:p>
        </p:txBody>
      </p:sp>
      <p:sp>
        <p:nvSpPr>
          <p:cNvPr id="10" name="Obdĺžnik: zaoblené rohy 9">
            <a:extLst>
              <a:ext uri="{FF2B5EF4-FFF2-40B4-BE49-F238E27FC236}">
                <a16:creationId xmlns:a16="http://schemas.microsoft.com/office/drawing/2014/main" id="{CD118CA6-3A4D-0CAF-3A90-9AB86C39CCA1}"/>
              </a:ext>
            </a:extLst>
          </p:cNvPr>
          <p:cNvSpPr/>
          <p:nvPr/>
        </p:nvSpPr>
        <p:spPr>
          <a:xfrm>
            <a:off x="3667118" y="1606301"/>
            <a:ext cx="1848828" cy="260604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Centrum</a:t>
            </a:r>
          </a:p>
        </p:txBody>
      </p:sp>
      <p:sp>
        <p:nvSpPr>
          <p:cNvPr id="11" name="Obdĺžnik: zaoblené rohy 10">
            <a:extLst>
              <a:ext uri="{FF2B5EF4-FFF2-40B4-BE49-F238E27FC236}">
                <a16:creationId xmlns:a16="http://schemas.microsoft.com/office/drawing/2014/main" id="{C0C2ACB8-A188-7137-E671-326630E2C008}"/>
              </a:ext>
            </a:extLst>
          </p:cNvPr>
          <p:cNvSpPr/>
          <p:nvPr/>
        </p:nvSpPr>
        <p:spPr>
          <a:xfrm>
            <a:off x="384394" y="4229846"/>
            <a:ext cx="1848828" cy="260604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/>
              <a:t>Eferentná</a:t>
            </a:r>
            <a:r>
              <a:rPr lang="sk-SK" dirty="0"/>
              <a:t> dráha</a:t>
            </a:r>
          </a:p>
        </p:txBody>
      </p:sp>
      <p:sp>
        <p:nvSpPr>
          <p:cNvPr id="12" name="Obdĺžnik: zaoblené rohy 11">
            <a:extLst>
              <a:ext uri="{FF2B5EF4-FFF2-40B4-BE49-F238E27FC236}">
                <a16:creationId xmlns:a16="http://schemas.microsoft.com/office/drawing/2014/main" id="{25D4BA53-262F-70D8-11E2-CFE67574D891}"/>
              </a:ext>
            </a:extLst>
          </p:cNvPr>
          <p:cNvSpPr/>
          <p:nvPr/>
        </p:nvSpPr>
        <p:spPr>
          <a:xfrm>
            <a:off x="2799712" y="4229183"/>
            <a:ext cx="1848828" cy="260604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/>
              <a:t>Efektor</a:t>
            </a:r>
            <a:endParaRPr lang="sk-SK" dirty="0"/>
          </a:p>
        </p:txBody>
      </p:sp>
      <p:sp>
        <p:nvSpPr>
          <p:cNvPr id="13" name="Obdĺžnik: zaoblené rohy 12">
            <a:extLst>
              <a:ext uri="{FF2B5EF4-FFF2-40B4-BE49-F238E27FC236}">
                <a16:creationId xmlns:a16="http://schemas.microsoft.com/office/drawing/2014/main" id="{00D7902A-2EBF-FBC2-8FBF-A4A92AFE8D42}"/>
              </a:ext>
            </a:extLst>
          </p:cNvPr>
          <p:cNvSpPr/>
          <p:nvPr/>
        </p:nvSpPr>
        <p:spPr>
          <a:xfrm>
            <a:off x="85740" y="746797"/>
            <a:ext cx="7040041" cy="567692"/>
          </a:xfrm>
          <a:prstGeom prst="round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2400" dirty="0"/>
              <a:t>PNS – </a:t>
            </a:r>
            <a:r>
              <a:rPr lang="sk-SK" sz="2400" dirty="0" err="1"/>
              <a:t>mióza</a:t>
            </a:r>
            <a:r>
              <a:rPr lang="sk-SK" sz="2400" dirty="0"/>
              <a:t> -</a:t>
            </a:r>
            <a:r>
              <a:rPr lang="en-US" sz="2400" dirty="0"/>
              <a:t>&gt;</a:t>
            </a:r>
            <a:r>
              <a:rPr lang="sk-SK" sz="2400" dirty="0"/>
              <a:t> hlavný mechanizmus PSR</a:t>
            </a:r>
          </a:p>
        </p:txBody>
      </p:sp>
      <p:pic>
        <p:nvPicPr>
          <p:cNvPr id="27" name="Obrázok 26">
            <a:extLst>
              <a:ext uri="{FF2B5EF4-FFF2-40B4-BE49-F238E27FC236}">
                <a16:creationId xmlns:a16="http://schemas.microsoft.com/office/drawing/2014/main" id="{D0A38E3B-691C-A011-03C1-810CD19FB9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617" y="1605930"/>
            <a:ext cx="6234079" cy="4274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7068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>
            <a:extLst>
              <a:ext uri="{FF2B5EF4-FFF2-40B4-BE49-F238E27FC236}">
                <a16:creationId xmlns:a16="http://schemas.microsoft.com/office/drawing/2014/main" id="{0C36D611-4343-B133-9F1D-764E343607BB}"/>
              </a:ext>
            </a:extLst>
          </p:cNvPr>
          <p:cNvSpPr/>
          <p:nvPr/>
        </p:nvSpPr>
        <p:spPr>
          <a:xfrm>
            <a:off x="85740" y="-177542"/>
            <a:ext cx="8918467" cy="8374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sk-SK" sz="3600" dirty="0"/>
              <a:t>PUPILÁRNY SVETELNÝ REFLEX – PNS a SNS časť</a:t>
            </a:r>
          </a:p>
        </p:txBody>
      </p:sp>
      <p:sp>
        <p:nvSpPr>
          <p:cNvPr id="14" name="Obdĺžnik: zaoblené rohy 13">
            <a:extLst>
              <a:ext uri="{FF2B5EF4-FFF2-40B4-BE49-F238E27FC236}">
                <a16:creationId xmlns:a16="http://schemas.microsoft.com/office/drawing/2014/main" id="{1BB03382-52AA-5E18-772A-E02240DC1752}"/>
              </a:ext>
            </a:extLst>
          </p:cNvPr>
          <p:cNvSpPr/>
          <p:nvPr/>
        </p:nvSpPr>
        <p:spPr>
          <a:xfrm>
            <a:off x="85740" y="745416"/>
            <a:ext cx="7839060" cy="567693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SNS – </a:t>
            </a:r>
            <a:r>
              <a:rPr lang="sk-SK" dirty="0" err="1"/>
              <a:t>mydriáza</a:t>
            </a:r>
            <a:r>
              <a:rPr lang="sk-SK" dirty="0"/>
              <a:t> -</a:t>
            </a:r>
            <a:r>
              <a:rPr lang="en-US" dirty="0"/>
              <a:t>&gt;</a:t>
            </a:r>
            <a:r>
              <a:rPr lang="sk-SK" dirty="0"/>
              <a:t> hlavne v tme, bolesť, emócie, pri PSR potlačená</a:t>
            </a:r>
          </a:p>
        </p:txBody>
      </p:sp>
      <p:sp>
        <p:nvSpPr>
          <p:cNvPr id="26" name="BlokTextu 25">
            <a:extLst>
              <a:ext uri="{FF2B5EF4-FFF2-40B4-BE49-F238E27FC236}">
                <a16:creationId xmlns:a16="http://schemas.microsoft.com/office/drawing/2014/main" id="{1D14D4FE-9553-81C1-BFD5-7DEA7E497BC1}"/>
              </a:ext>
            </a:extLst>
          </p:cNvPr>
          <p:cNvSpPr txBox="1"/>
          <p:nvPr/>
        </p:nvSpPr>
        <p:spPr>
          <a:xfrm>
            <a:off x="85740" y="1607256"/>
            <a:ext cx="4418717" cy="44095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nemá priamy stimulačný vplyv na PLR, ale jeho útlm umožňuje dominanciu PNS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SNS začína v 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hypotalame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zostupuje do miechy a po prepnutí 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horné krčné ganglion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inervuje </a:t>
            </a:r>
            <a:r>
              <a:rPr lang="sk-SK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musculus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dilator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pupillae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(rozširovač zrenice); 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pri osvetlení oka dochádza k 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útlmu SNS 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aktivity, čím sa 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znižuje napätie v rozširovači zrenice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čo 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podporuje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jej 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zúženie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sprostredkované 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PNS</a:t>
            </a:r>
          </a:p>
        </p:txBody>
      </p:sp>
      <p:sp>
        <p:nvSpPr>
          <p:cNvPr id="16" name="BlokTextu 15">
            <a:extLst>
              <a:ext uri="{FF2B5EF4-FFF2-40B4-BE49-F238E27FC236}">
                <a16:creationId xmlns:a16="http://schemas.microsoft.com/office/drawing/2014/main" id="{599D822D-A30D-FF23-3F11-47305635E9A0}"/>
              </a:ext>
            </a:extLst>
          </p:cNvPr>
          <p:cNvSpPr txBox="1"/>
          <p:nvPr/>
        </p:nvSpPr>
        <p:spPr>
          <a:xfrm>
            <a:off x="0" y="6396429"/>
            <a:ext cx="121062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Zhrnutie: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Pri </a:t>
            </a:r>
            <a:r>
              <a:rPr lang="sk-SK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pupilárnom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svetelnom reflexe dominuje </a:t>
            </a:r>
            <a:r>
              <a:rPr lang="sk-SK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PNS</a:t>
            </a:r>
            <a:r>
              <a:rPr lang="sk-SK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ktorý aktívne zúži zrenicu, zatiaľ čo SNS je pasívne utlmený. </a:t>
            </a:r>
          </a:p>
        </p:txBody>
      </p:sp>
      <p:pic>
        <p:nvPicPr>
          <p:cNvPr id="17" name="Obrázok 16">
            <a:extLst>
              <a:ext uri="{FF2B5EF4-FFF2-40B4-BE49-F238E27FC236}">
                <a16:creationId xmlns:a16="http://schemas.microsoft.com/office/drawing/2014/main" id="{1E59B3D2-D21E-D1CD-328B-38551C495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973" y="1600228"/>
            <a:ext cx="7516609" cy="422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6700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C6602E-1CDA-FE36-B216-D66C2F892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923" y="-53023"/>
            <a:ext cx="10515600" cy="1325563"/>
          </a:xfrm>
        </p:spPr>
        <p:txBody>
          <a:bodyPr/>
          <a:lstStyle/>
          <a:p>
            <a:r>
              <a:rPr lang="sk-SK" b="1" dirty="0"/>
              <a:t>PUPILOMETRIA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F1D21B62-3B35-64A3-C06F-0F9999A7DC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10" y="3996519"/>
            <a:ext cx="5172901" cy="2072049"/>
          </a:xfrm>
          <a:prstGeom prst="rect">
            <a:avLst/>
          </a:prstGeom>
        </p:spPr>
      </p:pic>
      <p:pic>
        <p:nvPicPr>
          <p:cNvPr id="11" name="Obrázok 10">
            <a:extLst>
              <a:ext uri="{FF2B5EF4-FFF2-40B4-BE49-F238E27FC236}">
                <a16:creationId xmlns:a16="http://schemas.microsoft.com/office/drawing/2014/main" id="{DA5A8D9D-EEDC-1206-7AAC-9DA1E8216F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39" y="1077468"/>
            <a:ext cx="5077534" cy="2743583"/>
          </a:xfrm>
          <a:prstGeom prst="rect">
            <a:avLst/>
          </a:prstGeom>
        </p:spPr>
      </p:pic>
      <p:pic>
        <p:nvPicPr>
          <p:cNvPr id="3076" name="Picture 4" descr="NeurOptics' NPi-300 Automated Pupillometer, US">
            <a:extLst>
              <a:ext uri="{FF2B5EF4-FFF2-40B4-BE49-F238E27FC236}">
                <a16:creationId xmlns:a16="http://schemas.microsoft.com/office/drawing/2014/main" id="{82434564-A93D-7C34-A711-D201F92F6C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91" r="35805"/>
          <a:stretch/>
        </p:blipFill>
        <p:spPr bwMode="auto">
          <a:xfrm>
            <a:off x="7525861" y="789432"/>
            <a:ext cx="2853080" cy="5279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0F706D28-98EE-4263-6CD1-286CC08F1C26}"/>
              </a:ext>
            </a:extLst>
          </p:cNvPr>
          <p:cNvPicPr>
            <a:picLocks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3" t="2078" r="4097" b="1731"/>
          <a:stretch/>
        </p:blipFill>
        <p:spPr bwMode="auto">
          <a:xfrm>
            <a:off x="5510252" y="283185"/>
            <a:ext cx="6608303" cy="49173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BlokTextu 11">
            <a:extLst>
              <a:ext uri="{FF2B5EF4-FFF2-40B4-BE49-F238E27FC236}">
                <a16:creationId xmlns:a16="http://schemas.microsoft.com/office/drawing/2014/main" id="{CF56E209-B52F-E6D7-4929-F05EFE169CFD}"/>
              </a:ext>
            </a:extLst>
          </p:cNvPr>
          <p:cNvSpPr txBox="1"/>
          <p:nvPr/>
        </p:nvSpPr>
        <p:spPr>
          <a:xfrm>
            <a:off x="235610" y="5237600"/>
            <a:ext cx="11841631" cy="1544479"/>
          </a:xfrm>
          <a:prstGeom prst="roundRect">
            <a:avLst>
              <a:gd name="adj" fmla="val 1176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200" b="1" dirty="0" err="1"/>
              <a:t>NPi</a:t>
            </a:r>
            <a:r>
              <a:rPr lang="sk-SK" sz="2200" b="1" dirty="0"/>
              <a:t> – </a:t>
            </a:r>
            <a:r>
              <a:rPr lang="sk-SK" sz="2200" dirty="0"/>
              <a:t>kombinácia: veľkosť zrenice (min a max), Latencia, Rýchlosť kontrakcie, Rýchlosť dilatácie</a:t>
            </a:r>
          </a:p>
          <a:p>
            <a:r>
              <a:rPr lang="sk-SK" sz="2200" b="1" dirty="0"/>
              <a:t>Norma 3-5; </a:t>
            </a:r>
            <a:r>
              <a:rPr lang="sk-SK" sz="2200" dirty="0"/>
              <a:t>Abnormálny/lenivý nález </a:t>
            </a:r>
            <a:r>
              <a:rPr lang="en-US" sz="2200" b="1" dirty="0"/>
              <a:t>&lt;</a:t>
            </a:r>
            <a:r>
              <a:rPr lang="sk-SK" sz="2200" b="1" dirty="0"/>
              <a:t>3</a:t>
            </a:r>
            <a:r>
              <a:rPr lang="sk-SK" sz="2200" dirty="0"/>
              <a:t>- Zrenica reaguje „lenivo“, neurologický problém, napr. ↑ vnútrolebečný tlak /poškodenie mozgového kmeňa; </a:t>
            </a:r>
            <a:r>
              <a:rPr lang="sk-SK" sz="2200" b="1" dirty="0"/>
              <a:t>0</a:t>
            </a:r>
            <a:r>
              <a:rPr lang="sk-SK" sz="2200" dirty="0"/>
              <a:t> (Nereaktívna </a:t>
            </a:r>
            <a:r>
              <a:rPr lang="sk-SK" sz="2200" dirty="0" err="1"/>
              <a:t>pupila</a:t>
            </a:r>
            <a:r>
              <a:rPr lang="sk-SK" sz="2200" dirty="0"/>
              <a:t>): Úplná absencia PLR.</a:t>
            </a:r>
          </a:p>
          <a:p>
            <a:r>
              <a:rPr lang="sk-SK" sz="2200" b="1" dirty="0"/>
              <a:t>Rozdiel</a:t>
            </a:r>
            <a:r>
              <a:rPr lang="sk-SK" sz="2200" dirty="0"/>
              <a:t> </a:t>
            </a:r>
            <a:r>
              <a:rPr lang="sk-SK" sz="2200" b="1" dirty="0"/>
              <a:t>&gt; 0,7 </a:t>
            </a:r>
            <a:r>
              <a:rPr lang="sk-SK" sz="2200" dirty="0"/>
              <a:t>medzi </a:t>
            </a:r>
            <a:r>
              <a:rPr lang="sk-SK" sz="2200" dirty="0" err="1"/>
              <a:t>ĽaP</a:t>
            </a:r>
            <a:r>
              <a:rPr lang="sk-SK" sz="2200" dirty="0"/>
              <a:t> okom - významná </a:t>
            </a:r>
            <a:r>
              <a:rPr lang="sk-SK" sz="2200" dirty="0" err="1"/>
              <a:t>anizokória</a:t>
            </a:r>
            <a:r>
              <a:rPr lang="sk-SK" sz="2200" dirty="0"/>
              <a:t>, ↑ pozornosť</a:t>
            </a:r>
          </a:p>
        </p:txBody>
      </p:sp>
    </p:spTree>
    <p:extLst>
      <p:ext uri="{BB962C8B-B14F-4D97-AF65-F5344CB8AC3E}">
        <p14:creationId xmlns:p14="http://schemas.microsoft.com/office/powerpoint/2010/main" val="3050751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6200000">
            <a:off x="-2752344" y="2752344"/>
            <a:ext cx="6858000" cy="1353312"/>
          </a:xfr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ctr"/>
            <a:r>
              <a:rPr lang="sk-SK" sz="3600" b="1" dirty="0"/>
              <a:t>Budúcnosť monitorovania </a:t>
            </a:r>
            <a:r>
              <a:rPr lang="sk-SK" sz="3600" b="1" dirty="0" err="1"/>
              <a:t>okulometrického</a:t>
            </a:r>
            <a:r>
              <a:rPr lang="sk-SK" sz="3600" b="1" dirty="0"/>
              <a:t> správania</a:t>
            </a:r>
            <a:endParaRPr lang="sk-SK" sz="3600" dirty="0"/>
          </a:p>
        </p:txBody>
      </p:sp>
      <p:sp>
        <p:nvSpPr>
          <p:cNvPr id="3" name="Zástupný objekt obsahu 2"/>
          <p:cNvSpPr>
            <a:spLocks noGrp="1"/>
          </p:cNvSpPr>
          <p:nvPr>
            <p:ph sz="half" idx="1"/>
          </p:nvPr>
        </p:nvSpPr>
        <p:spPr>
          <a:xfrm>
            <a:off x="1683136" y="163322"/>
            <a:ext cx="10362560" cy="6615953"/>
          </a:xfrm>
        </p:spPr>
        <p:txBody>
          <a:bodyPr rtlCol="0">
            <a:normAutofit/>
          </a:bodyPr>
          <a:lstStyle/>
          <a:p>
            <a:endParaRPr lang="sk-SK" dirty="0"/>
          </a:p>
          <a:p>
            <a:pPr marL="182563" lvl="1" indent="-182563"/>
            <a:r>
              <a:rPr lang="sk-SK" sz="2800" b="1" dirty="0"/>
              <a:t>Včasná detekcia/prevencia</a:t>
            </a:r>
          </a:p>
          <a:p>
            <a:pPr marL="182563" lvl="1" indent="-182563"/>
            <a:endParaRPr lang="sk-SK" sz="2800" dirty="0"/>
          </a:p>
          <a:p>
            <a:pPr marL="182563" lvl="1" indent="-182563"/>
            <a:r>
              <a:rPr lang="sk-SK" sz="2800" b="1" dirty="0" err="1"/>
              <a:t>Personalizovaná</a:t>
            </a:r>
            <a:r>
              <a:rPr lang="sk-SK" sz="2800" b="1" dirty="0"/>
              <a:t> medicína a objektivizácia dg a </a:t>
            </a:r>
            <a:r>
              <a:rPr lang="sk-SK" sz="2800" b="1" dirty="0" err="1"/>
              <a:t>th</a:t>
            </a:r>
            <a:r>
              <a:rPr lang="sk-SK" sz="2800" b="1" dirty="0"/>
              <a:t> postupov</a:t>
            </a:r>
          </a:p>
          <a:p>
            <a:pPr marL="182563" lvl="1" indent="-182563"/>
            <a:endParaRPr lang="sk-SK" sz="2800" dirty="0"/>
          </a:p>
          <a:p>
            <a:pPr marL="182563" lvl="1" indent="-182563"/>
            <a:r>
              <a:rPr lang="sk-SK" sz="2800" b="1" dirty="0"/>
              <a:t>Monitorovanie priebehu liečby</a:t>
            </a:r>
            <a:endParaRPr lang="sk-SK" sz="2800" dirty="0"/>
          </a:p>
          <a:p>
            <a:pPr marL="182563" lvl="1" indent="-182563"/>
            <a:endParaRPr lang="sk-SK" sz="2800" b="1" dirty="0"/>
          </a:p>
          <a:p>
            <a:pPr marL="182563" lvl="1" indent="-182563"/>
            <a:r>
              <a:rPr lang="sk-SK" sz="2800" b="1" dirty="0"/>
              <a:t>Výskum</a:t>
            </a:r>
            <a:r>
              <a:rPr lang="sk-SK" sz="2800" dirty="0"/>
              <a:t> </a:t>
            </a:r>
            <a:r>
              <a:rPr lang="sk-SK" sz="2800" b="1" dirty="0" err="1"/>
              <a:t>okulometrických</a:t>
            </a:r>
            <a:r>
              <a:rPr lang="sk-SK" sz="2800" b="1" dirty="0"/>
              <a:t> vzorov pri jednotlivých psychických poruchách</a:t>
            </a:r>
          </a:p>
          <a:p>
            <a:pPr marL="182563" lvl="1" indent="-182563"/>
            <a:endParaRPr lang="sk-SK" sz="2800" b="1" dirty="0"/>
          </a:p>
          <a:p>
            <a:pPr marL="182563" lvl="1" indent="-182563"/>
            <a:r>
              <a:rPr lang="sk-SK" sz="2800" b="1" dirty="0"/>
              <a:t>Integrácia s AI</a:t>
            </a:r>
            <a:endParaRPr lang="sk-SK" sz="2800" dirty="0"/>
          </a:p>
          <a:p>
            <a:pPr marL="182563" lvl="1" indent="-182563"/>
            <a:endParaRPr lang="sk-SK" sz="2800" dirty="0"/>
          </a:p>
          <a:p>
            <a:r>
              <a:rPr lang="sk-SK" b="1" dirty="0"/>
              <a:t>Výzvy</a:t>
            </a:r>
            <a:r>
              <a:rPr lang="sk-SK" dirty="0"/>
              <a:t>: stanovenie štandardizovaných protokolov</a:t>
            </a:r>
          </a:p>
        </p:txBody>
      </p:sp>
      <p:sp>
        <p:nvSpPr>
          <p:cNvPr id="5" name="Zástupný objekt čísla snímky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CD8D479-8942-46E8-A226-A4E01F7A105C}" type="slidenum">
              <a:rPr lang="sk-SK" smtClean="0"/>
              <a:t>37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70542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ED60B9-A009-F782-8D09-B1E082778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136" y="375811"/>
            <a:ext cx="11524488" cy="843389"/>
          </a:xfr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pl-PL" dirty="0"/>
              <a:t>ZHRNUTIE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7AAA0EB-AE93-BF4A-6CF5-ACFA652B0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645" y="1445342"/>
            <a:ext cx="11818374" cy="5260257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k-SK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Oči sú zrkadlom mozgu:</a:t>
            </a:r>
            <a:r>
              <a:rPr lang="sk-SK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Každý pohyb vášho oka odráža to, ako váš mozog premýšľa, spomína a cíti.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k-SK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Pohľad „do </a:t>
            </a:r>
            <a:r>
              <a:rPr lang="sk-SK" sz="20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blba</a:t>
            </a:r>
            <a:r>
              <a:rPr lang="sk-SK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 nie je strata času:</a:t>
            </a:r>
            <a:r>
              <a:rPr lang="sk-SK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Keď pri premýšľaní uhýbate zrakom, pomáhate svojmu mozgu sústrediť sa na dôležité spomienky.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k-SK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Zvedavosť udržuje mladosť:</a:t>
            </a:r>
            <a:r>
              <a:rPr lang="sk-SK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Aktívne sledovanie okolia, čítanie a vizuálne hry (krížovky, hľadanie rozdielov) sú výborným tréningom pre vašu mentálnu kondíciu.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k-SK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Dôverujte intuícii, nie mýtom:</a:t>
            </a:r>
            <a:r>
              <a:rPr lang="sk-SK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Smer pohľadu neodhalí klamstvo stopercentne, ale zmena v správaní očí nám hovorí, že sa v mysli druhého človeka niečo dôležité deje.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k-SK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Chráňte si svoj zrak:</a:t>
            </a:r>
            <a:r>
              <a:rPr lang="sk-SK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Nielen kvôli videniu, ale aj kvôli spojeniu so svetom.</a:t>
            </a:r>
          </a:p>
          <a:p>
            <a:endParaRPr lang="sk-SK" sz="3200" dirty="0"/>
          </a:p>
        </p:txBody>
      </p:sp>
    </p:spTree>
    <p:extLst>
      <p:ext uri="{BB962C8B-B14F-4D97-AF65-F5344CB8AC3E}">
        <p14:creationId xmlns:p14="http://schemas.microsoft.com/office/powerpoint/2010/main" val="10123596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Obdĺžnik 97">
            <a:extLst>
              <a:ext uri="{FF2B5EF4-FFF2-40B4-BE49-F238E27FC236}">
                <a16:creationId xmlns:a16="http://schemas.microsoft.com/office/drawing/2014/main" id="{11762A05-AF30-B38B-0289-867A30CBE9F1}"/>
              </a:ext>
            </a:extLst>
          </p:cNvPr>
          <p:cNvSpPr/>
          <p:nvPr/>
        </p:nvSpPr>
        <p:spPr>
          <a:xfrm>
            <a:off x="10032823" y="4895816"/>
            <a:ext cx="47625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99" name="Obdĺžnik 98">
            <a:extLst>
              <a:ext uri="{FF2B5EF4-FFF2-40B4-BE49-F238E27FC236}">
                <a16:creationId xmlns:a16="http://schemas.microsoft.com/office/drawing/2014/main" id="{27CB6AEE-140C-C138-3650-2E82F6500455}"/>
              </a:ext>
            </a:extLst>
          </p:cNvPr>
          <p:cNvSpPr/>
          <p:nvPr/>
        </p:nvSpPr>
        <p:spPr>
          <a:xfrm>
            <a:off x="10509073" y="4895816"/>
            <a:ext cx="47625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00" name="Obdĺžnik 99">
            <a:extLst>
              <a:ext uri="{FF2B5EF4-FFF2-40B4-BE49-F238E27FC236}">
                <a16:creationId xmlns:a16="http://schemas.microsoft.com/office/drawing/2014/main" id="{FC483546-9829-4F12-C87B-BD20CDCC4114}"/>
              </a:ext>
            </a:extLst>
          </p:cNvPr>
          <p:cNvSpPr/>
          <p:nvPr/>
        </p:nvSpPr>
        <p:spPr>
          <a:xfrm>
            <a:off x="9556573" y="4895816"/>
            <a:ext cx="47625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07" name="Obdĺžnik 106">
            <a:extLst>
              <a:ext uri="{FF2B5EF4-FFF2-40B4-BE49-F238E27FC236}">
                <a16:creationId xmlns:a16="http://schemas.microsoft.com/office/drawing/2014/main" id="{F26B75AC-7964-1F15-54A3-6FB0FBCE1713}"/>
              </a:ext>
            </a:extLst>
          </p:cNvPr>
          <p:cNvSpPr/>
          <p:nvPr/>
        </p:nvSpPr>
        <p:spPr>
          <a:xfrm>
            <a:off x="9103102" y="489374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6" name="Obdĺžnik 145">
            <a:extLst>
              <a:ext uri="{FF2B5EF4-FFF2-40B4-BE49-F238E27FC236}">
                <a16:creationId xmlns:a16="http://schemas.microsoft.com/office/drawing/2014/main" id="{EFA59D64-E380-7493-1B6D-91BC9F948009}"/>
              </a:ext>
            </a:extLst>
          </p:cNvPr>
          <p:cNvSpPr/>
          <p:nvPr/>
        </p:nvSpPr>
        <p:spPr>
          <a:xfrm>
            <a:off x="10468171" y="6289653"/>
            <a:ext cx="491589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7" name="Obdĺžnik 146">
            <a:extLst>
              <a:ext uri="{FF2B5EF4-FFF2-40B4-BE49-F238E27FC236}">
                <a16:creationId xmlns:a16="http://schemas.microsoft.com/office/drawing/2014/main" id="{82532CA7-9AF0-3D59-C871-9E70821C4E06}"/>
              </a:ext>
            </a:extLst>
          </p:cNvPr>
          <p:cNvSpPr/>
          <p:nvPr/>
        </p:nvSpPr>
        <p:spPr>
          <a:xfrm>
            <a:off x="10953947" y="628965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8" name="Obdĺžnik 147">
            <a:extLst>
              <a:ext uri="{FF2B5EF4-FFF2-40B4-BE49-F238E27FC236}">
                <a16:creationId xmlns:a16="http://schemas.microsoft.com/office/drawing/2014/main" id="{2A7C0041-B3DA-388A-07C6-280AB99F6918}"/>
              </a:ext>
            </a:extLst>
          </p:cNvPr>
          <p:cNvSpPr/>
          <p:nvPr/>
        </p:nvSpPr>
        <p:spPr>
          <a:xfrm>
            <a:off x="11411147" y="628965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7" name="Obdĺžnik 136">
            <a:extLst>
              <a:ext uri="{FF2B5EF4-FFF2-40B4-BE49-F238E27FC236}">
                <a16:creationId xmlns:a16="http://schemas.microsoft.com/office/drawing/2014/main" id="{B56BA166-FD33-019B-5AB2-7722254C9126}"/>
              </a:ext>
            </a:extLst>
          </p:cNvPr>
          <p:cNvSpPr/>
          <p:nvPr/>
        </p:nvSpPr>
        <p:spPr>
          <a:xfrm>
            <a:off x="10483511" y="5830175"/>
            <a:ext cx="47625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8" name="Obdĺžnik 137">
            <a:extLst>
              <a:ext uri="{FF2B5EF4-FFF2-40B4-BE49-F238E27FC236}">
                <a16:creationId xmlns:a16="http://schemas.microsoft.com/office/drawing/2014/main" id="{20906802-5CF2-7E54-055B-26768E402D5F}"/>
              </a:ext>
            </a:extLst>
          </p:cNvPr>
          <p:cNvSpPr/>
          <p:nvPr/>
        </p:nvSpPr>
        <p:spPr>
          <a:xfrm>
            <a:off x="10959761" y="5830175"/>
            <a:ext cx="47625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1" name="Obdĺžnik 80">
            <a:extLst>
              <a:ext uri="{FF2B5EF4-FFF2-40B4-BE49-F238E27FC236}">
                <a16:creationId xmlns:a16="http://schemas.microsoft.com/office/drawing/2014/main" id="{2EC72CE8-31C0-EC38-22F2-84E546AB228A}"/>
              </a:ext>
            </a:extLst>
          </p:cNvPr>
          <p:cNvSpPr/>
          <p:nvPr/>
        </p:nvSpPr>
        <p:spPr>
          <a:xfrm>
            <a:off x="9935085" y="3124100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2" name="Obdĺžnik 81">
            <a:extLst>
              <a:ext uri="{FF2B5EF4-FFF2-40B4-BE49-F238E27FC236}">
                <a16:creationId xmlns:a16="http://schemas.microsoft.com/office/drawing/2014/main" id="{E0CE81D0-72C4-FEDB-24F7-10374248E2FC}"/>
              </a:ext>
            </a:extLst>
          </p:cNvPr>
          <p:cNvSpPr/>
          <p:nvPr/>
        </p:nvSpPr>
        <p:spPr>
          <a:xfrm>
            <a:off x="7660187" y="3121935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7" name="Obdĺžnik 76">
            <a:extLst>
              <a:ext uri="{FF2B5EF4-FFF2-40B4-BE49-F238E27FC236}">
                <a16:creationId xmlns:a16="http://schemas.microsoft.com/office/drawing/2014/main" id="{145E6D53-863E-B9AD-B179-C2EC04C8C40D}"/>
              </a:ext>
            </a:extLst>
          </p:cNvPr>
          <p:cNvSpPr/>
          <p:nvPr/>
        </p:nvSpPr>
        <p:spPr>
          <a:xfrm>
            <a:off x="5475429" y="364521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9" name="Obdĺžnik 78">
            <a:extLst>
              <a:ext uri="{FF2B5EF4-FFF2-40B4-BE49-F238E27FC236}">
                <a16:creationId xmlns:a16="http://schemas.microsoft.com/office/drawing/2014/main" id="{6CFC3530-5DAB-29CE-8DA6-5AD98BEF1862}"/>
              </a:ext>
            </a:extLst>
          </p:cNvPr>
          <p:cNvSpPr/>
          <p:nvPr/>
        </p:nvSpPr>
        <p:spPr>
          <a:xfrm>
            <a:off x="5929910" y="364521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0" name="Obdĺžnik 79">
            <a:extLst>
              <a:ext uri="{FF2B5EF4-FFF2-40B4-BE49-F238E27FC236}">
                <a16:creationId xmlns:a16="http://schemas.microsoft.com/office/drawing/2014/main" id="{C5781CB0-415A-4A00-9A35-4EB4C0EE2B39}"/>
              </a:ext>
            </a:extLst>
          </p:cNvPr>
          <p:cNvSpPr/>
          <p:nvPr/>
        </p:nvSpPr>
        <p:spPr>
          <a:xfrm>
            <a:off x="6384391" y="364521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6" name="Obdĺžnik 45">
            <a:extLst>
              <a:ext uri="{FF2B5EF4-FFF2-40B4-BE49-F238E27FC236}">
                <a16:creationId xmlns:a16="http://schemas.microsoft.com/office/drawing/2014/main" id="{F6BBA575-C189-E102-1DFB-D70975B31F16}"/>
              </a:ext>
            </a:extLst>
          </p:cNvPr>
          <p:cNvSpPr/>
          <p:nvPr/>
        </p:nvSpPr>
        <p:spPr>
          <a:xfrm>
            <a:off x="6731902" y="2195989"/>
            <a:ext cx="47625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grpSp>
        <p:nvGrpSpPr>
          <p:cNvPr id="18" name="Skupina 17">
            <a:extLst>
              <a:ext uri="{FF2B5EF4-FFF2-40B4-BE49-F238E27FC236}">
                <a16:creationId xmlns:a16="http://schemas.microsoft.com/office/drawing/2014/main" id="{978AAB65-858D-C572-FA66-0F81462B21F3}"/>
              </a:ext>
            </a:extLst>
          </p:cNvPr>
          <p:cNvGrpSpPr/>
          <p:nvPr/>
        </p:nvGrpSpPr>
        <p:grpSpPr>
          <a:xfrm>
            <a:off x="692657" y="57059"/>
            <a:ext cx="5029200" cy="466530"/>
            <a:chOff x="2202024" y="877078"/>
            <a:chExt cx="5029200" cy="466530"/>
          </a:xfrm>
        </p:grpSpPr>
        <p:sp>
          <p:nvSpPr>
            <p:cNvPr id="2" name="Obdĺžnik 1">
              <a:extLst>
                <a:ext uri="{FF2B5EF4-FFF2-40B4-BE49-F238E27FC236}">
                  <a16:creationId xmlns:a16="http://schemas.microsoft.com/office/drawing/2014/main" id="{E8F22350-0652-096C-91FA-E425C3D4CF14}"/>
                </a:ext>
              </a:extLst>
            </p:cNvPr>
            <p:cNvSpPr/>
            <p:nvPr/>
          </p:nvSpPr>
          <p:spPr>
            <a:xfrm>
              <a:off x="22020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 dirty="0"/>
            </a:p>
          </p:txBody>
        </p:sp>
        <p:sp>
          <p:nvSpPr>
            <p:cNvPr id="3" name="Obdĺžnik 2">
              <a:extLst>
                <a:ext uri="{FF2B5EF4-FFF2-40B4-BE49-F238E27FC236}">
                  <a16:creationId xmlns:a16="http://schemas.microsoft.com/office/drawing/2014/main" id="{C4E28205-2344-3DFF-31A5-129544CFF821}"/>
                </a:ext>
              </a:extLst>
            </p:cNvPr>
            <p:cNvSpPr/>
            <p:nvPr/>
          </p:nvSpPr>
          <p:spPr>
            <a:xfrm>
              <a:off x="26592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4" name="Obdĺžnik 3">
              <a:extLst>
                <a:ext uri="{FF2B5EF4-FFF2-40B4-BE49-F238E27FC236}">
                  <a16:creationId xmlns:a16="http://schemas.microsoft.com/office/drawing/2014/main" id="{E3E35E81-CC86-C562-1E25-2852CBCBE0F3}"/>
                </a:ext>
              </a:extLst>
            </p:cNvPr>
            <p:cNvSpPr/>
            <p:nvPr/>
          </p:nvSpPr>
          <p:spPr>
            <a:xfrm>
              <a:off x="31164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5" name="Obdĺžnik 4">
              <a:extLst>
                <a:ext uri="{FF2B5EF4-FFF2-40B4-BE49-F238E27FC236}">
                  <a16:creationId xmlns:a16="http://schemas.microsoft.com/office/drawing/2014/main" id="{0965902B-D034-CA83-59A9-6D35A60847C5}"/>
                </a:ext>
              </a:extLst>
            </p:cNvPr>
            <p:cNvSpPr/>
            <p:nvPr/>
          </p:nvSpPr>
          <p:spPr>
            <a:xfrm>
              <a:off x="35736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6" name="Obdĺžnik 5">
              <a:extLst>
                <a:ext uri="{FF2B5EF4-FFF2-40B4-BE49-F238E27FC236}">
                  <a16:creationId xmlns:a16="http://schemas.microsoft.com/office/drawing/2014/main" id="{72CF021A-7EA6-D6DB-4372-A3B36B47F2E8}"/>
                </a:ext>
              </a:extLst>
            </p:cNvPr>
            <p:cNvSpPr/>
            <p:nvPr/>
          </p:nvSpPr>
          <p:spPr>
            <a:xfrm>
              <a:off x="4030824" y="877078"/>
              <a:ext cx="457200" cy="46653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7" name="Obdĺžnik 6">
              <a:extLst>
                <a:ext uri="{FF2B5EF4-FFF2-40B4-BE49-F238E27FC236}">
                  <a16:creationId xmlns:a16="http://schemas.microsoft.com/office/drawing/2014/main" id="{DE39F469-2211-55A3-0C00-E4A1C124C4EF}"/>
                </a:ext>
              </a:extLst>
            </p:cNvPr>
            <p:cNvSpPr/>
            <p:nvPr/>
          </p:nvSpPr>
          <p:spPr>
            <a:xfrm>
              <a:off x="44880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8" name="Obdĺžnik 7">
              <a:extLst>
                <a:ext uri="{FF2B5EF4-FFF2-40B4-BE49-F238E27FC236}">
                  <a16:creationId xmlns:a16="http://schemas.microsoft.com/office/drawing/2014/main" id="{82ED77EC-9BF2-F7B0-D2F2-E8EB7065B35D}"/>
                </a:ext>
              </a:extLst>
            </p:cNvPr>
            <p:cNvSpPr/>
            <p:nvPr/>
          </p:nvSpPr>
          <p:spPr>
            <a:xfrm>
              <a:off x="49452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9" name="Obdĺžnik 8">
              <a:extLst>
                <a:ext uri="{FF2B5EF4-FFF2-40B4-BE49-F238E27FC236}">
                  <a16:creationId xmlns:a16="http://schemas.microsoft.com/office/drawing/2014/main" id="{8E441ED0-ACBF-D04D-D4DF-B2F5F9DF78A0}"/>
                </a:ext>
              </a:extLst>
            </p:cNvPr>
            <p:cNvSpPr/>
            <p:nvPr/>
          </p:nvSpPr>
          <p:spPr>
            <a:xfrm>
              <a:off x="54024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10" name="Obdĺžnik 9">
              <a:extLst>
                <a:ext uri="{FF2B5EF4-FFF2-40B4-BE49-F238E27FC236}">
                  <a16:creationId xmlns:a16="http://schemas.microsoft.com/office/drawing/2014/main" id="{0411004D-BC40-6B8C-9FF2-2CFC010BE716}"/>
                </a:ext>
              </a:extLst>
            </p:cNvPr>
            <p:cNvSpPr/>
            <p:nvPr/>
          </p:nvSpPr>
          <p:spPr>
            <a:xfrm>
              <a:off x="58596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11" name="Obdĺžnik 10">
              <a:extLst>
                <a:ext uri="{FF2B5EF4-FFF2-40B4-BE49-F238E27FC236}">
                  <a16:creationId xmlns:a16="http://schemas.microsoft.com/office/drawing/2014/main" id="{D66D310A-EC51-BE0A-DABF-5146F85E6BCD}"/>
                </a:ext>
              </a:extLst>
            </p:cNvPr>
            <p:cNvSpPr/>
            <p:nvPr/>
          </p:nvSpPr>
          <p:spPr>
            <a:xfrm>
              <a:off x="63168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12" name="Obdĺžnik 11">
              <a:extLst>
                <a:ext uri="{FF2B5EF4-FFF2-40B4-BE49-F238E27FC236}">
                  <a16:creationId xmlns:a16="http://schemas.microsoft.com/office/drawing/2014/main" id="{A4DA3477-EFC0-161C-F298-903B410A07F3}"/>
                </a:ext>
              </a:extLst>
            </p:cNvPr>
            <p:cNvSpPr/>
            <p:nvPr/>
          </p:nvSpPr>
          <p:spPr>
            <a:xfrm>
              <a:off x="67740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sp>
        <p:nvSpPr>
          <p:cNvPr id="13" name="Obdĺžnik 12">
            <a:extLst>
              <a:ext uri="{FF2B5EF4-FFF2-40B4-BE49-F238E27FC236}">
                <a16:creationId xmlns:a16="http://schemas.microsoft.com/office/drawing/2014/main" id="{B52399ED-F8E4-5868-6033-553F3AC4E21B}"/>
              </a:ext>
            </a:extLst>
          </p:cNvPr>
          <p:cNvSpPr/>
          <p:nvPr/>
        </p:nvSpPr>
        <p:spPr>
          <a:xfrm>
            <a:off x="2064257" y="98565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Obdĺžnik 13">
            <a:extLst>
              <a:ext uri="{FF2B5EF4-FFF2-40B4-BE49-F238E27FC236}">
                <a16:creationId xmlns:a16="http://schemas.microsoft.com/office/drawing/2014/main" id="{215992CB-E2A3-5A43-7653-C62FCC8EBEF9}"/>
              </a:ext>
            </a:extLst>
          </p:cNvPr>
          <p:cNvSpPr/>
          <p:nvPr/>
        </p:nvSpPr>
        <p:spPr>
          <a:xfrm>
            <a:off x="2521457" y="985652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Obdĺžnik 14">
            <a:extLst>
              <a:ext uri="{FF2B5EF4-FFF2-40B4-BE49-F238E27FC236}">
                <a16:creationId xmlns:a16="http://schemas.microsoft.com/office/drawing/2014/main" id="{04BE42C9-B180-5BDE-0AE6-ED4C3E6E1A41}"/>
              </a:ext>
            </a:extLst>
          </p:cNvPr>
          <p:cNvSpPr/>
          <p:nvPr/>
        </p:nvSpPr>
        <p:spPr>
          <a:xfrm>
            <a:off x="2978657" y="98565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6" name="Obdĺžnik 15">
            <a:extLst>
              <a:ext uri="{FF2B5EF4-FFF2-40B4-BE49-F238E27FC236}">
                <a16:creationId xmlns:a16="http://schemas.microsoft.com/office/drawing/2014/main" id="{9BB5F8DF-7656-404B-DF30-162BDC930E26}"/>
              </a:ext>
            </a:extLst>
          </p:cNvPr>
          <p:cNvSpPr/>
          <p:nvPr/>
        </p:nvSpPr>
        <p:spPr>
          <a:xfrm>
            <a:off x="3435857" y="98565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7" name="BlokTextu 16">
            <a:extLst>
              <a:ext uri="{FF2B5EF4-FFF2-40B4-BE49-F238E27FC236}">
                <a16:creationId xmlns:a16="http://schemas.microsoft.com/office/drawing/2014/main" id="{97ADEBE6-E63A-A47E-ADB9-9564B75B2B57}"/>
              </a:ext>
            </a:extLst>
          </p:cNvPr>
          <p:cNvSpPr txBox="1"/>
          <p:nvPr/>
        </p:nvSpPr>
        <p:spPr>
          <a:xfrm>
            <a:off x="642897" y="47725"/>
            <a:ext cx="5103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O    K   U    L   O  M   E    T    R    I    A</a:t>
            </a:r>
          </a:p>
        </p:txBody>
      </p:sp>
      <p:sp>
        <p:nvSpPr>
          <p:cNvPr id="19" name="Obdĺžnik 18">
            <a:extLst>
              <a:ext uri="{FF2B5EF4-FFF2-40B4-BE49-F238E27FC236}">
                <a16:creationId xmlns:a16="http://schemas.microsoft.com/office/drawing/2014/main" id="{37BBEF42-806D-07F5-6079-9D5D82D5B65B}"/>
              </a:ext>
            </a:extLst>
          </p:cNvPr>
          <p:cNvSpPr/>
          <p:nvPr/>
        </p:nvSpPr>
        <p:spPr>
          <a:xfrm>
            <a:off x="3893057" y="98565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0" name="Obdĺžnik 19">
            <a:extLst>
              <a:ext uri="{FF2B5EF4-FFF2-40B4-BE49-F238E27FC236}">
                <a16:creationId xmlns:a16="http://schemas.microsoft.com/office/drawing/2014/main" id="{BF857244-4DCA-D7C0-8ACC-61CB8D336D78}"/>
              </a:ext>
            </a:extLst>
          </p:cNvPr>
          <p:cNvSpPr/>
          <p:nvPr/>
        </p:nvSpPr>
        <p:spPr>
          <a:xfrm>
            <a:off x="4350257" y="98565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1" name="Obdĺžnik 20">
            <a:extLst>
              <a:ext uri="{FF2B5EF4-FFF2-40B4-BE49-F238E27FC236}">
                <a16:creationId xmlns:a16="http://schemas.microsoft.com/office/drawing/2014/main" id="{F7A563DA-8C7D-7660-7BC6-8D7D0B1A69DE}"/>
              </a:ext>
            </a:extLst>
          </p:cNvPr>
          <p:cNvSpPr/>
          <p:nvPr/>
        </p:nvSpPr>
        <p:spPr>
          <a:xfrm>
            <a:off x="8113662" y="1266008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2" name="Obdĺžnik 21">
            <a:extLst>
              <a:ext uri="{FF2B5EF4-FFF2-40B4-BE49-F238E27FC236}">
                <a16:creationId xmlns:a16="http://schemas.microsoft.com/office/drawing/2014/main" id="{47238209-89BE-D2C0-12BF-9DB3762B835F}"/>
              </a:ext>
            </a:extLst>
          </p:cNvPr>
          <p:cNvSpPr/>
          <p:nvPr/>
        </p:nvSpPr>
        <p:spPr>
          <a:xfrm>
            <a:off x="8570862" y="126600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3" name="Obdĺžnik 22">
            <a:extLst>
              <a:ext uri="{FF2B5EF4-FFF2-40B4-BE49-F238E27FC236}">
                <a16:creationId xmlns:a16="http://schemas.microsoft.com/office/drawing/2014/main" id="{0E460EF2-F3A6-85C2-894B-80459327E840}"/>
              </a:ext>
            </a:extLst>
          </p:cNvPr>
          <p:cNvSpPr/>
          <p:nvPr/>
        </p:nvSpPr>
        <p:spPr>
          <a:xfrm>
            <a:off x="9028062" y="126600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4" name="Obdĺžnik 23">
            <a:extLst>
              <a:ext uri="{FF2B5EF4-FFF2-40B4-BE49-F238E27FC236}">
                <a16:creationId xmlns:a16="http://schemas.microsoft.com/office/drawing/2014/main" id="{8493B41D-9097-F738-ECD6-47621AA0515F}"/>
              </a:ext>
            </a:extLst>
          </p:cNvPr>
          <p:cNvSpPr/>
          <p:nvPr/>
        </p:nvSpPr>
        <p:spPr>
          <a:xfrm>
            <a:off x="9485262" y="126600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5" name="Obdĺžnik 24">
            <a:extLst>
              <a:ext uri="{FF2B5EF4-FFF2-40B4-BE49-F238E27FC236}">
                <a16:creationId xmlns:a16="http://schemas.microsoft.com/office/drawing/2014/main" id="{83CBDA21-2700-7C3C-EDC8-4BA40C255629}"/>
              </a:ext>
            </a:extLst>
          </p:cNvPr>
          <p:cNvSpPr/>
          <p:nvPr/>
        </p:nvSpPr>
        <p:spPr>
          <a:xfrm>
            <a:off x="9942462" y="126600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6" name="Obdĺžnik 25">
            <a:extLst>
              <a:ext uri="{FF2B5EF4-FFF2-40B4-BE49-F238E27FC236}">
                <a16:creationId xmlns:a16="http://schemas.microsoft.com/office/drawing/2014/main" id="{C1216E97-94DC-5DCA-CEA8-3E3BEA848E78}"/>
              </a:ext>
            </a:extLst>
          </p:cNvPr>
          <p:cNvSpPr/>
          <p:nvPr/>
        </p:nvSpPr>
        <p:spPr>
          <a:xfrm>
            <a:off x="10399662" y="126600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0" name="Obdĺžnik 29">
            <a:extLst>
              <a:ext uri="{FF2B5EF4-FFF2-40B4-BE49-F238E27FC236}">
                <a16:creationId xmlns:a16="http://schemas.microsoft.com/office/drawing/2014/main" id="{3B226800-016F-BD91-6ADA-0D294EF881D0}"/>
              </a:ext>
            </a:extLst>
          </p:cNvPr>
          <p:cNvSpPr/>
          <p:nvPr/>
        </p:nvSpPr>
        <p:spPr>
          <a:xfrm>
            <a:off x="1149857" y="52359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1" name="Obdĺžnik 30">
            <a:extLst>
              <a:ext uri="{FF2B5EF4-FFF2-40B4-BE49-F238E27FC236}">
                <a16:creationId xmlns:a16="http://schemas.microsoft.com/office/drawing/2014/main" id="{6F6FDA54-C89D-81A0-B3AA-3C3CCA03B17B}"/>
              </a:ext>
            </a:extLst>
          </p:cNvPr>
          <p:cNvSpPr/>
          <p:nvPr/>
        </p:nvSpPr>
        <p:spPr>
          <a:xfrm>
            <a:off x="1607057" y="52359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2" name="Obdĺžnik 31">
            <a:extLst>
              <a:ext uri="{FF2B5EF4-FFF2-40B4-BE49-F238E27FC236}">
                <a16:creationId xmlns:a16="http://schemas.microsoft.com/office/drawing/2014/main" id="{3BCE36F3-7A56-39D2-5BB2-86E8B1922CB8}"/>
              </a:ext>
            </a:extLst>
          </p:cNvPr>
          <p:cNvSpPr/>
          <p:nvPr/>
        </p:nvSpPr>
        <p:spPr>
          <a:xfrm>
            <a:off x="2064257" y="52359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3" name="Obdĺžnik 32">
            <a:extLst>
              <a:ext uri="{FF2B5EF4-FFF2-40B4-BE49-F238E27FC236}">
                <a16:creationId xmlns:a16="http://schemas.microsoft.com/office/drawing/2014/main" id="{4D531073-4215-4891-952F-4C68218BBFAD}"/>
              </a:ext>
            </a:extLst>
          </p:cNvPr>
          <p:cNvSpPr/>
          <p:nvPr/>
        </p:nvSpPr>
        <p:spPr>
          <a:xfrm>
            <a:off x="2521457" y="523592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 dirty="0">
              <a:highlight>
                <a:srgbClr val="FFFF00"/>
              </a:highlight>
            </a:endParaRPr>
          </a:p>
        </p:txBody>
      </p:sp>
      <p:sp>
        <p:nvSpPr>
          <p:cNvPr id="34" name="BlokTextu 33">
            <a:extLst>
              <a:ext uri="{FF2B5EF4-FFF2-40B4-BE49-F238E27FC236}">
                <a16:creationId xmlns:a16="http://schemas.microsoft.com/office/drawing/2014/main" id="{07B7D52D-0604-F38C-3CCF-BFE8CFBD2884}"/>
              </a:ext>
            </a:extLst>
          </p:cNvPr>
          <p:cNvSpPr txBox="1"/>
          <p:nvPr/>
        </p:nvSpPr>
        <p:spPr>
          <a:xfrm>
            <a:off x="1100097" y="500262"/>
            <a:ext cx="2093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Z    R    A   K</a:t>
            </a:r>
          </a:p>
        </p:txBody>
      </p:sp>
      <p:sp>
        <p:nvSpPr>
          <p:cNvPr id="35" name="BlokTextu 34">
            <a:extLst>
              <a:ext uri="{FF2B5EF4-FFF2-40B4-BE49-F238E27FC236}">
                <a16:creationId xmlns:a16="http://schemas.microsoft.com/office/drawing/2014/main" id="{FDBB6F53-B07B-5879-952E-01FF9281D689}"/>
              </a:ext>
            </a:extLst>
          </p:cNvPr>
          <p:cNvSpPr txBox="1"/>
          <p:nvPr/>
        </p:nvSpPr>
        <p:spPr>
          <a:xfrm>
            <a:off x="2050261" y="990819"/>
            <a:ext cx="2743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P   O   H   Y   B    Y</a:t>
            </a:r>
          </a:p>
        </p:txBody>
      </p:sp>
      <p:sp>
        <p:nvSpPr>
          <p:cNvPr id="36" name="Obdĺžnik 35">
            <a:extLst>
              <a:ext uri="{FF2B5EF4-FFF2-40B4-BE49-F238E27FC236}">
                <a16:creationId xmlns:a16="http://schemas.microsoft.com/office/drawing/2014/main" id="{3D06DD61-7202-A370-038B-F35E4C6495F8}"/>
              </a:ext>
            </a:extLst>
          </p:cNvPr>
          <p:cNvSpPr/>
          <p:nvPr/>
        </p:nvSpPr>
        <p:spPr>
          <a:xfrm>
            <a:off x="10848695" y="126600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7" name="BlokTextu 36">
            <a:extLst>
              <a:ext uri="{FF2B5EF4-FFF2-40B4-BE49-F238E27FC236}">
                <a16:creationId xmlns:a16="http://schemas.microsoft.com/office/drawing/2014/main" id="{C43C879D-0DD2-6D1E-3F53-53ABCBB0BCAE}"/>
              </a:ext>
            </a:extLst>
          </p:cNvPr>
          <p:cNvSpPr txBox="1"/>
          <p:nvPr/>
        </p:nvSpPr>
        <p:spPr>
          <a:xfrm>
            <a:off x="8113661" y="1237663"/>
            <a:ext cx="3225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B   A   T    E    R   K    A</a:t>
            </a:r>
          </a:p>
        </p:txBody>
      </p:sp>
      <p:sp>
        <p:nvSpPr>
          <p:cNvPr id="39" name="Obdĺžnik 38">
            <a:extLst>
              <a:ext uri="{FF2B5EF4-FFF2-40B4-BE49-F238E27FC236}">
                <a16:creationId xmlns:a16="http://schemas.microsoft.com/office/drawing/2014/main" id="{A360B614-A7BA-79DC-1050-14E68E155409}"/>
              </a:ext>
            </a:extLst>
          </p:cNvPr>
          <p:cNvSpPr/>
          <p:nvPr/>
        </p:nvSpPr>
        <p:spPr>
          <a:xfrm>
            <a:off x="7195710" y="2195989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0" name="Obdĺžnik 39">
            <a:extLst>
              <a:ext uri="{FF2B5EF4-FFF2-40B4-BE49-F238E27FC236}">
                <a16:creationId xmlns:a16="http://schemas.microsoft.com/office/drawing/2014/main" id="{1C558893-0DF9-EAC1-A97F-C3BB504A89AB}"/>
              </a:ext>
            </a:extLst>
          </p:cNvPr>
          <p:cNvSpPr/>
          <p:nvPr/>
        </p:nvSpPr>
        <p:spPr>
          <a:xfrm>
            <a:off x="7652910" y="2195989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1" name="Obdĺžnik 40">
            <a:extLst>
              <a:ext uri="{FF2B5EF4-FFF2-40B4-BE49-F238E27FC236}">
                <a16:creationId xmlns:a16="http://schemas.microsoft.com/office/drawing/2014/main" id="{BD5B3600-0904-E49C-DAA2-ADFA0AAE10AC}"/>
              </a:ext>
            </a:extLst>
          </p:cNvPr>
          <p:cNvSpPr/>
          <p:nvPr/>
        </p:nvSpPr>
        <p:spPr>
          <a:xfrm>
            <a:off x="8110110" y="2195989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2" name="Obdĺžnik 41">
            <a:extLst>
              <a:ext uri="{FF2B5EF4-FFF2-40B4-BE49-F238E27FC236}">
                <a16:creationId xmlns:a16="http://schemas.microsoft.com/office/drawing/2014/main" id="{C92245E9-773C-07F0-0524-AC1734D0C615}"/>
              </a:ext>
            </a:extLst>
          </p:cNvPr>
          <p:cNvSpPr/>
          <p:nvPr/>
        </p:nvSpPr>
        <p:spPr>
          <a:xfrm>
            <a:off x="8567310" y="2195989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3" name="Obdĺžnik 42">
            <a:extLst>
              <a:ext uri="{FF2B5EF4-FFF2-40B4-BE49-F238E27FC236}">
                <a16:creationId xmlns:a16="http://schemas.microsoft.com/office/drawing/2014/main" id="{CFC29550-0E07-95B8-0F06-D9FDB243458E}"/>
              </a:ext>
            </a:extLst>
          </p:cNvPr>
          <p:cNvSpPr/>
          <p:nvPr/>
        </p:nvSpPr>
        <p:spPr>
          <a:xfrm>
            <a:off x="9024510" y="2195989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4" name="Obdĺžnik 43">
            <a:extLst>
              <a:ext uri="{FF2B5EF4-FFF2-40B4-BE49-F238E27FC236}">
                <a16:creationId xmlns:a16="http://schemas.microsoft.com/office/drawing/2014/main" id="{0DF6A2C0-C902-E7C2-9707-3E2135E54099}"/>
              </a:ext>
            </a:extLst>
          </p:cNvPr>
          <p:cNvSpPr/>
          <p:nvPr/>
        </p:nvSpPr>
        <p:spPr>
          <a:xfrm>
            <a:off x="9474904" y="2195989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5" name="BlokTextu 44">
            <a:extLst>
              <a:ext uri="{FF2B5EF4-FFF2-40B4-BE49-F238E27FC236}">
                <a16:creationId xmlns:a16="http://schemas.microsoft.com/office/drawing/2014/main" id="{E7C913EC-0A3F-64FE-D99E-FD5FB14F0A75}"/>
              </a:ext>
            </a:extLst>
          </p:cNvPr>
          <p:cNvSpPr txBox="1"/>
          <p:nvPr/>
        </p:nvSpPr>
        <p:spPr>
          <a:xfrm>
            <a:off x="6722377" y="2180853"/>
            <a:ext cx="3225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F    I     X   Á   C   I     A</a:t>
            </a:r>
          </a:p>
        </p:txBody>
      </p:sp>
      <p:sp>
        <p:nvSpPr>
          <p:cNvPr id="48" name="Obdĺžnik 47">
            <a:extLst>
              <a:ext uri="{FF2B5EF4-FFF2-40B4-BE49-F238E27FC236}">
                <a16:creationId xmlns:a16="http://schemas.microsoft.com/office/drawing/2014/main" id="{A06C9A6B-92F3-CB47-A007-E1BE9EF0D7E8}"/>
              </a:ext>
            </a:extLst>
          </p:cNvPr>
          <p:cNvSpPr/>
          <p:nvPr/>
        </p:nvSpPr>
        <p:spPr>
          <a:xfrm>
            <a:off x="8105301" y="1730863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9" name="Obdĺžnik 48">
            <a:extLst>
              <a:ext uri="{FF2B5EF4-FFF2-40B4-BE49-F238E27FC236}">
                <a16:creationId xmlns:a16="http://schemas.microsoft.com/office/drawing/2014/main" id="{570D1611-0D37-9320-012E-44402BE4AAA7}"/>
              </a:ext>
            </a:extLst>
          </p:cNvPr>
          <p:cNvSpPr/>
          <p:nvPr/>
        </p:nvSpPr>
        <p:spPr>
          <a:xfrm>
            <a:off x="8562501" y="173086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0" name="Obdĺžnik 49">
            <a:extLst>
              <a:ext uri="{FF2B5EF4-FFF2-40B4-BE49-F238E27FC236}">
                <a16:creationId xmlns:a16="http://schemas.microsoft.com/office/drawing/2014/main" id="{26AA53E9-D35F-42D9-7082-290306E896AF}"/>
              </a:ext>
            </a:extLst>
          </p:cNvPr>
          <p:cNvSpPr/>
          <p:nvPr/>
        </p:nvSpPr>
        <p:spPr>
          <a:xfrm>
            <a:off x="9019701" y="173086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1" name="Obdĺžnik 50">
            <a:extLst>
              <a:ext uri="{FF2B5EF4-FFF2-40B4-BE49-F238E27FC236}">
                <a16:creationId xmlns:a16="http://schemas.microsoft.com/office/drawing/2014/main" id="{61CC9E78-5031-5A74-AF2A-6B7BD9B3BB79}"/>
              </a:ext>
            </a:extLst>
          </p:cNvPr>
          <p:cNvSpPr/>
          <p:nvPr/>
        </p:nvSpPr>
        <p:spPr>
          <a:xfrm>
            <a:off x="9476901" y="173086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2" name="Obdĺžnik 51">
            <a:extLst>
              <a:ext uri="{FF2B5EF4-FFF2-40B4-BE49-F238E27FC236}">
                <a16:creationId xmlns:a16="http://schemas.microsoft.com/office/drawing/2014/main" id="{90D5FC35-4897-DA71-E5EB-AC08E901ACF3}"/>
              </a:ext>
            </a:extLst>
          </p:cNvPr>
          <p:cNvSpPr/>
          <p:nvPr/>
        </p:nvSpPr>
        <p:spPr>
          <a:xfrm>
            <a:off x="9934101" y="173086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3" name="Obdĺžnik 52">
            <a:extLst>
              <a:ext uri="{FF2B5EF4-FFF2-40B4-BE49-F238E27FC236}">
                <a16:creationId xmlns:a16="http://schemas.microsoft.com/office/drawing/2014/main" id="{09047550-F5D8-67CF-4A15-11A09CD71E81}"/>
              </a:ext>
            </a:extLst>
          </p:cNvPr>
          <p:cNvSpPr/>
          <p:nvPr/>
        </p:nvSpPr>
        <p:spPr>
          <a:xfrm>
            <a:off x="10394020" y="173086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4" name="BlokTextu 53">
            <a:extLst>
              <a:ext uri="{FF2B5EF4-FFF2-40B4-BE49-F238E27FC236}">
                <a16:creationId xmlns:a16="http://schemas.microsoft.com/office/drawing/2014/main" id="{9165638C-6E12-52F5-D613-D59516C2AB67}"/>
              </a:ext>
            </a:extLst>
          </p:cNvPr>
          <p:cNvSpPr txBox="1"/>
          <p:nvPr/>
        </p:nvSpPr>
        <p:spPr>
          <a:xfrm>
            <a:off x="7618362" y="1716248"/>
            <a:ext cx="3225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      R   E    F    L    E   X</a:t>
            </a:r>
          </a:p>
        </p:txBody>
      </p:sp>
      <p:sp>
        <p:nvSpPr>
          <p:cNvPr id="55" name="Obdĺžnik 54">
            <a:extLst>
              <a:ext uri="{FF2B5EF4-FFF2-40B4-BE49-F238E27FC236}">
                <a16:creationId xmlns:a16="http://schemas.microsoft.com/office/drawing/2014/main" id="{BC431F73-036D-7C62-1E99-7B898B23505A}"/>
              </a:ext>
            </a:extLst>
          </p:cNvPr>
          <p:cNvSpPr/>
          <p:nvPr/>
        </p:nvSpPr>
        <p:spPr>
          <a:xfrm>
            <a:off x="8113662" y="3123870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6" name="Obdĺžnik 55">
            <a:extLst>
              <a:ext uri="{FF2B5EF4-FFF2-40B4-BE49-F238E27FC236}">
                <a16:creationId xmlns:a16="http://schemas.microsoft.com/office/drawing/2014/main" id="{78628A89-03FF-BD66-399F-E7E8CF9077B5}"/>
              </a:ext>
            </a:extLst>
          </p:cNvPr>
          <p:cNvSpPr/>
          <p:nvPr/>
        </p:nvSpPr>
        <p:spPr>
          <a:xfrm>
            <a:off x="8570862" y="3123870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7" name="Obdĺžnik 56">
            <a:extLst>
              <a:ext uri="{FF2B5EF4-FFF2-40B4-BE49-F238E27FC236}">
                <a16:creationId xmlns:a16="http://schemas.microsoft.com/office/drawing/2014/main" id="{6387B382-04BD-8C42-398C-34754439F2E3}"/>
              </a:ext>
            </a:extLst>
          </p:cNvPr>
          <p:cNvSpPr/>
          <p:nvPr/>
        </p:nvSpPr>
        <p:spPr>
          <a:xfrm>
            <a:off x="9028062" y="3123870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8" name="Obdĺžnik 57">
            <a:extLst>
              <a:ext uri="{FF2B5EF4-FFF2-40B4-BE49-F238E27FC236}">
                <a16:creationId xmlns:a16="http://schemas.microsoft.com/office/drawing/2014/main" id="{64BB5A76-503B-A228-6CAE-4D56C480250B}"/>
              </a:ext>
            </a:extLst>
          </p:cNvPr>
          <p:cNvSpPr/>
          <p:nvPr/>
        </p:nvSpPr>
        <p:spPr>
          <a:xfrm>
            <a:off x="9485262" y="3123870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2" name="BlokTextu 61">
            <a:extLst>
              <a:ext uri="{FF2B5EF4-FFF2-40B4-BE49-F238E27FC236}">
                <a16:creationId xmlns:a16="http://schemas.microsoft.com/office/drawing/2014/main" id="{FD7E81A6-DEA6-AABB-B3C7-116F0AA01BCC}"/>
              </a:ext>
            </a:extLst>
          </p:cNvPr>
          <p:cNvSpPr txBox="1"/>
          <p:nvPr/>
        </p:nvSpPr>
        <p:spPr>
          <a:xfrm>
            <a:off x="7663070" y="3095525"/>
            <a:ext cx="3045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S   A   K    Á   D   A</a:t>
            </a:r>
          </a:p>
        </p:txBody>
      </p:sp>
      <p:sp>
        <p:nvSpPr>
          <p:cNvPr id="63" name="Obdĺžnik 62">
            <a:extLst>
              <a:ext uri="{FF2B5EF4-FFF2-40B4-BE49-F238E27FC236}">
                <a16:creationId xmlns:a16="http://schemas.microsoft.com/office/drawing/2014/main" id="{8FB282CE-1FFB-9866-38D7-0EECA608FB12}"/>
              </a:ext>
            </a:extLst>
          </p:cNvPr>
          <p:cNvSpPr/>
          <p:nvPr/>
        </p:nvSpPr>
        <p:spPr>
          <a:xfrm>
            <a:off x="6737192" y="2661998"/>
            <a:ext cx="457200" cy="46653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4" name="Obdĺžnik 63">
            <a:extLst>
              <a:ext uri="{FF2B5EF4-FFF2-40B4-BE49-F238E27FC236}">
                <a16:creationId xmlns:a16="http://schemas.microsoft.com/office/drawing/2014/main" id="{1BD99A75-790B-C1A1-16AC-96E7EBC7C1AD}"/>
              </a:ext>
            </a:extLst>
          </p:cNvPr>
          <p:cNvSpPr/>
          <p:nvPr/>
        </p:nvSpPr>
        <p:spPr>
          <a:xfrm>
            <a:off x="7194392" y="2661998"/>
            <a:ext cx="457200" cy="46653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5" name="Obdĺžnik 64">
            <a:extLst>
              <a:ext uri="{FF2B5EF4-FFF2-40B4-BE49-F238E27FC236}">
                <a16:creationId xmlns:a16="http://schemas.microsoft.com/office/drawing/2014/main" id="{6E9F21B0-AAE5-A81A-7488-7CF15680EDC8}"/>
              </a:ext>
            </a:extLst>
          </p:cNvPr>
          <p:cNvSpPr/>
          <p:nvPr/>
        </p:nvSpPr>
        <p:spPr>
          <a:xfrm>
            <a:off x="7651592" y="266199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6" name="Obdĺžnik 65">
            <a:extLst>
              <a:ext uri="{FF2B5EF4-FFF2-40B4-BE49-F238E27FC236}">
                <a16:creationId xmlns:a16="http://schemas.microsoft.com/office/drawing/2014/main" id="{3DC188E7-D725-D280-76E4-77C5D49AD09E}"/>
              </a:ext>
            </a:extLst>
          </p:cNvPr>
          <p:cNvSpPr/>
          <p:nvPr/>
        </p:nvSpPr>
        <p:spPr>
          <a:xfrm>
            <a:off x="8108792" y="2661998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7" name="Obdĺžnik 66">
            <a:extLst>
              <a:ext uri="{FF2B5EF4-FFF2-40B4-BE49-F238E27FC236}">
                <a16:creationId xmlns:a16="http://schemas.microsoft.com/office/drawing/2014/main" id="{FC2E6979-4CC2-C292-78FE-7A3A91CE684F}"/>
              </a:ext>
            </a:extLst>
          </p:cNvPr>
          <p:cNvSpPr/>
          <p:nvPr/>
        </p:nvSpPr>
        <p:spPr>
          <a:xfrm>
            <a:off x="8565992" y="266199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8" name="Obdĺžnik 67">
            <a:extLst>
              <a:ext uri="{FF2B5EF4-FFF2-40B4-BE49-F238E27FC236}">
                <a16:creationId xmlns:a16="http://schemas.microsoft.com/office/drawing/2014/main" id="{5DF56660-CCBE-7D29-BE87-B62DBAFF4A8E}"/>
              </a:ext>
            </a:extLst>
          </p:cNvPr>
          <p:cNvSpPr/>
          <p:nvPr/>
        </p:nvSpPr>
        <p:spPr>
          <a:xfrm>
            <a:off x="9023192" y="266199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9" name="Obdĺžnik 68">
            <a:extLst>
              <a:ext uri="{FF2B5EF4-FFF2-40B4-BE49-F238E27FC236}">
                <a16:creationId xmlns:a16="http://schemas.microsoft.com/office/drawing/2014/main" id="{9A2D1B3E-5A6F-2C1C-A849-99A4EDA867F2}"/>
              </a:ext>
            </a:extLst>
          </p:cNvPr>
          <p:cNvSpPr/>
          <p:nvPr/>
        </p:nvSpPr>
        <p:spPr>
          <a:xfrm>
            <a:off x="9483111" y="2661998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0" name="BlokTextu 69">
            <a:extLst>
              <a:ext uri="{FF2B5EF4-FFF2-40B4-BE49-F238E27FC236}">
                <a16:creationId xmlns:a16="http://schemas.microsoft.com/office/drawing/2014/main" id="{C853E5EA-F683-B5EF-2D37-39E04B55D9A5}"/>
              </a:ext>
            </a:extLst>
          </p:cNvPr>
          <p:cNvSpPr txBox="1"/>
          <p:nvPr/>
        </p:nvSpPr>
        <p:spPr>
          <a:xfrm>
            <a:off x="6681416" y="2660784"/>
            <a:ext cx="3225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Z    R   E    N   I    C   A</a:t>
            </a:r>
          </a:p>
        </p:txBody>
      </p:sp>
      <p:sp>
        <p:nvSpPr>
          <p:cNvPr id="71" name="Obdĺžnik 70">
            <a:extLst>
              <a:ext uri="{FF2B5EF4-FFF2-40B4-BE49-F238E27FC236}">
                <a16:creationId xmlns:a16="http://schemas.microsoft.com/office/drawing/2014/main" id="{2A4AA504-6E5C-07AD-BC18-6A5243C97E7D}"/>
              </a:ext>
            </a:extLst>
          </p:cNvPr>
          <p:cNvSpPr/>
          <p:nvPr/>
        </p:nvSpPr>
        <p:spPr>
          <a:xfrm>
            <a:off x="2729510" y="3645212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2" name="Obdĺžnik 71">
            <a:extLst>
              <a:ext uri="{FF2B5EF4-FFF2-40B4-BE49-F238E27FC236}">
                <a16:creationId xmlns:a16="http://schemas.microsoft.com/office/drawing/2014/main" id="{F26A80EA-CDA9-8E0E-591E-47C7B57E119D}"/>
              </a:ext>
            </a:extLst>
          </p:cNvPr>
          <p:cNvSpPr/>
          <p:nvPr/>
        </p:nvSpPr>
        <p:spPr>
          <a:xfrm>
            <a:off x="3186710" y="364521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3" name="Obdĺžnik 72">
            <a:extLst>
              <a:ext uri="{FF2B5EF4-FFF2-40B4-BE49-F238E27FC236}">
                <a16:creationId xmlns:a16="http://schemas.microsoft.com/office/drawing/2014/main" id="{26E90746-6BBD-4F69-DBD0-97BF9CA1ECB1}"/>
              </a:ext>
            </a:extLst>
          </p:cNvPr>
          <p:cNvSpPr/>
          <p:nvPr/>
        </p:nvSpPr>
        <p:spPr>
          <a:xfrm>
            <a:off x="3643910" y="364521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4" name="Obdĺžnik 73">
            <a:extLst>
              <a:ext uri="{FF2B5EF4-FFF2-40B4-BE49-F238E27FC236}">
                <a16:creationId xmlns:a16="http://schemas.microsoft.com/office/drawing/2014/main" id="{DB6EA7D0-4F43-ACAA-C184-06376851F87E}"/>
              </a:ext>
            </a:extLst>
          </p:cNvPr>
          <p:cNvSpPr/>
          <p:nvPr/>
        </p:nvSpPr>
        <p:spPr>
          <a:xfrm>
            <a:off x="4101110" y="364521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5" name="Obdĺžnik 74">
            <a:extLst>
              <a:ext uri="{FF2B5EF4-FFF2-40B4-BE49-F238E27FC236}">
                <a16:creationId xmlns:a16="http://schemas.microsoft.com/office/drawing/2014/main" id="{971747BA-5AB2-D1E4-EBE3-885016E1C23C}"/>
              </a:ext>
            </a:extLst>
          </p:cNvPr>
          <p:cNvSpPr/>
          <p:nvPr/>
        </p:nvSpPr>
        <p:spPr>
          <a:xfrm>
            <a:off x="4558310" y="364521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6" name="Obdĺžnik 75">
            <a:extLst>
              <a:ext uri="{FF2B5EF4-FFF2-40B4-BE49-F238E27FC236}">
                <a16:creationId xmlns:a16="http://schemas.microsoft.com/office/drawing/2014/main" id="{351B9FF4-390D-4C1E-9634-4BF0B67FD0F7}"/>
              </a:ext>
            </a:extLst>
          </p:cNvPr>
          <p:cNvSpPr/>
          <p:nvPr/>
        </p:nvSpPr>
        <p:spPr>
          <a:xfrm>
            <a:off x="5015510" y="364521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8" name="BlokTextu 77">
            <a:extLst>
              <a:ext uri="{FF2B5EF4-FFF2-40B4-BE49-F238E27FC236}">
                <a16:creationId xmlns:a16="http://schemas.microsoft.com/office/drawing/2014/main" id="{11B928D3-43B5-00AE-0EAE-60590190D36E}"/>
              </a:ext>
            </a:extLst>
          </p:cNvPr>
          <p:cNvSpPr txBox="1"/>
          <p:nvPr/>
        </p:nvSpPr>
        <p:spPr>
          <a:xfrm>
            <a:off x="2691408" y="3616867"/>
            <a:ext cx="42110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D   I     L    A   T    Á   C    I    A</a:t>
            </a:r>
          </a:p>
        </p:txBody>
      </p:sp>
      <p:grpSp>
        <p:nvGrpSpPr>
          <p:cNvPr id="91" name="Skupina 90">
            <a:extLst>
              <a:ext uri="{FF2B5EF4-FFF2-40B4-BE49-F238E27FC236}">
                <a16:creationId xmlns:a16="http://schemas.microsoft.com/office/drawing/2014/main" id="{0834A564-171A-533A-F681-7AFE01E2546D}"/>
              </a:ext>
            </a:extLst>
          </p:cNvPr>
          <p:cNvGrpSpPr/>
          <p:nvPr/>
        </p:nvGrpSpPr>
        <p:grpSpPr>
          <a:xfrm flipH="1">
            <a:off x="443508" y="4114022"/>
            <a:ext cx="2743200" cy="466530"/>
            <a:chOff x="6075982" y="4993416"/>
            <a:chExt cx="2743200" cy="466530"/>
          </a:xfrm>
        </p:grpSpPr>
        <p:sp>
          <p:nvSpPr>
            <p:cNvPr id="83" name="Obdĺžnik 82">
              <a:extLst>
                <a:ext uri="{FF2B5EF4-FFF2-40B4-BE49-F238E27FC236}">
                  <a16:creationId xmlns:a16="http://schemas.microsoft.com/office/drawing/2014/main" id="{A1D244FD-67E1-F441-0F41-A4C2BD3413CF}"/>
                </a:ext>
              </a:extLst>
            </p:cNvPr>
            <p:cNvSpPr/>
            <p:nvPr/>
          </p:nvSpPr>
          <p:spPr>
            <a:xfrm>
              <a:off x="6075982" y="4993416"/>
              <a:ext cx="457200" cy="46653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84" name="Obdĺžnik 83">
              <a:extLst>
                <a:ext uri="{FF2B5EF4-FFF2-40B4-BE49-F238E27FC236}">
                  <a16:creationId xmlns:a16="http://schemas.microsoft.com/office/drawing/2014/main" id="{A68B45A6-EDCB-E7AF-1131-0991CAD08827}"/>
                </a:ext>
              </a:extLst>
            </p:cNvPr>
            <p:cNvSpPr/>
            <p:nvPr/>
          </p:nvSpPr>
          <p:spPr>
            <a:xfrm>
              <a:off x="6533182" y="4993416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85" name="Obdĺžnik 84">
              <a:extLst>
                <a:ext uri="{FF2B5EF4-FFF2-40B4-BE49-F238E27FC236}">
                  <a16:creationId xmlns:a16="http://schemas.microsoft.com/office/drawing/2014/main" id="{2FE9C1D8-ACF5-8936-8D57-284C279E4D2C}"/>
                </a:ext>
              </a:extLst>
            </p:cNvPr>
            <p:cNvSpPr/>
            <p:nvPr/>
          </p:nvSpPr>
          <p:spPr>
            <a:xfrm>
              <a:off x="6990382" y="4993416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86" name="Obdĺžnik 85">
              <a:extLst>
                <a:ext uri="{FF2B5EF4-FFF2-40B4-BE49-F238E27FC236}">
                  <a16:creationId xmlns:a16="http://schemas.microsoft.com/office/drawing/2014/main" id="{27090C51-2F67-DD02-A4AC-E21A2789BA0A}"/>
                </a:ext>
              </a:extLst>
            </p:cNvPr>
            <p:cNvSpPr/>
            <p:nvPr/>
          </p:nvSpPr>
          <p:spPr>
            <a:xfrm>
              <a:off x="7447582" y="4993416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87" name="Obdĺžnik 86">
              <a:extLst>
                <a:ext uri="{FF2B5EF4-FFF2-40B4-BE49-F238E27FC236}">
                  <a16:creationId xmlns:a16="http://schemas.microsoft.com/office/drawing/2014/main" id="{62751870-6B3C-C385-7BEF-135319821DDB}"/>
                </a:ext>
              </a:extLst>
            </p:cNvPr>
            <p:cNvSpPr/>
            <p:nvPr/>
          </p:nvSpPr>
          <p:spPr>
            <a:xfrm>
              <a:off x="7904782" y="4993416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88" name="Obdĺžnik 87">
              <a:extLst>
                <a:ext uri="{FF2B5EF4-FFF2-40B4-BE49-F238E27FC236}">
                  <a16:creationId xmlns:a16="http://schemas.microsoft.com/office/drawing/2014/main" id="{BFF0F079-70C2-BCD8-D81C-E82C6788CEF2}"/>
                </a:ext>
              </a:extLst>
            </p:cNvPr>
            <p:cNvSpPr/>
            <p:nvPr/>
          </p:nvSpPr>
          <p:spPr>
            <a:xfrm>
              <a:off x="8361982" y="4993416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sp>
        <p:nvSpPr>
          <p:cNvPr id="90" name="BlokTextu 89">
            <a:extLst>
              <a:ext uri="{FF2B5EF4-FFF2-40B4-BE49-F238E27FC236}">
                <a16:creationId xmlns:a16="http://schemas.microsoft.com/office/drawing/2014/main" id="{45A10A76-8A42-9A5C-64ED-662C54C6140B}"/>
              </a:ext>
            </a:extLst>
          </p:cNvPr>
          <p:cNvSpPr txBox="1"/>
          <p:nvPr/>
        </p:nvSpPr>
        <p:spPr>
          <a:xfrm>
            <a:off x="437968" y="4080258"/>
            <a:ext cx="3225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S   V   E    T    L   O    </a:t>
            </a:r>
          </a:p>
        </p:txBody>
      </p:sp>
      <p:grpSp>
        <p:nvGrpSpPr>
          <p:cNvPr id="101" name="Skupina 100">
            <a:extLst>
              <a:ext uri="{FF2B5EF4-FFF2-40B4-BE49-F238E27FC236}">
                <a16:creationId xmlns:a16="http://schemas.microsoft.com/office/drawing/2014/main" id="{76814EF7-208C-3F7F-D528-40F37AF416AF}"/>
              </a:ext>
            </a:extLst>
          </p:cNvPr>
          <p:cNvGrpSpPr/>
          <p:nvPr/>
        </p:nvGrpSpPr>
        <p:grpSpPr>
          <a:xfrm>
            <a:off x="6816129" y="5360850"/>
            <a:ext cx="2285802" cy="468367"/>
            <a:chOff x="2202024" y="875241"/>
            <a:chExt cx="2285802" cy="468367"/>
          </a:xfrm>
        </p:grpSpPr>
        <p:sp>
          <p:nvSpPr>
            <p:cNvPr id="102" name="Obdĺžnik 101">
              <a:extLst>
                <a:ext uri="{FF2B5EF4-FFF2-40B4-BE49-F238E27FC236}">
                  <a16:creationId xmlns:a16="http://schemas.microsoft.com/office/drawing/2014/main" id="{E9ED42B8-CC72-8838-8194-CF99FBD0B499}"/>
                </a:ext>
              </a:extLst>
            </p:cNvPr>
            <p:cNvSpPr/>
            <p:nvPr/>
          </p:nvSpPr>
          <p:spPr>
            <a:xfrm>
              <a:off x="22020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 dirty="0"/>
            </a:p>
          </p:txBody>
        </p:sp>
        <p:sp>
          <p:nvSpPr>
            <p:cNvPr id="103" name="Obdĺžnik 102">
              <a:extLst>
                <a:ext uri="{FF2B5EF4-FFF2-40B4-BE49-F238E27FC236}">
                  <a16:creationId xmlns:a16="http://schemas.microsoft.com/office/drawing/2014/main" id="{7FB54B71-227B-6978-94CD-95660818DEB6}"/>
                </a:ext>
              </a:extLst>
            </p:cNvPr>
            <p:cNvSpPr/>
            <p:nvPr/>
          </p:nvSpPr>
          <p:spPr>
            <a:xfrm>
              <a:off x="26592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104" name="Obdĺžnik 103">
              <a:extLst>
                <a:ext uri="{FF2B5EF4-FFF2-40B4-BE49-F238E27FC236}">
                  <a16:creationId xmlns:a16="http://schemas.microsoft.com/office/drawing/2014/main" id="{A823F836-4DAD-FDC1-A818-564908C49639}"/>
                </a:ext>
              </a:extLst>
            </p:cNvPr>
            <p:cNvSpPr/>
            <p:nvPr/>
          </p:nvSpPr>
          <p:spPr>
            <a:xfrm>
              <a:off x="3116424" y="877078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105" name="Obdĺžnik 104">
              <a:extLst>
                <a:ext uri="{FF2B5EF4-FFF2-40B4-BE49-F238E27FC236}">
                  <a16:creationId xmlns:a16="http://schemas.microsoft.com/office/drawing/2014/main" id="{E81BE6F2-311D-38B9-9189-381B04017725}"/>
                </a:ext>
              </a:extLst>
            </p:cNvPr>
            <p:cNvSpPr/>
            <p:nvPr/>
          </p:nvSpPr>
          <p:spPr>
            <a:xfrm>
              <a:off x="4030626" y="875241"/>
              <a:ext cx="457200" cy="4665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sp>
          <p:nvSpPr>
            <p:cNvPr id="106" name="Obdĺžnik 105">
              <a:extLst>
                <a:ext uri="{FF2B5EF4-FFF2-40B4-BE49-F238E27FC236}">
                  <a16:creationId xmlns:a16="http://schemas.microsoft.com/office/drawing/2014/main" id="{151AE096-7B51-CBAE-5523-931E86FBBE30}"/>
                </a:ext>
              </a:extLst>
            </p:cNvPr>
            <p:cNvSpPr/>
            <p:nvPr/>
          </p:nvSpPr>
          <p:spPr>
            <a:xfrm>
              <a:off x="3573624" y="877078"/>
              <a:ext cx="457200" cy="46653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sp>
        <p:nvSpPr>
          <p:cNvPr id="113" name="BlokTextu 112">
            <a:extLst>
              <a:ext uri="{FF2B5EF4-FFF2-40B4-BE49-F238E27FC236}">
                <a16:creationId xmlns:a16="http://schemas.microsoft.com/office/drawing/2014/main" id="{8B2F2AA0-AA97-4F6A-DB35-6920424F691E}"/>
              </a:ext>
            </a:extLst>
          </p:cNvPr>
          <p:cNvSpPr txBox="1"/>
          <p:nvPr/>
        </p:nvSpPr>
        <p:spPr>
          <a:xfrm>
            <a:off x="6784474" y="5375133"/>
            <a:ext cx="2609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M    I    Ó   Z    A</a:t>
            </a:r>
          </a:p>
        </p:txBody>
      </p:sp>
      <p:sp>
        <p:nvSpPr>
          <p:cNvPr id="114" name="Obdĺžnik 113">
            <a:extLst>
              <a:ext uri="{FF2B5EF4-FFF2-40B4-BE49-F238E27FC236}">
                <a16:creationId xmlns:a16="http://schemas.microsoft.com/office/drawing/2014/main" id="{3EA9533D-3E86-C14B-E198-1F08FDC2AFE9}"/>
              </a:ext>
            </a:extLst>
          </p:cNvPr>
          <p:cNvSpPr/>
          <p:nvPr/>
        </p:nvSpPr>
        <p:spPr>
          <a:xfrm>
            <a:off x="8188702" y="4889783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5" name="Obdĺžnik 114">
            <a:extLst>
              <a:ext uri="{FF2B5EF4-FFF2-40B4-BE49-F238E27FC236}">
                <a16:creationId xmlns:a16="http://schemas.microsoft.com/office/drawing/2014/main" id="{D15C9E40-7153-3A84-D82A-8BFC34FCAD10}"/>
              </a:ext>
            </a:extLst>
          </p:cNvPr>
          <p:cNvSpPr/>
          <p:nvPr/>
        </p:nvSpPr>
        <p:spPr>
          <a:xfrm>
            <a:off x="8645902" y="488978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6" name="Obdĺžnik 115">
            <a:extLst>
              <a:ext uri="{FF2B5EF4-FFF2-40B4-BE49-F238E27FC236}">
                <a16:creationId xmlns:a16="http://schemas.microsoft.com/office/drawing/2014/main" id="{5911AA84-4329-A8E6-2DFC-16DF13A21DAB}"/>
              </a:ext>
            </a:extLst>
          </p:cNvPr>
          <p:cNvSpPr/>
          <p:nvPr/>
        </p:nvSpPr>
        <p:spPr>
          <a:xfrm>
            <a:off x="5905830" y="488978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7" name="Obdĺžnik 116">
            <a:extLst>
              <a:ext uri="{FF2B5EF4-FFF2-40B4-BE49-F238E27FC236}">
                <a16:creationId xmlns:a16="http://schemas.microsoft.com/office/drawing/2014/main" id="{5EB27D9E-53C4-B9C2-194A-42E25F21B74C}"/>
              </a:ext>
            </a:extLst>
          </p:cNvPr>
          <p:cNvSpPr/>
          <p:nvPr/>
        </p:nvSpPr>
        <p:spPr>
          <a:xfrm>
            <a:off x="6363030" y="488978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8" name="Obdĺžnik 117">
            <a:extLst>
              <a:ext uri="{FF2B5EF4-FFF2-40B4-BE49-F238E27FC236}">
                <a16:creationId xmlns:a16="http://schemas.microsoft.com/office/drawing/2014/main" id="{B67106B1-7E8F-40F0-5B59-43C0E360BEAB}"/>
              </a:ext>
            </a:extLst>
          </p:cNvPr>
          <p:cNvSpPr/>
          <p:nvPr/>
        </p:nvSpPr>
        <p:spPr>
          <a:xfrm>
            <a:off x="6820230" y="488978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19" name="Obdĺžnik 118">
            <a:extLst>
              <a:ext uri="{FF2B5EF4-FFF2-40B4-BE49-F238E27FC236}">
                <a16:creationId xmlns:a16="http://schemas.microsoft.com/office/drawing/2014/main" id="{DA422696-FEB6-FB94-2D39-FBB346CA30D3}"/>
              </a:ext>
            </a:extLst>
          </p:cNvPr>
          <p:cNvSpPr/>
          <p:nvPr/>
        </p:nvSpPr>
        <p:spPr>
          <a:xfrm>
            <a:off x="7277430" y="488978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0" name="Obdĺžnik 119">
            <a:extLst>
              <a:ext uri="{FF2B5EF4-FFF2-40B4-BE49-F238E27FC236}">
                <a16:creationId xmlns:a16="http://schemas.microsoft.com/office/drawing/2014/main" id="{04BAA263-B842-99A5-F1B8-E5F77BDDF236}"/>
              </a:ext>
            </a:extLst>
          </p:cNvPr>
          <p:cNvSpPr/>
          <p:nvPr/>
        </p:nvSpPr>
        <p:spPr>
          <a:xfrm>
            <a:off x="7727824" y="488978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1" name="BlokTextu 120">
            <a:extLst>
              <a:ext uri="{FF2B5EF4-FFF2-40B4-BE49-F238E27FC236}">
                <a16:creationId xmlns:a16="http://schemas.microsoft.com/office/drawing/2014/main" id="{EB645687-EAC5-C696-DDAC-46DE8D0D643F}"/>
              </a:ext>
            </a:extLst>
          </p:cNvPr>
          <p:cNvSpPr txBox="1"/>
          <p:nvPr/>
        </p:nvSpPr>
        <p:spPr>
          <a:xfrm>
            <a:off x="5892349" y="4872964"/>
            <a:ext cx="5373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P   U   P    I    L    O   M   E   T    E    R </a:t>
            </a:r>
          </a:p>
        </p:txBody>
      </p:sp>
      <p:sp>
        <p:nvSpPr>
          <p:cNvPr id="122" name="Obdĺžnik 121">
            <a:extLst>
              <a:ext uri="{FF2B5EF4-FFF2-40B4-BE49-F238E27FC236}">
                <a16:creationId xmlns:a16="http://schemas.microsoft.com/office/drawing/2014/main" id="{F257283F-69A1-F092-B61C-87174D7FA994}"/>
              </a:ext>
            </a:extLst>
          </p:cNvPr>
          <p:cNvSpPr/>
          <p:nvPr/>
        </p:nvSpPr>
        <p:spPr>
          <a:xfrm>
            <a:off x="10013773" y="4430284"/>
            <a:ext cx="495039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3" name="Obdĺžnik 122">
            <a:extLst>
              <a:ext uri="{FF2B5EF4-FFF2-40B4-BE49-F238E27FC236}">
                <a16:creationId xmlns:a16="http://schemas.microsoft.com/office/drawing/2014/main" id="{13C17780-4AC3-5403-0DF7-1A5C5A26FC10}"/>
              </a:ext>
            </a:extLst>
          </p:cNvPr>
          <p:cNvSpPr/>
          <p:nvPr/>
        </p:nvSpPr>
        <p:spPr>
          <a:xfrm>
            <a:off x="7734713" y="4427484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4" name="Obdĺžnik 123">
            <a:extLst>
              <a:ext uri="{FF2B5EF4-FFF2-40B4-BE49-F238E27FC236}">
                <a16:creationId xmlns:a16="http://schemas.microsoft.com/office/drawing/2014/main" id="{19BD3864-E9C1-20BB-6ECF-7815EFDDBAFB}"/>
              </a:ext>
            </a:extLst>
          </p:cNvPr>
          <p:cNvSpPr/>
          <p:nvPr/>
        </p:nvSpPr>
        <p:spPr>
          <a:xfrm>
            <a:off x="8188188" y="4430054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5" name="Obdĺžnik 124">
            <a:extLst>
              <a:ext uri="{FF2B5EF4-FFF2-40B4-BE49-F238E27FC236}">
                <a16:creationId xmlns:a16="http://schemas.microsoft.com/office/drawing/2014/main" id="{1BB126D4-1BC6-179A-7F48-6EA811FA5C80}"/>
              </a:ext>
            </a:extLst>
          </p:cNvPr>
          <p:cNvSpPr/>
          <p:nvPr/>
        </p:nvSpPr>
        <p:spPr>
          <a:xfrm>
            <a:off x="8645388" y="4430054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6" name="Obdĺžnik 125">
            <a:extLst>
              <a:ext uri="{FF2B5EF4-FFF2-40B4-BE49-F238E27FC236}">
                <a16:creationId xmlns:a16="http://schemas.microsoft.com/office/drawing/2014/main" id="{FC73AF9A-E306-19EF-B391-531519228FB7}"/>
              </a:ext>
            </a:extLst>
          </p:cNvPr>
          <p:cNvSpPr/>
          <p:nvPr/>
        </p:nvSpPr>
        <p:spPr>
          <a:xfrm>
            <a:off x="9102588" y="4430054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7" name="Obdĺžnik 126">
            <a:extLst>
              <a:ext uri="{FF2B5EF4-FFF2-40B4-BE49-F238E27FC236}">
                <a16:creationId xmlns:a16="http://schemas.microsoft.com/office/drawing/2014/main" id="{42D08AB9-8192-DAC2-662A-3ABB9BB2F5B3}"/>
              </a:ext>
            </a:extLst>
          </p:cNvPr>
          <p:cNvSpPr/>
          <p:nvPr/>
        </p:nvSpPr>
        <p:spPr>
          <a:xfrm>
            <a:off x="9559788" y="4430054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8" name="BlokTextu 127">
            <a:extLst>
              <a:ext uri="{FF2B5EF4-FFF2-40B4-BE49-F238E27FC236}">
                <a16:creationId xmlns:a16="http://schemas.microsoft.com/office/drawing/2014/main" id="{A00AACE4-4316-2130-A351-BF858250E23D}"/>
              </a:ext>
            </a:extLst>
          </p:cNvPr>
          <p:cNvSpPr txBox="1"/>
          <p:nvPr/>
        </p:nvSpPr>
        <p:spPr>
          <a:xfrm>
            <a:off x="7737596" y="4401709"/>
            <a:ext cx="3045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E   M   Ó   C    I    E</a:t>
            </a:r>
          </a:p>
        </p:txBody>
      </p:sp>
      <p:sp>
        <p:nvSpPr>
          <p:cNvPr id="129" name="Obdĺžnik 128">
            <a:extLst>
              <a:ext uri="{FF2B5EF4-FFF2-40B4-BE49-F238E27FC236}">
                <a16:creationId xmlns:a16="http://schemas.microsoft.com/office/drawing/2014/main" id="{D2AA145C-A7FB-3257-D85A-CAE616685ABA}"/>
              </a:ext>
            </a:extLst>
          </p:cNvPr>
          <p:cNvSpPr/>
          <p:nvPr/>
        </p:nvSpPr>
        <p:spPr>
          <a:xfrm>
            <a:off x="10007261" y="5830175"/>
            <a:ext cx="47625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0" name="Obdĺžnik 129">
            <a:extLst>
              <a:ext uri="{FF2B5EF4-FFF2-40B4-BE49-F238E27FC236}">
                <a16:creationId xmlns:a16="http://schemas.microsoft.com/office/drawing/2014/main" id="{8F0BB0E6-56AC-7CAF-77B2-AC8BD38D5354}"/>
              </a:ext>
            </a:extLst>
          </p:cNvPr>
          <p:cNvSpPr/>
          <p:nvPr/>
        </p:nvSpPr>
        <p:spPr>
          <a:xfrm>
            <a:off x="7274596" y="5828107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1" name="Obdĺžnik 130">
            <a:extLst>
              <a:ext uri="{FF2B5EF4-FFF2-40B4-BE49-F238E27FC236}">
                <a16:creationId xmlns:a16="http://schemas.microsoft.com/office/drawing/2014/main" id="{1E569F3F-9DCF-6859-ABBC-C7309370D9CE}"/>
              </a:ext>
            </a:extLst>
          </p:cNvPr>
          <p:cNvSpPr/>
          <p:nvPr/>
        </p:nvSpPr>
        <p:spPr>
          <a:xfrm>
            <a:off x="7731796" y="5828107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2" name="Obdĺžnik 131">
            <a:extLst>
              <a:ext uri="{FF2B5EF4-FFF2-40B4-BE49-F238E27FC236}">
                <a16:creationId xmlns:a16="http://schemas.microsoft.com/office/drawing/2014/main" id="{27AC8638-EAE6-4027-B166-AFF78A07C70B}"/>
              </a:ext>
            </a:extLst>
          </p:cNvPr>
          <p:cNvSpPr/>
          <p:nvPr/>
        </p:nvSpPr>
        <p:spPr>
          <a:xfrm>
            <a:off x="8188996" y="5828107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3" name="Obdĺžnik 132">
            <a:extLst>
              <a:ext uri="{FF2B5EF4-FFF2-40B4-BE49-F238E27FC236}">
                <a16:creationId xmlns:a16="http://schemas.microsoft.com/office/drawing/2014/main" id="{82C75D25-D273-89BF-98C1-5C6FA3902375}"/>
              </a:ext>
            </a:extLst>
          </p:cNvPr>
          <p:cNvSpPr/>
          <p:nvPr/>
        </p:nvSpPr>
        <p:spPr>
          <a:xfrm>
            <a:off x="8646196" y="5828107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4" name="Obdĺžnik 133">
            <a:extLst>
              <a:ext uri="{FF2B5EF4-FFF2-40B4-BE49-F238E27FC236}">
                <a16:creationId xmlns:a16="http://schemas.microsoft.com/office/drawing/2014/main" id="{FA8069A4-9F53-777B-B94D-757FA314E57E}"/>
              </a:ext>
            </a:extLst>
          </p:cNvPr>
          <p:cNvSpPr/>
          <p:nvPr/>
        </p:nvSpPr>
        <p:spPr>
          <a:xfrm>
            <a:off x="9103396" y="5828107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5" name="Obdĺžnik 134">
            <a:extLst>
              <a:ext uri="{FF2B5EF4-FFF2-40B4-BE49-F238E27FC236}">
                <a16:creationId xmlns:a16="http://schemas.microsoft.com/office/drawing/2014/main" id="{63D6B986-D506-0EF9-7229-0D4C8C392B17}"/>
              </a:ext>
            </a:extLst>
          </p:cNvPr>
          <p:cNvSpPr/>
          <p:nvPr/>
        </p:nvSpPr>
        <p:spPr>
          <a:xfrm>
            <a:off x="9553790" y="5828107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6" name="BlokTextu 135">
            <a:extLst>
              <a:ext uri="{FF2B5EF4-FFF2-40B4-BE49-F238E27FC236}">
                <a16:creationId xmlns:a16="http://schemas.microsoft.com/office/drawing/2014/main" id="{080F6560-806F-1AA7-70CC-1D9AE3BE3E11}"/>
              </a:ext>
            </a:extLst>
          </p:cNvPr>
          <p:cNvSpPr txBox="1"/>
          <p:nvPr/>
        </p:nvSpPr>
        <p:spPr>
          <a:xfrm>
            <a:off x="6801263" y="5812971"/>
            <a:ext cx="4957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       N   E   G   A   T    Í     V   N    E   </a:t>
            </a:r>
          </a:p>
        </p:txBody>
      </p:sp>
      <p:sp>
        <p:nvSpPr>
          <p:cNvPr id="139" name="Obdĺžnik 138">
            <a:extLst>
              <a:ext uri="{FF2B5EF4-FFF2-40B4-BE49-F238E27FC236}">
                <a16:creationId xmlns:a16="http://schemas.microsoft.com/office/drawing/2014/main" id="{D887F495-E8D0-ED23-9E85-C41D1C69B570}"/>
              </a:ext>
            </a:extLst>
          </p:cNvPr>
          <p:cNvSpPr/>
          <p:nvPr/>
        </p:nvSpPr>
        <p:spPr>
          <a:xfrm>
            <a:off x="10010972" y="628965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0" name="Obdĺžnik 139">
            <a:extLst>
              <a:ext uri="{FF2B5EF4-FFF2-40B4-BE49-F238E27FC236}">
                <a16:creationId xmlns:a16="http://schemas.microsoft.com/office/drawing/2014/main" id="{9132EA54-8C18-4EB5-1459-9C4EA254FB6D}"/>
              </a:ext>
            </a:extLst>
          </p:cNvPr>
          <p:cNvSpPr/>
          <p:nvPr/>
        </p:nvSpPr>
        <p:spPr>
          <a:xfrm>
            <a:off x="7734519" y="6287682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1" name="Obdĺžnik 140">
            <a:extLst>
              <a:ext uri="{FF2B5EF4-FFF2-40B4-BE49-F238E27FC236}">
                <a16:creationId xmlns:a16="http://schemas.microsoft.com/office/drawing/2014/main" id="{3586162D-DF4E-63D0-6D4B-0D585C9D0C6B}"/>
              </a:ext>
            </a:extLst>
          </p:cNvPr>
          <p:cNvSpPr/>
          <p:nvPr/>
        </p:nvSpPr>
        <p:spPr>
          <a:xfrm>
            <a:off x="8188188" y="6289423"/>
            <a:ext cx="457200" cy="4665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2" name="Obdĺžnik 141">
            <a:extLst>
              <a:ext uri="{FF2B5EF4-FFF2-40B4-BE49-F238E27FC236}">
                <a16:creationId xmlns:a16="http://schemas.microsoft.com/office/drawing/2014/main" id="{E69973C4-BC90-31F6-75F4-D80618646B25}"/>
              </a:ext>
            </a:extLst>
          </p:cNvPr>
          <p:cNvSpPr/>
          <p:nvPr/>
        </p:nvSpPr>
        <p:spPr>
          <a:xfrm>
            <a:off x="8645388" y="628942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3" name="Obdĺžnik 142">
            <a:extLst>
              <a:ext uri="{FF2B5EF4-FFF2-40B4-BE49-F238E27FC236}">
                <a16:creationId xmlns:a16="http://schemas.microsoft.com/office/drawing/2014/main" id="{06A7CA2C-B65A-3FC8-9252-DB09A1E16FAE}"/>
              </a:ext>
            </a:extLst>
          </p:cNvPr>
          <p:cNvSpPr/>
          <p:nvPr/>
        </p:nvSpPr>
        <p:spPr>
          <a:xfrm>
            <a:off x="9102588" y="628942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4" name="Obdĺžnik 143">
            <a:extLst>
              <a:ext uri="{FF2B5EF4-FFF2-40B4-BE49-F238E27FC236}">
                <a16:creationId xmlns:a16="http://schemas.microsoft.com/office/drawing/2014/main" id="{8C4B64F5-AC27-41B6-508E-E6BC7A06FE79}"/>
              </a:ext>
            </a:extLst>
          </p:cNvPr>
          <p:cNvSpPr/>
          <p:nvPr/>
        </p:nvSpPr>
        <p:spPr>
          <a:xfrm>
            <a:off x="9559788" y="6289423"/>
            <a:ext cx="457200" cy="4665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5" name="BlokTextu 144">
            <a:extLst>
              <a:ext uri="{FF2B5EF4-FFF2-40B4-BE49-F238E27FC236}">
                <a16:creationId xmlns:a16="http://schemas.microsoft.com/office/drawing/2014/main" id="{A83C48B8-F12B-7E76-599D-735DE43B4613}"/>
              </a:ext>
            </a:extLst>
          </p:cNvPr>
          <p:cNvSpPr txBox="1"/>
          <p:nvPr/>
        </p:nvSpPr>
        <p:spPr>
          <a:xfrm>
            <a:off x="7749685" y="6271914"/>
            <a:ext cx="42110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A   U    T   O   N   Ó  M   N   Y</a:t>
            </a:r>
          </a:p>
        </p:txBody>
      </p:sp>
      <p:sp>
        <p:nvSpPr>
          <p:cNvPr id="149" name="BlokTextu 148">
            <a:extLst>
              <a:ext uri="{FF2B5EF4-FFF2-40B4-BE49-F238E27FC236}">
                <a16:creationId xmlns:a16="http://schemas.microsoft.com/office/drawing/2014/main" id="{F4D58784-5596-66D0-F133-0A1C93F32C45}"/>
              </a:ext>
            </a:extLst>
          </p:cNvPr>
          <p:cNvSpPr txBox="1"/>
          <p:nvPr/>
        </p:nvSpPr>
        <p:spPr>
          <a:xfrm>
            <a:off x="304759" y="47725"/>
            <a:ext cx="437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1.</a:t>
            </a:r>
          </a:p>
        </p:txBody>
      </p:sp>
      <p:sp>
        <p:nvSpPr>
          <p:cNvPr id="150" name="BlokTextu 149">
            <a:extLst>
              <a:ext uri="{FF2B5EF4-FFF2-40B4-BE49-F238E27FC236}">
                <a16:creationId xmlns:a16="http://schemas.microsoft.com/office/drawing/2014/main" id="{40D38A89-4054-9695-6B0D-A2B1787F73E9}"/>
              </a:ext>
            </a:extLst>
          </p:cNvPr>
          <p:cNvSpPr txBox="1"/>
          <p:nvPr/>
        </p:nvSpPr>
        <p:spPr>
          <a:xfrm>
            <a:off x="699754" y="517365"/>
            <a:ext cx="437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2.</a:t>
            </a:r>
          </a:p>
        </p:txBody>
      </p:sp>
      <p:sp>
        <p:nvSpPr>
          <p:cNvPr id="151" name="BlokTextu 150">
            <a:extLst>
              <a:ext uri="{FF2B5EF4-FFF2-40B4-BE49-F238E27FC236}">
                <a16:creationId xmlns:a16="http://schemas.microsoft.com/office/drawing/2014/main" id="{A7E07176-F2FE-6438-E5A6-2ACA8EF11879}"/>
              </a:ext>
            </a:extLst>
          </p:cNvPr>
          <p:cNvSpPr txBox="1"/>
          <p:nvPr/>
        </p:nvSpPr>
        <p:spPr>
          <a:xfrm>
            <a:off x="1635947" y="1005991"/>
            <a:ext cx="437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dirty="0"/>
              <a:t>3.</a:t>
            </a:r>
          </a:p>
        </p:txBody>
      </p:sp>
      <p:sp>
        <p:nvSpPr>
          <p:cNvPr id="152" name="BlokTextu 151">
            <a:extLst>
              <a:ext uri="{FF2B5EF4-FFF2-40B4-BE49-F238E27FC236}">
                <a16:creationId xmlns:a16="http://schemas.microsoft.com/office/drawing/2014/main" id="{260E418D-29F0-FD04-2580-E0F58C7439A8}"/>
              </a:ext>
            </a:extLst>
          </p:cNvPr>
          <p:cNvSpPr txBox="1"/>
          <p:nvPr/>
        </p:nvSpPr>
        <p:spPr>
          <a:xfrm>
            <a:off x="7688446" y="1243076"/>
            <a:ext cx="437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4.</a:t>
            </a:r>
          </a:p>
        </p:txBody>
      </p:sp>
      <p:sp>
        <p:nvSpPr>
          <p:cNvPr id="153" name="BlokTextu 152">
            <a:extLst>
              <a:ext uri="{FF2B5EF4-FFF2-40B4-BE49-F238E27FC236}">
                <a16:creationId xmlns:a16="http://schemas.microsoft.com/office/drawing/2014/main" id="{65645058-7044-B4DC-C3F4-3CEECBCDDC7F}"/>
              </a:ext>
            </a:extLst>
          </p:cNvPr>
          <p:cNvSpPr txBox="1"/>
          <p:nvPr/>
        </p:nvSpPr>
        <p:spPr>
          <a:xfrm>
            <a:off x="7700885" y="1739882"/>
            <a:ext cx="437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5.</a:t>
            </a:r>
          </a:p>
        </p:txBody>
      </p:sp>
      <p:sp>
        <p:nvSpPr>
          <p:cNvPr id="154" name="BlokTextu 153">
            <a:extLst>
              <a:ext uri="{FF2B5EF4-FFF2-40B4-BE49-F238E27FC236}">
                <a16:creationId xmlns:a16="http://schemas.microsoft.com/office/drawing/2014/main" id="{9D5135C3-3D69-0F50-2415-13B293C4BE91}"/>
              </a:ext>
            </a:extLst>
          </p:cNvPr>
          <p:cNvSpPr txBox="1"/>
          <p:nvPr/>
        </p:nvSpPr>
        <p:spPr>
          <a:xfrm>
            <a:off x="6340893" y="2190862"/>
            <a:ext cx="437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6.</a:t>
            </a:r>
          </a:p>
        </p:txBody>
      </p:sp>
      <p:sp>
        <p:nvSpPr>
          <p:cNvPr id="155" name="BlokTextu 154">
            <a:extLst>
              <a:ext uri="{FF2B5EF4-FFF2-40B4-BE49-F238E27FC236}">
                <a16:creationId xmlns:a16="http://schemas.microsoft.com/office/drawing/2014/main" id="{65CC11B7-4F65-BC69-5D73-C9543E21730A}"/>
              </a:ext>
            </a:extLst>
          </p:cNvPr>
          <p:cNvSpPr txBox="1"/>
          <p:nvPr/>
        </p:nvSpPr>
        <p:spPr>
          <a:xfrm>
            <a:off x="6352601" y="2641842"/>
            <a:ext cx="437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7.</a:t>
            </a:r>
          </a:p>
        </p:txBody>
      </p:sp>
      <p:sp>
        <p:nvSpPr>
          <p:cNvPr id="156" name="BlokTextu 155">
            <a:extLst>
              <a:ext uri="{FF2B5EF4-FFF2-40B4-BE49-F238E27FC236}">
                <a16:creationId xmlns:a16="http://schemas.microsoft.com/office/drawing/2014/main" id="{2A19DD98-0CD7-B0C9-11F3-FD2D254C3299}"/>
              </a:ext>
            </a:extLst>
          </p:cNvPr>
          <p:cNvSpPr txBox="1"/>
          <p:nvPr/>
        </p:nvSpPr>
        <p:spPr>
          <a:xfrm>
            <a:off x="7299656" y="3102153"/>
            <a:ext cx="437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8.</a:t>
            </a:r>
          </a:p>
        </p:txBody>
      </p:sp>
      <p:sp>
        <p:nvSpPr>
          <p:cNvPr id="157" name="BlokTextu 156">
            <a:extLst>
              <a:ext uri="{FF2B5EF4-FFF2-40B4-BE49-F238E27FC236}">
                <a16:creationId xmlns:a16="http://schemas.microsoft.com/office/drawing/2014/main" id="{679891DC-3288-BAE9-7088-B3D6B05BA28D}"/>
              </a:ext>
            </a:extLst>
          </p:cNvPr>
          <p:cNvSpPr txBox="1"/>
          <p:nvPr/>
        </p:nvSpPr>
        <p:spPr>
          <a:xfrm>
            <a:off x="2318997" y="3656094"/>
            <a:ext cx="437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9.</a:t>
            </a:r>
          </a:p>
        </p:txBody>
      </p:sp>
      <p:sp>
        <p:nvSpPr>
          <p:cNvPr id="158" name="BlokTextu 157">
            <a:extLst>
              <a:ext uri="{FF2B5EF4-FFF2-40B4-BE49-F238E27FC236}">
                <a16:creationId xmlns:a16="http://schemas.microsoft.com/office/drawing/2014/main" id="{0835C49C-40D3-F393-6D70-75EF8FC49FE6}"/>
              </a:ext>
            </a:extLst>
          </p:cNvPr>
          <p:cNvSpPr txBox="1"/>
          <p:nvPr/>
        </p:nvSpPr>
        <p:spPr>
          <a:xfrm>
            <a:off x="-52461" y="4097515"/>
            <a:ext cx="604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10.</a:t>
            </a:r>
          </a:p>
        </p:txBody>
      </p:sp>
      <p:sp>
        <p:nvSpPr>
          <p:cNvPr id="159" name="BlokTextu 158">
            <a:extLst>
              <a:ext uri="{FF2B5EF4-FFF2-40B4-BE49-F238E27FC236}">
                <a16:creationId xmlns:a16="http://schemas.microsoft.com/office/drawing/2014/main" id="{84D764A2-F1C9-6B8C-27A0-DB4C2D04640E}"/>
              </a:ext>
            </a:extLst>
          </p:cNvPr>
          <p:cNvSpPr txBox="1"/>
          <p:nvPr/>
        </p:nvSpPr>
        <p:spPr>
          <a:xfrm>
            <a:off x="7196234" y="4432716"/>
            <a:ext cx="605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11.</a:t>
            </a:r>
          </a:p>
        </p:txBody>
      </p:sp>
      <p:sp>
        <p:nvSpPr>
          <p:cNvPr id="160" name="BlokTextu 159">
            <a:extLst>
              <a:ext uri="{FF2B5EF4-FFF2-40B4-BE49-F238E27FC236}">
                <a16:creationId xmlns:a16="http://schemas.microsoft.com/office/drawing/2014/main" id="{0608BC76-D9BA-A650-46F8-04E0D425FE5D}"/>
              </a:ext>
            </a:extLst>
          </p:cNvPr>
          <p:cNvSpPr txBox="1"/>
          <p:nvPr/>
        </p:nvSpPr>
        <p:spPr>
          <a:xfrm>
            <a:off x="5358496" y="4896814"/>
            <a:ext cx="711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12.</a:t>
            </a:r>
          </a:p>
        </p:txBody>
      </p:sp>
      <p:sp>
        <p:nvSpPr>
          <p:cNvPr id="161" name="BlokTextu 160">
            <a:extLst>
              <a:ext uri="{FF2B5EF4-FFF2-40B4-BE49-F238E27FC236}">
                <a16:creationId xmlns:a16="http://schemas.microsoft.com/office/drawing/2014/main" id="{9F4F9F90-12AD-124F-9AF4-FD5C4D2959A2}"/>
              </a:ext>
            </a:extLst>
          </p:cNvPr>
          <p:cNvSpPr txBox="1"/>
          <p:nvPr/>
        </p:nvSpPr>
        <p:spPr>
          <a:xfrm>
            <a:off x="6201319" y="5350137"/>
            <a:ext cx="763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13.</a:t>
            </a:r>
          </a:p>
        </p:txBody>
      </p:sp>
      <p:sp>
        <p:nvSpPr>
          <p:cNvPr id="162" name="BlokTextu 161">
            <a:extLst>
              <a:ext uri="{FF2B5EF4-FFF2-40B4-BE49-F238E27FC236}">
                <a16:creationId xmlns:a16="http://schemas.microsoft.com/office/drawing/2014/main" id="{A7196E44-5080-4EB8-11CB-C5D95DD90E85}"/>
              </a:ext>
            </a:extLst>
          </p:cNvPr>
          <p:cNvSpPr txBox="1"/>
          <p:nvPr/>
        </p:nvSpPr>
        <p:spPr>
          <a:xfrm>
            <a:off x="6708778" y="5829021"/>
            <a:ext cx="697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14.</a:t>
            </a:r>
          </a:p>
        </p:txBody>
      </p:sp>
      <p:sp>
        <p:nvSpPr>
          <p:cNvPr id="163" name="BlokTextu 162">
            <a:extLst>
              <a:ext uri="{FF2B5EF4-FFF2-40B4-BE49-F238E27FC236}">
                <a16:creationId xmlns:a16="http://schemas.microsoft.com/office/drawing/2014/main" id="{A314143D-1F7E-28DB-869E-241B22908E40}"/>
              </a:ext>
            </a:extLst>
          </p:cNvPr>
          <p:cNvSpPr txBox="1"/>
          <p:nvPr/>
        </p:nvSpPr>
        <p:spPr>
          <a:xfrm>
            <a:off x="7170337" y="6307905"/>
            <a:ext cx="761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/>
              <a:t>15.</a:t>
            </a:r>
          </a:p>
        </p:txBody>
      </p:sp>
      <p:sp>
        <p:nvSpPr>
          <p:cNvPr id="27" name="BlokTextu 26">
            <a:extLst>
              <a:ext uri="{FF2B5EF4-FFF2-40B4-BE49-F238E27FC236}">
                <a16:creationId xmlns:a16="http://schemas.microsoft.com/office/drawing/2014/main" id="{8FB9C7F4-6C98-218F-B24A-95BD1666FB20}"/>
              </a:ext>
            </a:extLst>
          </p:cNvPr>
          <p:cNvSpPr txBox="1"/>
          <p:nvPr/>
        </p:nvSpPr>
        <p:spPr>
          <a:xfrm>
            <a:off x="6016372" y="76863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1. </a:t>
            </a:r>
            <a:r>
              <a:rPr lang="it-IT" dirty="0"/>
              <a:t>Ako sa odborne nazýva metóda sledovania pohybov očí?</a:t>
            </a:r>
            <a:endParaRPr lang="sk-SK" dirty="0"/>
          </a:p>
        </p:txBody>
      </p:sp>
      <p:sp>
        <p:nvSpPr>
          <p:cNvPr id="28" name="BlokTextu 27">
            <a:extLst>
              <a:ext uri="{FF2B5EF4-FFF2-40B4-BE49-F238E27FC236}">
                <a16:creationId xmlns:a16="http://schemas.microsoft.com/office/drawing/2014/main" id="{E47213F1-DDBC-BD21-FC04-B46FFFEB8A42}"/>
              </a:ext>
            </a:extLst>
          </p:cNvPr>
          <p:cNvSpPr txBox="1"/>
          <p:nvPr/>
        </p:nvSpPr>
        <p:spPr>
          <a:xfrm>
            <a:off x="6029746" y="442247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2. O ktorom zmysle bola dnešná prednáška?</a:t>
            </a:r>
          </a:p>
        </p:txBody>
      </p:sp>
      <p:sp>
        <p:nvSpPr>
          <p:cNvPr id="29" name="BlokTextu 28">
            <a:extLst>
              <a:ext uri="{FF2B5EF4-FFF2-40B4-BE49-F238E27FC236}">
                <a16:creationId xmlns:a16="http://schemas.microsoft.com/office/drawing/2014/main" id="{38F72551-9DBC-2FC8-F2F8-B3D20497674E}"/>
              </a:ext>
            </a:extLst>
          </p:cNvPr>
          <p:cNvSpPr txBox="1"/>
          <p:nvPr/>
        </p:nvSpPr>
        <p:spPr>
          <a:xfrm>
            <a:off x="6016372" y="776267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3. Pomocou </a:t>
            </a:r>
            <a:r>
              <a:rPr lang="sk-SK" dirty="0" err="1"/>
              <a:t>eye-trackingu</a:t>
            </a:r>
            <a:r>
              <a:rPr lang="sk-SK" dirty="0"/>
              <a:t> sledujeme ...... očí</a:t>
            </a:r>
          </a:p>
        </p:txBody>
      </p:sp>
      <p:sp>
        <p:nvSpPr>
          <p:cNvPr id="38" name="BlokTextu 37">
            <a:extLst>
              <a:ext uri="{FF2B5EF4-FFF2-40B4-BE49-F238E27FC236}">
                <a16:creationId xmlns:a16="http://schemas.microsoft.com/office/drawing/2014/main" id="{36E9DB95-C21D-06C0-8915-583C1D29D2C7}"/>
              </a:ext>
            </a:extLst>
          </p:cNvPr>
          <p:cNvSpPr txBox="1"/>
          <p:nvPr/>
        </p:nvSpPr>
        <p:spPr>
          <a:xfrm>
            <a:off x="3041" y="1544718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4.Pomocou čoho môžeme rýchlo vyšetriť veľkosť </a:t>
            </a:r>
            <a:r>
              <a:rPr lang="sk-SK" dirty="0" err="1"/>
              <a:t>pupíl</a:t>
            </a:r>
            <a:r>
              <a:rPr lang="sk-SK" dirty="0"/>
              <a:t>?</a:t>
            </a:r>
          </a:p>
        </p:txBody>
      </p:sp>
      <p:sp>
        <p:nvSpPr>
          <p:cNvPr id="47" name="BlokTextu 46">
            <a:extLst>
              <a:ext uri="{FF2B5EF4-FFF2-40B4-BE49-F238E27FC236}">
                <a16:creationId xmlns:a16="http://schemas.microsoft.com/office/drawing/2014/main" id="{1A17014A-FBDD-0267-74F8-D5F2A254FBAD}"/>
              </a:ext>
            </a:extLst>
          </p:cNvPr>
          <p:cNvSpPr txBox="1"/>
          <p:nvPr/>
        </p:nvSpPr>
        <p:spPr>
          <a:xfrm>
            <a:off x="-13735" y="1849887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5. </a:t>
            </a:r>
            <a:r>
              <a:rPr lang="sk-SK" dirty="0" err="1"/>
              <a:t>Pupilometria</a:t>
            </a:r>
            <a:r>
              <a:rPr lang="sk-SK" dirty="0"/>
              <a:t> vyšetruje </a:t>
            </a:r>
            <a:r>
              <a:rPr lang="sk-SK" dirty="0" err="1"/>
              <a:t>pupilárny</a:t>
            </a:r>
            <a:r>
              <a:rPr lang="sk-SK" dirty="0"/>
              <a:t> svetelný .....</a:t>
            </a:r>
          </a:p>
        </p:txBody>
      </p:sp>
      <p:sp>
        <p:nvSpPr>
          <p:cNvPr id="59" name="BlokTextu 58">
            <a:extLst>
              <a:ext uri="{FF2B5EF4-FFF2-40B4-BE49-F238E27FC236}">
                <a16:creationId xmlns:a16="http://schemas.microsoft.com/office/drawing/2014/main" id="{96EF7367-0E21-28CD-6BEE-B03E3F506E0F}"/>
              </a:ext>
            </a:extLst>
          </p:cNvPr>
          <p:cNvSpPr txBox="1"/>
          <p:nvPr/>
        </p:nvSpPr>
        <p:spPr>
          <a:xfrm>
            <a:off x="0" y="2227295"/>
            <a:ext cx="63843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/>
              <a:t>6. Ako sa nazýva zastavenie pohľadu – sústredenie na konkrétny bod?</a:t>
            </a:r>
          </a:p>
        </p:txBody>
      </p:sp>
      <p:sp>
        <p:nvSpPr>
          <p:cNvPr id="60" name="BlokTextu 59">
            <a:extLst>
              <a:ext uri="{FF2B5EF4-FFF2-40B4-BE49-F238E27FC236}">
                <a16:creationId xmlns:a16="http://schemas.microsoft.com/office/drawing/2014/main" id="{F09E946C-F441-6C08-0193-6C8BD082897D}"/>
              </a:ext>
            </a:extLst>
          </p:cNvPr>
          <p:cNvSpPr txBox="1"/>
          <p:nvPr/>
        </p:nvSpPr>
        <p:spPr>
          <a:xfrm>
            <a:off x="43082" y="2553062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7. </a:t>
            </a:r>
            <a:r>
              <a:rPr lang="sk-SK" dirty="0" err="1"/>
              <a:t>Pupila</a:t>
            </a:r>
            <a:r>
              <a:rPr lang="sk-SK" dirty="0"/>
              <a:t> po slovensky</a:t>
            </a:r>
          </a:p>
        </p:txBody>
      </p:sp>
      <p:sp>
        <p:nvSpPr>
          <p:cNvPr id="61" name="BlokTextu 60">
            <a:extLst>
              <a:ext uri="{FF2B5EF4-FFF2-40B4-BE49-F238E27FC236}">
                <a16:creationId xmlns:a16="http://schemas.microsoft.com/office/drawing/2014/main" id="{B7B9D3C4-CF06-6594-6989-ACDEED482BDC}"/>
              </a:ext>
            </a:extLst>
          </p:cNvPr>
          <p:cNvSpPr txBox="1"/>
          <p:nvPr/>
        </p:nvSpPr>
        <p:spPr>
          <a:xfrm>
            <a:off x="56171" y="2931376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8. Pohyb očí z jedného objektu na druhý</a:t>
            </a:r>
          </a:p>
        </p:txBody>
      </p:sp>
      <p:sp>
        <p:nvSpPr>
          <p:cNvPr id="89" name="BlokTextu 88">
            <a:extLst>
              <a:ext uri="{FF2B5EF4-FFF2-40B4-BE49-F238E27FC236}">
                <a16:creationId xmlns:a16="http://schemas.microsoft.com/office/drawing/2014/main" id="{0F467071-410F-FDBB-6F4E-F7CF184526EE}"/>
              </a:ext>
            </a:extLst>
          </p:cNvPr>
          <p:cNvSpPr txBox="1"/>
          <p:nvPr/>
        </p:nvSpPr>
        <p:spPr>
          <a:xfrm>
            <a:off x="69260" y="3279210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9. </a:t>
            </a:r>
            <a:r>
              <a:rPr lang="sk-SK" dirty="0" err="1"/>
              <a:t>Mydriáza</a:t>
            </a:r>
            <a:r>
              <a:rPr lang="sk-SK" dirty="0"/>
              <a:t> – rozšírenie inak</a:t>
            </a:r>
          </a:p>
        </p:txBody>
      </p:sp>
      <p:sp>
        <p:nvSpPr>
          <p:cNvPr id="92" name="BlokTextu 91">
            <a:extLst>
              <a:ext uri="{FF2B5EF4-FFF2-40B4-BE49-F238E27FC236}">
                <a16:creationId xmlns:a16="http://schemas.microsoft.com/office/drawing/2014/main" id="{9CA2BF82-6292-C1FC-498A-CDD5B1F14C08}"/>
              </a:ext>
            </a:extLst>
          </p:cNvPr>
          <p:cNvSpPr txBox="1"/>
          <p:nvPr/>
        </p:nvSpPr>
        <p:spPr>
          <a:xfrm>
            <a:off x="3275216" y="4183775"/>
            <a:ext cx="3472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10. Čo potrebujeme na vyvolanie zmeny priemeru zrenice?</a:t>
            </a:r>
          </a:p>
        </p:txBody>
      </p:sp>
      <p:sp>
        <p:nvSpPr>
          <p:cNvPr id="93" name="BlokTextu 92">
            <a:extLst>
              <a:ext uri="{FF2B5EF4-FFF2-40B4-BE49-F238E27FC236}">
                <a16:creationId xmlns:a16="http://schemas.microsoft.com/office/drawing/2014/main" id="{1D7F9A57-EF09-195D-F72C-B55C66FCAA63}"/>
              </a:ext>
            </a:extLst>
          </p:cNvPr>
          <p:cNvSpPr txBox="1"/>
          <p:nvPr/>
        </p:nvSpPr>
        <p:spPr>
          <a:xfrm>
            <a:off x="75921" y="4948957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11. Obrázky vyjadrovali pozitívne ....</a:t>
            </a:r>
          </a:p>
        </p:txBody>
      </p:sp>
      <p:sp>
        <p:nvSpPr>
          <p:cNvPr id="94" name="BlokTextu 93">
            <a:extLst>
              <a:ext uri="{FF2B5EF4-FFF2-40B4-BE49-F238E27FC236}">
                <a16:creationId xmlns:a16="http://schemas.microsoft.com/office/drawing/2014/main" id="{40814980-209F-9E43-1A00-1684DB729677}"/>
              </a:ext>
            </a:extLst>
          </p:cNvPr>
          <p:cNvSpPr txBox="1"/>
          <p:nvPr/>
        </p:nvSpPr>
        <p:spPr>
          <a:xfrm>
            <a:off x="98896" y="5656309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13. </a:t>
            </a:r>
            <a:r>
              <a:rPr lang="sk-SK" dirty="0" err="1"/>
              <a:t>Konstrikcia</a:t>
            </a:r>
            <a:r>
              <a:rPr lang="sk-SK" dirty="0"/>
              <a:t> – zúženie </a:t>
            </a:r>
            <a:r>
              <a:rPr lang="sk-SK" dirty="0" err="1"/>
              <a:t>pupily</a:t>
            </a:r>
            <a:r>
              <a:rPr lang="sk-SK" dirty="0"/>
              <a:t> inak</a:t>
            </a:r>
          </a:p>
        </p:txBody>
      </p:sp>
      <p:sp>
        <p:nvSpPr>
          <p:cNvPr id="95" name="BlokTextu 94">
            <a:extLst>
              <a:ext uri="{FF2B5EF4-FFF2-40B4-BE49-F238E27FC236}">
                <a16:creationId xmlns:a16="http://schemas.microsoft.com/office/drawing/2014/main" id="{E738FFBB-987A-4D78-EDD6-AE2CF5E298CA}"/>
              </a:ext>
            </a:extLst>
          </p:cNvPr>
          <p:cNvSpPr txBox="1"/>
          <p:nvPr/>
        </p:nvSpPr>
        <p:spPr>
          <a:xfrm>
            <a:off x="132596" y="6001450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14. Opak pozitívnych emočných stimulov</a:t>
            </a:r>
          </a:p>
        </p:txBody>
      </p:sp>
      <p:sp>
        <p:nvSpPr>
          <p:cNvPr id="96" name="BlokTextu 95">
            <a:extLst>
              <a:ext uri="{FF2B5EF4-FFF2-40B4-BE49-F238E27FC236}">
                <a16:creationId xmlns:a16="http://schemas.microsoft.com/office/drawing/2014/main" id="{8A41C76A-8496-22B1-7D3E-19216ACFDE48}"/>
              </a:ext>
            </a:extLst>
          </p:cNvPr>
          <p:cNvSpPr txBox="1"/>
          <p:nvPr/>
        </p:nvSpPr>
        <p:spPr>
          <a:xfrm>
            <a:off x="119443" y="6343789"/>
            <a:ext cx="6175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15. PLR hodnotí aktivitu akého nervového systému?</a:t>
            </a:r>
          </a:p>
        </p:txBody>
      </p:sp>
      <p:sp>
        <p:nvSpPr>
          <p:cNvPr id="97" name="BlokTextu 96">
            <a:extLst>
              <a:ext uri="{FF2B5EF4-FFF2-40B4-BE49-F238E27FC236}">
                <a16:creationId xmlns:a16="http://schemas.microsoft.com/office/drawing/2014/main" id="{78E23B2F-C246-042D-BD4B-49B08C6EF49A}"/>
              </a:ext>
            </a:extLst>
          </p:cNvPr>
          <p:cNvSpPr txBox="1"/>
          <p:nvPr/>
        </p:nvSpPr>
        <p:spPr>
          <a:xfrm>
            <a:off x="93760" y="5282364"/>
            <a:ext cx="5124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12. Pomocou akého prístroja vyšetrujeme PLR</a:t>
            </a:r>
          </a:p>
        </p:txBody>
      </p:sp>
    </p:spTree>
    <p:extLst>
      <p:ext uri="{BB962C8B-B14F-4D97-AF65-F5344CB8AC3E}">
        <p14:creationId xmlns:p14="http://schemas.microsoft.com/office/powerpoint/2010/main" val="397229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34" grpId="0"/>
      <p:bldP spid="35" grpId="0"/>
      <p:bldP spid="37" grpId="0"/>
      <p:bldP spid="45" grpId="0"/>
      <p:bldP spid="54" grpId="0"/>
      <p:bldP spid="62" grpId="0"/>
      <p:bldP spid="70" grpId="0"/>
      <p:bldP spid="78" grpId="0"/>
      <p:bldP spid="90" grpId="0"/>
      <p:bldP spid="113" grpId="0"/>
      <p:bldP spid="121" grpId="0"/>
      <p:bldP spid="128" grpId="0"/>
      <p:bldP spid="136" grpId="0"/>
      <p:bldP spid="14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>
            <a:extLst>
              <a:ext uri="{FF2B5EF4-FFF2-40B4-BE49-F238E27FC236}">
                <a16:creationId xmlns:a16="http://schemas.microsoft.com/office/drawing/2014/main" id="{3A674844-4DB6-334E-2AB3-D7AD676B6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43" y="953729"/>
            <a:ext cx="12151514" cy="5887065"/>
          </a:xfrm>
          <a:prstGeom prst="rect">
            <a:avLst/>
          </a:prstGeom>
        </p:spPr>
      </p:pic>
      <p:sp>
        <p:nvSpPr>
          <p:cNvPr id="4" name="Nadpis 3">
            <a:extLst>
              <a:ext uri="{FF2B5EF4-FFF2-40B4-BE49-F238E27FC236}">
                <a16:creationId xmlns:a16="http://schemas.microsoft.com/office/drawing/2014/main" id="{D7366200-EBAD-B211-4487-2C621DEDA7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399" y="1578487"/>
            <a:ext cx="5967601" cy="2387600"/>
          </a:xfrm>
          <a:gradFill flip="none" rotWithShape="1">
            <a:gsLst>
              <a:gs pos="47000">
                <a:srgbClr val="F7F7F7"/>
              </a:gs>
              <a:gs pos="0">
                <a:srgbClr val="FFFFFD"/>
              </a:gs>
              <a:gs pos="83000">
                <a:srgbClr val="F8F6F7"/>
              </a:gs>
              <a:gs pos="100000">
                <a:srgbClr val="F8F6F7"/>
              </a:gs>
            </a:gsLst>
            <a:lin ang="10800000" scaled="1"/>
            <a:tileRect/>
          </a:gradFill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sk-SK" sz="4800" b="1" dirty="0">
                <a:latin typeface="Segoe Script" panose="030B0504020000000003" pitchFamily="66" charset="0"/>
              </a:rPr>
              <a:t>ĎAKUJEM </a:t>
            </a:r>
            <a:br>
              <a:rPr lang="sk-SK" sz="4800" b="1" dirty="0">
                <a:latin typeface="Segoe Script" panose="030B0504020000000003" pitchFamily="66" charset="0"/>
              </a:rPr>
            </a:br>
            <a:r>
              <a:rPr lang="sk-SK" sz="4800" b="1" dirty="0">
                <a:latin typeface="Segoe Script" panose="030B0504020000000003" pitchFamily="66" charset="0"/>
              </a:rPr>
              <a:t>ZA POZORNOSŤ!</a:t>
            </a:r>
          </a:p>
        </p:txBody>
      </p:sp>
    </p:spTree>
    <p:extLst>
      <p:ext uri="{BB962C8B-B14F-4D97-AF65-F5344CB8AC3E}">
        <p14:creationId xmlns:p14="http://schemas.microsoft.com/office/powerpoint/2010/main" val="1749917131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1367</TotalTime>
  <Words>1183</Words>
  <Application>Microsoft Office PowerPoint</Application>
  <PresentationFormat>Širokouhlá</PresentationFormat>
  <Paragraphs>213</Paragraphs>
  <Slides>40</Slides>
  <Notes>21</Notes>
  <HiddenSlides>0</HiddenSlides>
  <MMClips>1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40</vt:i4>
      </vt:variant>
    </vt:vector>
  </HeadingPairs>
  <TitlesOfParts>
    <vt:vector size="48" baseType="lpstr">
      <vt:lpstr>Aptos</vt:lpstr>
      <vt:lpstr>Aptos Display</vt:lpstr>
      <vt:lpstr>Arial</vt:lpstr>
      <vt:lpstr>Calibri</vt:lpstr>
      <vt:lpstr>Segoe Script</vt:lpstr>
      <vt:lpstr>Symbol</vt:lpstr>
      <vt:lpstr>Times New Roman</vt:lpstr>
      <vt:lpstr>Motív Office</vt:lpstr>
      <vt:lpstr>OKULOMETRICKÉ SPRÁVANIE</vt:lpstr>
      <vt:lpstr>OKO – „OKNO DO DUŠE“</vt:lpstr>
      <vt:lpstr>Prezentácia programu PowerPoint</vt:lpstr>
      <vt:lpstr>Prezentácia programu PowerPoint</vt:lpstr>
      <vt:lpstr>Prezentácia programu PowerPoint</vt:lpstr>
      <vt:lpstr>Prezentácia programu PowerPoint</vt:lpstr>
      <vt:lpstr>OKULOMETRICKÉ SPRÁVANIE</vt:lpstr>
      <vt:lpstr>Prezentácia programu PowerPoint</vt:lpstr>
      <vt:lpstr>Prezentácia programu PowerPoint</vt:lpstr>
      <vt:lpstr>Ako pohyby očí odrážajú aktivitu mozgu?</vt:lpstr>
      <vt:lpstr>Pohyby očí, mozog, emócie</vt:lpstr>
      <vt:lpstr>Okulometria a emócie (arousal, valencia)</vt:lpstr>
      <vt:lpstr>EYE-TRACKING -princíp merania</vt:lpstr>
      <vt:lpstr>Merané parametre</vt:lpstr>
      <vt:lpstr>Prezentácia programu PowerPoint</vt:lpstr>
      <vt:lpstr>Prezentácia programu PowerPoint</vt:lpstr>
      <vt:lpstr>Prezentácia programu PowerPoint</vt:lpstr>
      <vt:lpstr>KALIBRÁCIA</vt:lpstr>
      <vt:lpstr>Eyetracking - cvičenie s očami na podporu</vt:lpstr>
      <vt:lpstr>Prezentácia programu PowerPoint</vt:lpstr>
      <vt:lpstr>Prezentácia programu PowerPoint</vt:lpstr>
      <vt:lpstr>OKULOMETRIA V KLINICKEJ PRAXI</vt:lpstr>
      <vt:lpstr>Prezentácia programu PowerPoint</vt:lpstr>
      <vt:lpstr>EYETRACKING</vt:lpstr>
      <vt:lpstr>AUTIZMUS a eyetracking</vt:lpstr>
      <vt:lpstr>Prezentácia programu PowerPoint</vt:lpstr>
      <vt:lpstr>Depresia pred a po liečbe  a eyetracking </vt:lpstr>
      <vt:lpstr>ADHD pred a po liečbe  a eyetracking </vt:lpstr>
      <vt:lpstr>Prezentácia programu PowerPoint</vt:lpstr>
      <vt:lpstr>PUPILOMETRIA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PUPILOMETRIA</vt:lpstr>
      <vt:lpstr>Budúcnosť monitorovania okulometrického správania</vt:lpstr>
      <vt:lpstr>ZHRNUTIE</vt:lpstr>
      <vt:lpstr>Prezentácia programu PowerPoint</vt:lpstr>
      <vt:lpstr>ĎAKUJEM  ZA POZORNOSŤ!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Višňovcová Zuzana</dc:creator>
  <cp:lastModifiedBy>Višňovcová Zuzana</cp:lastModifiedBy>
  <cp:revision>61</cp:revision>
  <dcterms:created xsi:type="dcterms:W3CDTF">2026-05-04T11:06:42Z</dcterms:created>
  <dcterms:modified xsi:type="dcterms:W3CDTF">2026-05-11T20:11:46Z</dcterms:modified>
</cp:coreProperties>
</file>