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66" y="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16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D6364-6AEB-4F49-94CC-91ACA918A8C1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6E6D3E-CF8F-4827-8659-923F1510119B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5736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E6D3E-CF8F-4827-8659-923F1510119B}" type="slidenum">
              <a:rPr lang="sk-SK" smtClean="0"/>
              <a:pPr/>
              <a:t>6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6363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6E6D3E-CF8F-4827-8659-923F1510119B}" type="slidenum">
              <a:rPr lang="sk-SK" smtClean="0"/>
              <a:pPr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0908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uhlý trojuho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ľná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ľná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ľná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Rovná spojnic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7" name="Výlož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Výlož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ľná forma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uhlý trojuho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Rovná spojnic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Výlož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Výlož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ľná forma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ľná forma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uhlý trojuho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Rovná spojnic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BEE60A2-E4BA-4138-8629-8A10041256D8}" type="datetimeFigureOut">
              <a:rPr lang="sk-SK" smtClean="0"/>
              <a:pPr/>
              <a:t>12.3.2015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47D77AC-7C09-420F-8195-F9094758E1CF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k-SK" sz="8800" dirty="0" smtClean="0"/>
              <a:t>amalgám</a:t>
            </a:r>
            <a:endParaRPr lang="sk-SK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err="1" smtClean="0"/>
              <a:t>Zloženie,vlastnosti,indikácie,príprava</a:t>
            </a:r>
            <a:endParaRPr lang="sk-SK" dirty="0" smtClean="0"/>
          </a:p>
          <a:p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2982851" cy="35823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Čína  7 </a:t>
            </a:r>
            <a:r>
              <a:rPr lang="sk-SK" dirty="0" err="1" smtClean="0"/>
              <a:t>stor.n.l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Taveau,Bell</a:t>
            </a:r>
            <a:r>
              <a:rPr lang="sk-SK" dirty="0" smtClean="0"/>
              <a:t> – 1836 - </a:t>
            </a:r>
            <a:r>
              <a:rPr lang="sk-SK" dirty="0" err="1" smtClean="0"/>
              <a:t>Ag</a:t>
            </a:r>
            <a:r>
              <a:rPr lang="sk-SK" dirty="0" smtClean="0"/>
              <a:t> 40%</a:t>
            </a:r>
          </a:p>
          <a:p>
            <a:r>
              <a:rPr lang="sk-SK" dirty="0" smtClean="0"/>
              <a:t>1.amalgámová vojna – USA 1845 – amalgám začal </a:t>
            </a:r>
            <a:r>
              <a:rPr lang="sk-SK" dirty="0" err="1" smtClean="0"/>
              <a:t>vytesňovať</a:t>
            </a:r>
            <a:r>
              <a:rPr lang="sk-SK" dirty="0" smtClean="0"/>
              <a:t>  zlatú </a:t>
            </a:r>
            <a:r>
              <a:rPr lang="sk-SK" dirty="0" err="1" smtClean="0"/>
              <a:t>výplň,nekvalita-Black</a:t>
            </a:r>
            <a:endParaRPr lang="sk-SK" dirty="0" smtClean="0"/>
          </a:p>
          <a:p>
            <a:r>
              <a:rPr lang="sk-SK" dirty="0" smtClean="0"/>
              <a:t>2.amalgámová </a:t>
            </a:r>
            <a:r>
              <a:rPr lang="sk-SK" dirty="0" err="1" smtClean="0"/>
              <a:t>vojba</a:t>
            </a:r>
            <a:r>
              <a:rPr lang="sk-SK" dirty="0" smtClean="0"/>
              <a:t> -1930 – toxicita </a:t>
            </a:r>
            <a:r>
              <a:rPr lang="sk-SK" dirty="0" err="1" smtClean="0"/>
              <a:t>ortute</a:t>
            </a:r>
            <a:endParaRPr lang="sk-SK" dirty="0" smtClean="0"/>
          </a:p>
          <a:p>
            <a:r>
              <a:rPr lang="sk-SK" dirty="0" smtClean="0"/>
              <a:t>3.amalgámová vojna – 1980 – </a:t>
            </a:r>
            <a:r>
              <a:rPr lang="sk-SK" dirty="0" err="1" smtClean="0"/>
              <a:t>kompozity</a:t>
            </a:r>
            <a:endParaRPr lang="sk-SK" dirty="0" smtClean="0"/>
          </a:p>
          <a:p>
            <a:r>
              <a:rPr lang="sk-SK" dirty="0" smtClean="0"/>
              <a:t>Amalgám je čoraz viac </a:t>
            </a:r>
            <a:r>
              <a:rPr lang="sk-SK" dirty="0" err="1" smtClean="0"/>
              <a:t>vytesňovaný</a:t>
            </a:r>
            <a:r>
              <a:rPr lang="sk-SK" dirty="0" smtClean="0"/>
              <a:t> </a:t>
            </a:r>
            <a:r>
              <a:rPr lang="sk-SK" dirty="0" err="1" smtClean="0"/>
              <a:t>kompozitmi,no</a:t>
            </a:r>
            <a:r>
              <a:rPr lang="sk-SK" dirty="0" smtClean="0"/>
              <a:t> stále má svoje miesto 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História  amalgámu</a:t>
            </a: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Ag</a:t>
            </a:r>
            <a:r>
              <a:rPr lang="sk-SK" dirty="0" smtClean="0"/>
              <a:t> – </a:t>
            </a:r>
            <a:r>
              <a:rPr lang="sk-SK" dirty="0" err="1" smtClean="0"/>
              <a:t>tvrdosť,antikorozita,expanzia</a:t>
            </a:r>
            <a:r>
              <a:rPr lang="sk-SK" dirty="0" smtClean="0"/>
              <a:t> – 70%</a:t>
            </a:r>
          </a:p>
          <a:p>
            <a:r>
              <a:rPr lang="sk-SK" dirty="0" err="1" smtClean="0"/>
              <a:t>Sn</a:t>
            </a:r>
            <a:r>
              <a:rPr lang="sk-SK" dirty="0" smtClean="0"/>
              <a:t>- </a:t>
            </a:r>
            <a:r>
              <a:rPr lang="sk-SK" dirty="0" err="1" smtClean="0"/>
              <a:t>plasticita,korózia,kontrakcia</a:t>
            </a:r>
            <a:r>
              <a:rPr lang="sk-SK" dirty="0" smtClean="0"/>
              <a:t> – 25%</a:t>
            </a:r>
          </a:p>
          <a:p>
            <a:r>
              <a:rPr lang="sk-SK" dirty="0" err="1" smtClean="0"/>
              <a:t>Cu</a:t>
            </a:r>
            <a:r>
              <a:rPr lang="sk-SK" dirty="0" smtClean="0"/>
              <a:t> – </a:t>
            </a:r>
            <a:r>
              <a:rPr lang="sk-SK" dirty="0" err="1" smtClean="0"/>
              <a:t>pevnosť,tvrdosť</a:t>
            </a:r>
            <a:r>
              <a:rPr lang="sk-SK" dirty="0" smtClean="0"/>
              <a:t> - 5% u klasických </a:t>
            </a:r>
            <a:r>
              <a:rPr lang="sk-SK" dirty="0" err="1" smtClean="0"/>
              <a:t>amalg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Hg</a:t>
            </a:r>
            <a:r>
              <a:rPr lang="sk-SK" dirty="0" smtClean="0"/>
              <a:t> – </a:t>
            </a:r>
            <a:r>
              <a:rPr lang="sk-SK" dirty="0" err="1" smtClean="0"/>
              <a:t>expanzia,stopy</a:t>
            </a:r>
            <a:r>
              <a:rPr lang="sk-SK" dirty="0" smtClean="0"/>
              <a:t> </a:t>
            </a:r>
            <a:r>
              <a:rPr lang="sk-SK" dirty="0" err="1" smtClean="0"/>
              <a:t>Hg</a:t>
            </a:r>
            <a:r>
              <a:rPr lang="sk-SK" dirty="0" smtClean="0"/>
              <a:t> môžu byť v prášku</a:t>
            </a:r>
          </a:p>
          <a:p>
            <a:r>
              <a:rPr lang="sk-SK" dirty="0" err="1" smtClean="0"/>
              <a:t>Flow</a:t>
            </a:r>
            <a:r>
              <a:rPr lang="sk-SK" dirty="0" smtClean="0"/>
              <a:t> – tok /deformácia do 24 hod.- %/</a:t>
            </a:r>
          </a:p>
          <a:p>
            <a:r>
              <a:rPr lang="sk-SK" dirty="0" err="1" smtClean="0"/>
              <a:t>Creep</a:t>
            </a:r>
            <a:r>
              <a:rPr lang="sk-SK" dirty="0" smtClean="0"/>
              <a:t> – </a:t>
            </a:r>
            <a:r>
              <a:rPr lang="sk-SK" dirty="0" err="1" smtClean="0"/>
              <a:t>tečenie-trvalá</a:t>
            </a:r>
            <a:r>
              <a:rPr lang="sk-SK" dirty="0" smtClean="0"/>
              <a:t> deformácia do 1 týždňa</a:t>
            </a:r>
          </a:p>
          <a:p>
            <a:r>
              <a:rPr lang="sk-SK" dirty="0" smtClean="0"/>
              <a:t>Pevnosť – minimálne 80 </a:t>
            </a:r>
            <a:r>
              <a:rPr lang="sk-SK" dirty="0" err="1" smtClean="0"/>
              <a:t>MPa</a:t>
            </a:r>
            <a:r>
              <a:rPr lang="sk-SK" dirty="0" smtClean="0"/>
              <a:t> po 1 hod.,350 </a:t>
            </a:r>
            <a:r>
              <a:rPr lang="sk-SK" dirty="0" err="1" smtClean="0"/>
              <a:t>Mpa</a:t>
            </a:r>
            <a:r>
              <a:rPr lang="sk-SK" dirty="0" smtClean="0"/>
              <a:t> po týždni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Zloženie 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Pilinový</a:t>
            </a:r>
            <a:r>
              <a:rPr lang="sk-SK" dirty="0" smtClean="0"/>
              <a:t> – frézovanie liatina</a:t>
            </a:r>
          </a:p>
          <a:p>
            <a:r>
              <a:rPr lang="sk-SK" b="1" dirty="0" smtClean="0"/>
              <a:t>Sférický</a:t>
            </a:r>
            <a:r>
              <a:rPr lang="sk-SK" dirty="0" smtClean="0"/>
              <a:t> – tekutá liatina vstrekovaná pod veľkým tlakom do vákuovej nádoby</a:t>
            </a:r>
          </a:p>
          <a:p>
            <a:r>
              <a:rPr lang="sk-SK" b="1" dirty="0" err="1" smtClean="0"/>
              <a:t>Sféroidný</a:t>
            </a:r>
            <a:r>
              <a:rPr lang="sk-SK" dirty="0" smtClean="0"/>
              <a:t> – tekutá liatina vstrekovaná do vody</a:t>
            </a:r>
          </a:p>
          <a:p>
            <a:r>
              <a:rPr lang="sk-SK" b="1" dirty="0" smtClean="0"/>
              <a:t>Zmiešaný</a:t>
            </a:r>
            <a:r>
              <a:rPr lang="sk-SK" dirty="0" smtClean="0"/>
              <a:t> – </a:t>
            </a:r>
            <a:r>
              <a:rPr lang="sk-SK" dirty="0" err="1" smtClean="0"/>
              <a:t>Blend</a:t>
            </a:r>
            <a:r>
              <a:rPr lang="sk-SK" dirty="0" smtClean="0"/>
              <a:t> 70% sfer.,30 % piliny</a:t>
            </a:r>
          </a:p>
          <a:p>
            <a:r>
              <a:rPr lang="sk-SK" dirty="0" smtClean="0"/>
              <a:t>Mechanické vlastnosti amalgámu závisia od morfologického typu amalgámu</a:t>
            </a:r>
          </a:p>
          <a:p>
            <a:r>
              <a:rPr lang="sk-SK" dirty="0" smtClean="0"/>
              <a:t>Safargam,</a:t>
            </a:r>
            <a:r>
              <a:rPr lang="sk-SK" dirty="0" err="1" smtClean="0"/>
              <a:t>Tytin</a:t>
            </a:r>
            <a:r>
              <a:rPr lang="sk-SK" dirty="0" smtClean="0"/>
              <a:t>,,ANA 2000,Standalloy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Morfologické  typy amalgámov</a:t>
            </a:r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/>
              <a:t>Sférické amalgámy</a:t>
            </a:r>
          </a:p>
          <a:p>
            <a:r>
              <a:rPr lang="sk-SK" dirty="0" smtClean="0"/>
              <a:t>-tuhnú rýchlejšie</a:t>
            </a:r>
          </a:p>
          <a:p>
            <a:r>
              <a:rPr lang="sk-SK" dirty="0" smtClean="0"/>
              <a:t>-menšia spotreba ortuti 1 : 0,8 </a:t>
            </a:r>
            <a:r>
              <a:rPr lang="sk-SK" dirty="0" err="1" smtClean="0"/>
              <a:t>váh.jedn</a:t>
            </a:r>
            <a:r>
              <a:rPr lang="sk-SK" dirty="0" smtClean="0"/>
              <a:t>.</a:t>
            </a:r>
          </a:p>
          <a:p>
            <a:r>
              <a:rPr lang="sk-SK" dirty="0" smtClean="0"/>
              <a:t>-sú mechanicky odolnejšie</a:t>
            </a:r>
          </a:p>
          <a:p>
            <a:r>
              <a:rPr lang="sk-SK" dirty="0" smtClean="0"/>
              <a:t>-povrch je lesklejší</a:t>
            </a:r>
          </a:p>
          <a:p>
            <a:r>
              <a:rPr lang="sk-SK" dirty="0" smtClean="0"/>
              <a:t>-pri tuhnutí kontrahujú</a:t>
            </a:r>
          </a:p>
          <a:p>
            <a:r>
              <a:rPr lang="sk-SK" dirty="0" err="1" smtClean="0"/>
              <a:t>Tytin</a:t>
            </a:r>
            <a:r>
              <a:rPr lang="sk-SK" dirty="0" smtClean="0"/>
              <a:t> /</a:t>
            </a:r>
            <a:r>
              <a:rPr lang="sk-SK" dirty="0" err="1" smtClean="0"/>
              <a:t>Kerr</a:t>
            </a:r>
            <a:r>
              <a:rPr lang="sk-SK" dirty="0" smtClean="0"/>
              <a:t>/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Porovnanie pilinových a sférických amalgámov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Amalgám nie je homogénne </a:t>
            </a:r>
            <a:r>
              <a:rPr lang="sk-SK" dirty="0" err="1" smtClean="0"/>
              <a:t>eutektikum,ale</a:t>
            </a:r>
            <a:r>
              <a:rPr lang="sk-SK" dirty="0" smtClean="0"/>
              <a:t> obsahuje fázy</a:t>
            </a:r>
          </a:p>
          <a:p>
            <a:r>
              <a:rPr lang="sk-SK" b="1" dirty="0" err="1" smtClean="0"/>
              <a:t>Gamma</a:t>
            </a:r>
            <a:r>
              <a:rPr lang="sk-SK" b="1" dirty="0" smtClean="0"/>
              <a:t> – </a:t>
            </a:r>
            <a:r>
              <a:rPr lang="sk-SK" dirty="0" err="1" smtClean="0"/>
              <a:t>Ag</a:t>
            </a:r>
            <a:r>
              <a:rPr lang="sk-SK" dirty="0" smtClean="0"/>
              <a:t> 3Sn – pevná v prášku</a:t>
            </a:r>
          </a:p>
          <a:p>
            <a:r>
              <a:rPr lang="sk-SK" b="1" dirty="0" err="1" smtClean="0"/>
              <a:t>Gamma</a:t>
            </a:r>
            <a:r>
              <a:rPr lang="sk-SK" b="1" dirty="0" smtClean="0"/>
              <a:t> 1- </a:t>
            </a:r>
            <a:r>
              <a:rPr lang="sk-SK" dirty="0" smtClean="0"/>
              <a:t>Ag3 Hg4 – po </a:t>
            </a:r>
            <a:r>
              <a:rPr lang="sk-SK" dirty="0" err="1" smtClean="0"/>
              <a:t>namiešaní-matrix</a:t>
            </a:r>
            <a:endParaRPr lang="sk-SK" dirty="0" smtClean="0"/>
          </a:p>
          <a:p>
            <a:r>
              <a:rPr lang="sk-SK" b="1" dirty="0" err="1" smtClean="0"/>
              <a:t>Gamma</a:t>
            </a:r>
            <a:r>
              <a:rPr lang="sk-SK" b="1" dirty="0" smtClean="0"/>
              <a:t> 2</a:t>
            </a:r>
            <a:r>
              <a:rPr lang="sk-SK" dirty="0" smtClean="0"/>
              <a:t> – Sn8 </a:t>
            </a:r>
            <a:r>
              <a:rPr lang="sk-SK" dirty="0" err="1" smtClean="0"/>
              <a:t>Hg</a:t>
            </a:r>
            <a:r>
              <a:rPr lang="sk-SK" dirty="0" smtClean="0"/>
              <a:t> – korózia</a:t>
            </a:r>
          </a:p>
          <a:p>
            <a:r>
              <a:rPr lang="sk-SK" b="1" dirty="0" smtClean="0"/>
              <a:t>Eta</a:t>
            </a:r>
            <a:r>
              <a:rPr lang="sk-SK" dirty="0" smtClean="0"/>
              <a:t> – Cu6 Sn5 – </a:t>
            </a:r>
            <a:r>
              <a:rPr lang="sk-SK" dirty="0" err="1" smtClean="0"/>
              <a:t>Asgar-Mahlerov</a:t>
            </a:r>
            <a:r>
              <a:rPr lang="sk-SK" dirty="0" smtClean="0"/>
              <a:t> prstenec</a:t>
            </a:r>
          </a:p>
          <a:p>
            <a:r>
              <a:rPr lang="sk-SK" b="1" dirty="0" err="1" smtClean="0"/>
              <a:t>Epsilon</a:t>
            </a:r>
            <a:r>
              <a:rPr lang="sk-SK" dirty="0" smtClean="0"/>
              <a:t> Cu3 </a:t>
            </a:r>
            <a:r>
              <a:rPr lang="sk-SK" dirty="0" err="1" smtClean="0"/>
              <a:t>Sn</a:t>
            </a:r>
            <a:endParaRPr lang="sk-SK" dirty="0" smtClean="0"/>
          </a:p>
          <a:p>
            <a:r>
              <a:rPr lang="sk-SK" b="1" dirty="0" err="1" smtClean="0"/>
              <a:t>Eutektikum</a:t>
            </a:r>
            <a:r>
              <a:rPr lang="sk-SK" dirty="0" smtClean="0"/>
              <a:t> </a:t>
            </a:r>
            <a:r>
              <a:rPr lang="sk-SK" dirty="0" err="1" smtClean="0"/>
              <a:t>AgCu</a:t>
            </a:r>
            <a:endParaRPr lang="sk-SK" dirty="0" smtClean="0"/>
          </a:p>
          <a:p>
            <a:r>
              <a:rPr lang="sk-SK" dirty="0" smtClean="0"/>
              <a:t>Chemické vlastnosti/korózia/závisia od pomeru prvkov v prášku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Metalurgia amalgámov</a:t>
            </a:r>
            <a:endParaRPr lang="sk-SK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sk-SK" dirty="0"/>
          </a:p>
          <a:p>
            <a:pPr>
              <a:buNone/>
            </a:pPr>
            <a:r>
              <a:rPr lang="sk-SK" dirty="0"/>
              <a:t> </a:t>
            </a:r>
            <a:r>
              <a:rPr lang="sk-SK" dirty="0" smtClean="0"/>
              <a:t>Fáza G 2 Sn8 </a:t>
            </a:r>
            <a:r>
              <a:rPr lang="sk-SK" dirty="0" err="1" smtClean="0"/>
              <a:t>Hg</a:t>
            </a:r>
            <a:r>
              <a:rPr lang="sk-SK" dirty="0" smtClean="0"/>
              <a:t> koroduje </a:t>
            </a:r>
          </a:p>
          <a:p>
            <a:r>
              <a:rPr lang="sk-SK" dirty="0" err="1" smtClean="0"/>
              <a:t>Sn</a:t>
            </a:r>
            <a:r>
              <a:rPr lang="sk-SK" dirty="0" smtClean="0"/>
              <a:t> sa uvoľňuje vo forme koróznych produktov</a:t>
            </a:r>
          </a:p>
          <a:p>
            <a:r>
              <a:rPr lang="sk-SK" dirty="0" err="1" smtClean="0"/>
              <a:t>Hg</a:t>
            </a:r>
            <a:r>
              <a:rPr lang="sk-SK" dirty="0" smtClean="0"/>
              <a:t> reaguje s  </a:t>
            </a:r>
            <a:r>
              <a:rPr lang="sk-SK" dirty="0" err="1"/>
              <a:t>A</a:t>
            </a:r>
            <a:r>
              <a:rPr lang="sk-SK" dirty="0" err="1" smtClean="0"/>
              <a:t>g</a:t>
            </a:r>
            <a:r>
              <a:rPr lang="sk-SK" dirty="0" smtClean="0"/>
              <a:t> v pôvodnej gama fáze za vzniku ďalšej Gama 1 fázy</a:t>
            </a:r>
          </a:p>
          <a:p>
            <a:r>
              <a:rPr lang="sk-SK" dirty="0" smtClean="0"/>
              <a:t>Výsledkom je </a:t>
            </a:r>
            <a:r>
              <a:rPr lang="sk-SK" dirty="0" err="1" smtClean="0"/>
              <a:t>merkuroskopická</a:t>
            </a:r>
            <a:r>
              <a:rPr lang="sk-SK" dirty="0" smtClean="0"/>
              <a:t> </a:t>
            </a:r>
            <a:r>
              <a:rPr lang="sk-SK" dirty="0" err="1" smtClean="0"/>
              <a:t>pozdná</a:t>
            </a:r>
            <a:r>
              <a:rPr lang="sk-SK" dirty="0" smtClean="0"/>
              <a:t> expanzia amalgámu </a:t>
            </a:r>
          </a:p>
          <a:p>
            <a:r>
              <a:rPr lang="sk-SK" dirty="0" smtClean="0"/>
              <a:t>G2 fáza sa eliminuje vďaka vyššiemu obsahu </a:t>
            </a:r>
            <a:r>
              <a:rPr lang="sk-SK" dirty="0" err="1" smtClean="0"/>
              <a:t>Cu,ktorý</a:t>
            </a:r>
            <a:r>
              <a:rPr lang="sk-SK" dirty="0" smtClean="0"/>
              <a:t> vyviaže prednostne cín –fáza </a:t>
            </a:r>
            <a:r>
              <a:rPr lang="sk-SK" dirty="0" err="1" smtClean="0"/>
              <a:t>eta</a:t>
            </a:r>
            <a:r>
              <a:rPr lang="sk-SK" dirty="0" smtClean="0"/>
              <a:t> - bronz</a:t>
            </a:r>
          </a:p>
          <a:p>
            <a:pPr>
              <a:buNone/>
            </a:pPr>
            <a:endParaRPr lang="sk-SK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korózia amalgámov</a:t>
            </a: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Klasický –pilinový-amalgám po namiešaní a stuhnutí - </a:t>
            </a:r>
            <a:r>
              <a:rPr lang="sk-SK" dirty="0" err="1" smtClean="0"/>
              <a:t>Standalloy</a:t>
            </a:r>
            <a:endParaRPr lang="sk-SK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sz="4800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r>
              <a:rPr lang="sk-SK" sz="7200" dirty="0"/>
              <a:t>Gama f. Ag3Sn – pôvodné piliny</a:t>
            </a:r>
          </a:p>
          <a:p>
            <a:r>
              <a:rPr lang="sk-SK" sz="7200" dirty="0"/>
              <a:t>Gama 1 </a:t>
            </a:r>
            <a:r>
              <a:rPr lang="sk-SK" sz="9600" dirty="0"/>
              <a:t>Ag3Hg4</a:t>
            </a:r>
            <a:r>
              <a:rPr lang="sk-SK" sz="7200" dirty="0"/>
              <a:t> – </a:t>
            </a:r>
            <a:r>
              <a:rPr lang="sk-SK" sz="7200" dirty="0" err="1"/>
              <a:t>matrix</a:t>
            </a:r>
            <a:endParaRPr lang="sk-SK" sz="7200" dirty="0"/>
          </a:p>
          <a:p>
            <a:r>
              <a:rPr lang="sk-SK" sz="7200" dirty="0"/>
              <a:t>Gama 2  Sn8 Hg – korodujúca fáza</a:t>
            </a:r>
          </a:p>
          <a:p>
            <a:pPr>
              <a:buNone/>
            </a:pPr>
            <a:endParaRPr lang="sk-SK" sz="7200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endParaRPr lang="sk-SK" dirty="0" smtClean="0"/>
          </a:p>
          <a:p>
            <a:pPr>
              <a:buNone/>
            </a:pPr>
            <a:r>
              <a:rPr lang="sk-SK" dirty="0" err="1" smtClean="0"/>
              <a:t>Cu</a:t>
            </a:r>
            <a:r>
              <a:rPr lang="sk-SK" dirty="0" smtClean="0"/>
              <a:t> -  5%</a:t>
            </a:r>
          </a:p>
          <a:p>
            <a:pPr>
              <a:buNone/>
            </a:pPr>
            <a:endParaRPr lang="sk-SK" dirty="0"/>
          </a:p>
        </p:txBody>
      </p:sp>
      <p:pic>
        <p:nvPicPr>
          <p:cNvPr id="7" name="Zástupný symbol obsahu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666" y="1447990"/>
            <a:ext cx="4041775" cy="1995684"/>
          </a:xfr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666" y="3645024"/>
            <a:ext cx="4345334" cy="31240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dirty="0" smtClean="0"/>
              <a:t>Žltá – </a:t>
            </a:r>
            <a:r>
              <a:rPr lang="sk-SK" dirty="0" err="1" smtClean="0"/>
              <a:t>matrix</a:t>
            </a:r>
            <a:r>
              <a:rPr lang="sk-SK" dirty="0" smtClean="0"/>
              <a:t>  gama1</a:t>
            </a:r>
          </a:p>
          <a:p>
            <a:pPr>
              <a:buNone/>
            </a:pPr>
            <a:r>
              <a:rPr lang="sk-SK" dirty="0" smtClean="0"/>
              <a:t>Zelená – piliny  gama</a:t>
            </a:r>
          </a:p>
          <a:p>
            <a:pPr>
              <a:buNone/>
            </a:pPr>
            <a:r>
              <a:rPr lang="sk-SK" dirty="0" smtClean="0"/>
              <a:t>Tmavá /čiarky/ gama 2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Klasický amalgám na reze</a:t>
            </a:r>
            <a:endParaRPr lang="sk-SK" dirty="0"/>
          </a:p>
        </p:txBody>
      </p:sp>
      <p:pic>
        <p:nvPicPr>
          <p:cNvPr id="3074" name="Picture 2" descr="C:\Users\PC\Desktop\oco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214686"/>
            <a:ext cx="4591050" cy="3400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y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 smtClean="0"/>
              <a:t>Pozdná</a:t>
            </a:r>
            <a:r>
              <a:rPr lang="sk-SK" dirty="0" smtClean="0"/>
              <a:t>/</a:t>
            </a:r>
            <a:r>
              <a:rPr lang="sk-SK" dirty="0" err="1" smtClean="0"/>
              <a:t>merkuroskopická</a:t>
            </a:r>
            <a:r>
              <a:rPr lang="sk-SK" dirty="0" smtClean="0"/>
              <a:t>/expanzia klasického amalgámu</a:t>
            </a:r>
            <a:endParaRPr lang="sk-SK" dirty="0"/>
          </a:p>
        </p:txBody>
      </p:sp>
      <p:pic>
        <p:nvPicPr>
          <p:cNvPr id="4098" name="Picture 2" descr="C:\Users\PC\Desktop\oco\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857364"/>
            <a:ext cx="3876676" cy="2257425"/>
          </a:xfrm>
          <a:prstGeom prst="rect">
            <a:avLst/>
          </a:prstGeom>
          <a:noFill/>
        </p:spPr>
      </p:pic>
      <p:pic>
        <p:nvPicPr>
          <p:cNvPr id="4099" name="Picture 3" descr="C:\Users\PC\Desktop\oco\4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643050"/>
            <a:ext cx="3819525" cy="2247900"/>
          </a:xfrm>
          <a:prstGeom prst="rect">
            <a:avLst/>
          </a:prstGeom>
          <a:noFill/>
        </p:spPr>
      </p:pic>
      <p:pic>
        <p:nvPicPr>
          <p:cNvPr id="4100" name="Picture 4" descr="C:\Users\PC\Desktop\oco\4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613" y="4237038"/>
            <a:ext cx="3857625" cy="2238375"/>
          </a:xfrm>
          <a:prstGeom prst="rect">
            <a:avLst/>
          </a:prstGeom>
          <a:noFill/>
        </p:spPr>
      </p:pic>
      <p:pic>
        <p:nvPicPr>
          <p:cNvPr id="4101" name="Picture 5" descr="C:\Users\PC\Desktop\oco\4-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4000504"/>
            <a:ext cx="3786214" cy="2640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err="1" smtClean="0"/>
              <a:t>Ag</a:t>
            </a:r>
            <a:r>
              <a:rPr lang="sk-SK" dirty="0" smtClean="0"/>
              <a:t> – 40%, Sn-30%,Cu -30%</a:t>
            </a:r>
          </a:p>
          <a:p>
            <a:r>
              <a:rPr lang="sk-SK" dirty="0" smtClean="0"/>
              <a:t>Korózny cín vychytaný na povrchu sférických častí ako fáza Eta - bronz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Amalgám bez G2 fázy po </a:t>
            </a:r>
            <a:r>
              <a:rPr lang="sk-SK" dirty="0" err="1" smtClean="0"/>
              <a:t>namiešaní-obsah</a:t>
            </a:r>
            <a:r>
              <a:rPr lang="sk-SK" dirty="0" smtClean="0"/>
              <a:t> </a:t>
            </a:r>
            <a:r>
              <a:rPr lang="sk-SK" dirty="0" err="1" smtClean="0"/>
              <a:t>Cu</a:t>
            </a:r>
            <a:r>
              <a:rPr lang="sk-SK" dirty="0" smtClean="0"/>
              <a:t> min.25%-blend amalgám - </a:t>
            </a:r>
            <a:r>
              <a:rPr lang="sk-SK" dirty="0" err="1" smtClean="0"/>
              <a:t>Duralloy</a:t>
            </a:r>
            <a:endParaRPr lang="sk-SK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05064"/>
            <a:ext cx="4608512" cy="2722116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835" y="4005064"/>
            <a:ext cx="4300984" cy="272211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dirty="0" smtClean="0"/>
              <a:t>  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Rez amalgámom bez G2 fázy</a:t>
            </a:r>
            <a:endParaRPr lang="sk-SK" dirty="0"/>
          </a:p>
        </p:txBody>
      </p:sp>
      <p:pic>
        <p:nvPicPr>
          <p:cNvPr id="6146" name="Picture 2" descr="C:\Users\PC\Desktop\oco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571744"/>
            <a:ext cx="6215106" cy="36609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Amalgámová výplň bez G2 fázy 10 rokov po zhotovení – bez korózie</a:t>
            </a:r>
            <a:endParaRPr lang="sk-SK" dirty="0"/>
          </a:p>
        </p:txBody>
      </p:sp>
      <p:pic>
        <p:nvPicPr>
          <p:cNvPr id="7170" name="Picture 2" descr="C:\Users\PC\Desktop\oco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428868"/>
            <a:ext cx="5286388" cy="35470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Ručne by sa už nemal miešať – výpary </a:t>
            </a:r>
            <a:r>
              <a:rPr lang="sk-SK" dirty="0" err="1" smtClean="0"/>
              <a:t>Hg</a:t>
            </a:r>
            <a:endParaRPr lang="sk-SK" dirty="0" smtClean="0"/>
          </a:p>
          <a:p>
            <a:r>
              <a:rPr lang="sk-SK" dirty="0" err="1" smtClean="0"/>
              <a:t>Amalgamátor</a:t>
            </a:r>
            <a:r>
              <a:rPr lang="sk-SK" dirty="0" smtClean="0"/>
              <a:t> – pomer pribl.1:1,u sférických menej ortuti</a:t>
            </a:r>
          </a:p>
          <a:p>
            <a:r>
              <a:rPr lang="sk-SK" dirty="0" smtClean="0"/>
              <a:t>Ideálna je forma kapslí alebo tabliet</a:t>
            </a:r>
          </a:p>
          <a:p>
            <a:r>
              <a:rPr lang="sk-SK" dirty="0" err="1" smtClean="0"/>
              <a:t>Blend</a:t>
            </a:r>
            <a:r>
              <a:rPr lang="sk-SK" dirty="0" smtClean="0"/>
              <a:t> /zmiešané amalgámy/by sa mali miešať len vo forme kapslí a tabliet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Miešanie amalgámu</a:t>
            </a:r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 smtClean="0"/>
              <a:t>Amalgamátor</a:t>
            </a:r>
            <a:r>
              <a:rPr lang="sk-SK" dirty="0" smtClean="0"/>
              <a:t> a miešač na kapsle</a:t>
            </a:r>
            <a:endParaRPr lang="sk-SK" dirty="0"/>
          </a:p>
        </p:txBody>
      </p:sp>
      <p:pic>
        <p:nvPicPr>
          <p:cNvPr id="8194" name="Picture 2" descr="C:\Users\PC\Desktop\oco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" y="2705100"/>
            <a:ext cx="4238625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Bezdotyková aplikácia – nádobka z kovu alebo plastu</a:t>
            </a:r>
          </a:p>
          <a:p>
            <a:r>
              <a:rPr lang="sk-SK" dirty="0" smtClean="0"/>
              <a:t>Aplikuje sa pištoľou – do 3 minút</a:t>
            </a:r>
          </a:p>
          <a:p>
            <a:r>
              <a:rPr lang="sk-SK" dirty="0" smtClean="0"/>
              <a:t>Kondenzačný nástroj má rovné a ryhované alebo hladké čelo – nie </a:t>
            </a:r>
            <a:r>
              <a:rPr lang="sk-SK" dirty="0" err="1" smtClean="0"/>
              <a:t>gulička</a:t>
            </a:r>
            <a:endParaRPr lang="sk-SK" dirty="0" smtClean="0"/>
          </a:p>
          <a:p>
            <a:r>
              <a:rPr lang="sk-SK" dirty="0" smtClean="0"/>
              <a:t>Jestvujú aj strojové kondenzátory - kladivká</a:t>
            </a:r>
          </a:p>
          <a:p>
            <a:r>
              <a:rPr lang="sk-SK" dirty="0" smtClean="0"/>
              <a:t>Pri Bl.2 začíname kondenzovať na schodík a používame matricu a klin !!!</a:t>
            </a:r>
          </a:p>
          <a:p>
            <a:r>
              <a:rPr lang="sk-SK" dirty="0" smtClean="0"/>
              <a:t>Sférické amalgámy – nižší tlak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Aplikácia a kondenzácia</a:t>
            </a:r>
            <a:endParaRPr lang="sk-SK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Aplikujeme v prebytku asi 1 mm</a:t>
            </a:r>
          </a:p>
          <a:p>
            <a:r>
              <a:rPr lang="sk-SK" dirty="0" smtClean="0"/>
              <a:t>V posledných vrstvách je viac ortuti</a:t>
            </a:r>
          </a:p>
          <a:p>
            <a:r>
              <a:rPr lang="sk-SK" dirty="0" smtClean="0"/>
              <a:t>Modelácia má zabezpečiť pôvodný anatomický tvar zuba a obnovenie bodu kontaktu pri Bl.2 </a:t>
            </a:r>
          </a:p>
          <a:p>
            <a:r>
              <a:rPr lang="sk-SK" dirty="0" smtClean="0"/>
              <a:t>1.fáza modelácie je </a:t>
            </a:r>
            <a:r>
              <a:rPr lang="sk-SK" b="1" dirty="0" smtClean="0"/>
              <a:t>rezanie</a:t>
            </a:r>
            <a:r>
              <a:rPr lang="sk-SK" dirty="0" smtClean="0"/>
              <a:t> /</a:t>
            </a:r>
            <a:r>
              <a:rPr lang="sk-SK" dirty="0" err="1" smtClean="0"/>
              <a:t>carving</a:t>
            </a:r>
            <a:r>
              <a:rPr lang="sk-SK" dirty="0" smtClean="0"/>
              <a:t>/</a:t>
            </a:r>
          </a:p>
          <a:p>
            <a:r>
              <a:rPr lang="sk-SK" dirty="0" smtClean="0"/>
              <a:t>Rezač – </a:t>
            </a:r>
            <a:r>
              <a:rPr lang="sk-SK" dirty="0" err="1" smtClean="0"/>
              <a:t>frahm,hollenbeck,diskoid-cleoid</a:t>
            </a:r>
            <a:endParaRPr lang="sk-SK" dirty="0" smtClean="0"/>
          </a:p>
          <a:p>
            <a:r>
              <a:rPr lang="sk-SK" dirty="0" smtClean="0"/>
              <a:t>2.fáza –</a:t>
            </a:r>
            <a:r>
              <a:rPr lang="sk-SK" b="1" dirty="0" smtClean="0"/>
              <a:t>hladenie</a:t>
            </a:r>
            <a:r>
              <a:rPr lang="sk-SK" dirty="0" smtClean="0"/>
              <a:t>/ </a:t>
            </a:r>
            <a:r>
              <a:rPr lang="sk-SK" dirty="0" err="1" smtClean="0"/>
              <a:t>burnishing</a:t>
            </a:r>
            <a:r>
              <a:rPr lang="sk-SK" dirty="0" smtClean="0"/>
              <a:t>/ - po orezaní </a:t>
            </a:r>
            <a:r>
              <a:rPr lang="sk-SK" dirty="0" err="1" smtClean="0"/>
              <a:t>ohladíme</a:t>
            </a:r>
            <a:r>
              <a:rPr lang="sk-SK" dirty="0" smtClean="0"/>
              <a:t> povrch výplne hladičmi- </a:t>
            </a:r>
            <a:r>
              <a:rPr lang="sk-SK" dirty="0" err="1" smtClean="0"/>
              <a:t>burnishers</a:t>
            </a:r>
            <a:endParaRPr lang="sk-SK" dirty="0" smtClean="0"/>
          </a:p>
          <a:p>
            <a:pPr>
              <a:buNone/>
            </a:pP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Vykonávame minimálne po 24 hodinách/pilinové/</a:t>
            </a:r>
          </a:p>
          <a:p>
            <a:r>
              <a:rPr lang="sk-SK" dirty="0" smtClean="0"/>
              <a:t>Zlepší sa okrajový uzáver a redukuje sa ukladanie </a:t>
            </a:r>
            <a:r>
              <a:rPr lang="sk-SK" dirty="0" err="1" smtClean="0"/>
              <a:t>plaku</a:t>
            </a:r>
            <a:endParaRPr lang="sk-SK" dirty="0" smtClean="0"/>
          </a:p>
          <a:p>
            <a:r>
              <a:rPr lang="sk-SK" dirty="0" err="1" smtClean="0"/>
              <a:t>Tvrdokovové,karborundové</a:t>
            </a:r>
            <a:r>
              <a:rPr lang="sk-SK" dirty="0" smtClean="0"/>
              <a:t> a </a:t>
            </a:r>
            <a:r>
              <a:rPr lang="sk-SK" dirty="0" err="1" smtClean="0"/>
              <a:t>arkansaské</a:t>
            </a:r>
            <a:r>
              <a:rPr lang="sk-SK" dirty="0" smtClean="0"/>
              <a:t> brúsky – možno ešte upraviť tvar výplne</a:t>
            </a:r>
          </a:p>
          <a:p>
            <a:r>
              <a:rPr lang="sk-SK" dirty="0" err="1" smtClean="0"/>
              <a:t>Gumenné</a:t>
            </a:r>
            <a:r>
              <a:rPr lang="sk-SK" dirty="0" smtClean="0"/>
              <a:t> leštičky dokončia leštenie výplne</a:t>
            </a:r>
          </a:p>
          <a:p>
            <a:r>
              <a:rPr lang="sk-SK" dirty="0" smtClean="0"/>
              <a:t>Vždy </a:t>
            </a:r>
            <a:r>
              <a:rPr lang="sk-SK" dirty="0" err="1" smtClean="0"/>
              <a:t>chladíme,inak</a:t>
            </a:r>
            <a:r>
              <a:rPr lang="sk-SK" dirty="0" smtClean="0"/>
              <a:t> sa odparí ortuť</a:t>
            </a:r>
          </a:p>
          <a:p>
            <a:r>
              <a:rPr lang="sk-SK" dirty="0" smtClean="0"/>
              <a:t>Sférické amalgámy sa dajú leštiť v jednej návšteve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Leštenie amalgámových výplní- </a:t>
            </a:r>
            <a:r>
              <a:rPr lang="sk-SK" b="1" dirty="0" err="1" smtClean="0"/>
              <a:t>polishing</a:t>
            </a:r>
            <a:r>
              <a:rPr lang="sk-SK" dirty="0" smtClean="0"/>
              <a:t> – 3. fáza úpravy</a:t>
            </a:r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Amalgám je :</a:t>
            </a:r>
          </a:p>
          <a:p>
            <a:r>
              <a:rPr lang="sk-SK" dirty="0" smtClean="0"/>
              <a:t>Spoľahlivý</a:t>
            </a:r>
          </a:p>
          <a:p>
            <a:r>
              <a:rPr lang="sk-SK" dirty="0" smtClean="0"/>
              <a:t>Pevný</a:t>
            </a:r>
          </a:p>
          <a:p>
            <a:r>
              <a:rPr lang="sk-SK" dirty="0" smtClean="0"/>
              <a:t>Dobre miešateľný </a:t>
            </a:r>
            <a:r>
              <a:rPr lang="sk-SK" dirty="0" err="1" smtClean="0"/>
              <a:t>kondenzovateľný,leštiteľný</a:t>
            </a:r>
            <a:endParaRPr lang="sk-SK" dirty="0" smtClean="0"/>
          </a:p>
          <a:p>
            <a:r>
              <a:rPr lang="sk-SK" dirty="0" smtClean="0"/>
              <a:t>Má dobrý uzáver</a:t>
            </a:r>
          </a:p>
          <a:p>
            <a:r>
              <a:rPr lang="sk-SK" dirty="0" smtClean="0"/>
              <a:t>Je tolerantný na prípadné drobné chyby ošetrujúceho</a:t>
            </a:r>
          </a:p>
          <a:p>
            <a:r>
              <a:rPr lang="sk-SK" dirty="0" smtClean="0"/>
              <a:t>Je ekonomicky </a:t>
            </a:r>
            <a:r>
              <a:rPr lang="sk-SK" dirty="0" smtClean="0"/>
              <a:t>dostupný a časovo </a:t>
            </a:r>
            <a:r>
              <a:rPr lang="sk-SK" dirty="0" err="1" smtClean="0"/>
              <a:t>menj</a:t>
            </a:r>
            <a:r>
              <a:rPr lang="sk-SK" dirty="0" smtClean="0"/>
              <a:t> náročný ako kompozit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Výhody amalgámu</a:t>
            </a:r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Estetika</a:t>
            </a:r>
          </a:p>
          <a:p>
            <a:r>
              <a:rPr lang="sk-SK" dirty="0" smtClean="0"/>
              <a:t>Toxicita amalgámu nebola potvrdená žiadnou serióznou štúdiou a naďalej sa odporúča</a:t>
            </a:r>
          </a:p>
          <a:p>
            <a:r>
              <a:rPr lang="sk-SK" dirty="0" err="1" smtClean="0"/>
              <a:t>Hg</a:t>
            </a:r>
            <a:r>
              <a:rPr lang="sk-SK" dirty="0" smtClean="0"/>
              <a:t> sa uvoľňuje pri abrázii vo viazanej forme</a:t>
            </a:r>
          </a:p>
          <a:p>
            <a:r>
              <a:rPr lang="sk-SK" dirty="0" smtClean="0"/>
              <a:t>Nemali by sa používať amalgámy s G2 fázou</a:t>
            </a:r>
          </a:p>
          <a:p>
            <a:r>
              <a:rPr lang="sk-SK" dirty="0" smtClean="0"/>
              <a:t>Nepoužívajme u detí  a tehotných žien</a:t>
            </a:r>
          </a:p>
          <a:p>
            <a:r>
              <a:rPr lang="sk-SK" dirty="0" smtClean="0"/>
              <a:t>Najväčšou nevýhodou </a:t>
            </a:r>
            <a:r>
              <a:rPr lang="sk-SK" dirty="0" err="1" smtClean="0"/>
              <a:t>je,že</a:t>
            </a:r>
            <a:r>
              <a:rPr lang="sk-SK" dirty="0" smtClean="0"/>
              <a:t> sa neviaže so zubnými tkanivami-riziko fraktúry stien </a:t>
            </a:r>
            <a:r>
              <a:rPr lang="sk-SK" dirty="0" err="1" smtClean="0"/>
              <a:t>kavity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Nevýhody amalgámu</a:t>
            </a:r>
            <a:endParaRPr lang="sk-SK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Pištole na amalgám a nádobka</a:t>
            </a:r>
            <a:endParaRPr lang="sk-SK" dirty="0"/>
          </a:p>
        </p:txBody>
      </p:sp>
      <p:pic>
        <p:nvPicPr>
          <p:cNvPr id="9218" name="Picture 2" descr="C:\Users\PC\Desktop\oco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14620"/>
            <a:ext cx="4191000" cy="3019425"/>
          </a:xfrm>
          <a:prstGeom prst="rect">
            <a:avLst/>
          </a:prstGeom>
          <a:noFill/>
        </p:spPr>
      </p:pic>
      <p:pic>
        <p:nvPicPr>
          <p:cNvPr id="9219" name="Picture 3" descr="C:\Users\PC\Desktop\oco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714620"/>
            <a:ext cx="4210050" cy="3019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Obr.11 všetky tri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Strojový </a:t>
            </a:r>
            <a:r>
              <a:rPr lang="sk-SK" dirty="0" err="1" smtClean="0"/>
              <a:t>kondenzátor,Frahm</a:t>
            </a:r>
            <a:r>
              <a:rPr lang="sk-SK" dirty="0" smtClean="0"/>
              <a:t> a </a:t>
            </a:r>
            <a:r>
              <a:rPr lang="sk-SK" dirty="0" err="1" smtClean="0"/>
              <a:t>Sapin</a:t>
            </a:r>
            <a:endParaRPr lang="sk-SK" dirty="0"/>
          </a:p>
        </p:txBody>
      </p:sp>
      <p:pic>
        <p:nvPicPr>
          <p:cNvPr id="10242" name="Picture 2" descr="C:\Users\PC\Desktop\oco\1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3857620" cy="2799885"/>
          </a:xfrm>
          <a:prstGeom prst="rect">
            <a:avLst/>
          </a:prstGeom>
          <a:noFill/>
        </p:spPr>
      </p:pic>
      <p:pic>
        <p:nvPicPr>
          <p:cNvPr id="10243" name="Picture 3" descr="C:\Users\PC\Desktop\oco\11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142984"/>
            <a:ext cx="4033020" cy="2928958"/>
          </a:xfrm>
          <a:prstGeom prst="rect">
            <a:avLst/>
          </a:prstGeom>
          <a:noFill/>
        </p:spPr>
      </p:pic>
      <p:pic>
        <p:nvPicPr>
          <p:cNvPr id="10244" name="Picture 4" descr="C:\Users\PC\Desktop\oco\11-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6453" y="4169883"/>
            <a:ext cx="3571900" cy="2741628"/>
          </a:xfrm>
          <a:prstGeom prst="rect">
            <a:avLst/>
          </a:prstGeom>
          <a:noFill/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39" y="4040879"/>
            <a:ext cx="5310169" cy="283956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1.,2.,5. trieda </a:t>
            </a:r>
            <a:r>
              <a:rPr lang="sk-SK" dirty="0" err="1" smtClean="0"/>
              <a:t>Black</a:t>
            </a:r>
            <a:endParaRPr lang="sk-SK" dirty="0" smtClean="0"/>
          </a:p>
          <a:p>
            <a:r>
              <a:rPr lang="sk-SK" dirty="0" smtClean="0"/>
              <a:t>Amalgámové korunky</a:t>
            </a:r>
          </a:p>
          <a:p>
            <a:r>
              <a:rPr lang="sk-SK" dirty="0" smtClean="0"/>
              <a:t>Amalgámové čapové nadstavby</a:t>
            </a:r>
          </a:p>
          <a:p>
            <a:r>
              <a:rPr lang="sk-SK" dirty="0" smtClean="0"/>
              <a:t>Retrográdne plnenie koreňových </a:t>
            </a:r>
            <a:r>
              <a:rPr lang="sk-SK" dirty="0" err="1" smtClean="0"/>
              <a:t>kanálov?-GI</a:t>
            </a:r>
            <a:endParaRPr lang="sk-SK" dirty="0" smtClean="0"/>
          </a:p>
          <a:p>
            <a:r>
              <a:rPr lang="sk-SK" dirty="0" smtClean="0"/>
              <a:t>U 2.Bl.triedy používame vždy matricu a klin!</a:t>
            </a:r>
            <a:endParaRPr lang="sk-SK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Indikácie amalgámu</a:t>
            </a:r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6" name="Zástupný symbol obsah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57"/>
            <a:ext cx="3959650" cy="3171998"/>
          </a:xfr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457"/>
            <a:ext cx="4932040" cy="3456384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" y="3806897"/>
            <a:ext cx="4727150" cy="301975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la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al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al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1337</TotalTime>
  <Words>715</Words>
  <Application>Microsoft Office PowerPoint</Application>
  <PresentationFormat>Prezentácia na obrazovke (4:3)</PresentationFormat>
  <Paragraphs>178</Paragraphs>
  <Slides>24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30" baseType="lpstr">
      <vt:lpstr>Calibri</vt:lpstr>
      <vt:lpstr>Lucida Sans Unicode</vt:lpstr>
      <vt:lpstr>Verdana</vt:lpstr>
      <vt:lpstr>Wingdings 2</vt:lpstr>
      <vt:lpstr>Wingdings 3</vt:lpstr>
      <vt:lpstr>Hala</vt:lpstr>
      <vt:lpstr>amalgám</vt:lpstr>
      <vt:lpstr>História  amalgámu</vt:lpstr>
      <vt:lpstr>Zloženie </vt:lpstr>
      <vt:lpstr>Morfologické  typy amalgámov</vt:lpstr>
      <vt:lpstr>Porovnanie pilinových a sférických amalgámov</vt:lpstr>
      <vt:lpstr>Metalurgia amalgámov</vt:lpstr>
      <vt:lpstr>korózia amalgámov</vt:lpstr>
      <vt:lpstr>Klasický –pilinový-amalgám po namiešaní a stuhnutí - Standalloy</vt:lpstr>
      <vt:lpstr>Klasický amalgám na reze</vt:lpstr>
      <vt:lpstr>Pozdná/merkuroskopická/expanzia klasického amalgámu</vt:lpstr>
      <vt:lpstr>Amalgám bez G2 fázy po namiešaní-obsah Cu min.25%-blend amalgám - Duralloy</vt:lpstr>
      <vt:lpstr>Rez amalgámom bez G2 fázy</vt:lpstr>
      <vt:lpstr>Amalgámová výplň bez G2 fázy 10 rokov po zhotovení – bez korózie</vt:lpstr>
      <vt:lpstr>Miešanie amalgámu</vt:lpstr>
      <vt:lpstr>Amalgamátor a miešač na kapsle</vt:lpstr>
      <vt:lpstr>Aplikácia a kondenzácia</vt:lpstr>
      <vt:lpstr>Prezentácia programu PowerPoint</vt:lpstr>
      <vt:lpstr>Leštenie amalgámových výplní- polishing – 3. fáza úpravy</vt:lpstr>
      <vt:lpstr>Výhody amalgámu</vt:lpstr>
      <vt:lpstr>Nevýhody amalgámu</vt:lpstr>
      <vt:lpstr>Pištole na amalgám a nádobka</vt:lpstr>
      <vt:lpstr>Strojový kondenzátor,Frahm a Sapin</vt:lpstr>
      <vt:lpstr>Indikácie amalgámu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amalgám</dc:title>
  <dc:creator>PC</dc:creator>
  <cp:lastModifiedBy>G50</cp:lastModifiedBy>
  <cp:revision>34</cp:revision>
  <dcterms:created xsi:type="dcterms:W3CDTF">2010-04-15T07:35:49Z</dcterms:created>
  <dcterms:modified xsi:type="dcterms:W3CDTF">2015-03-12T17:29:07Z</dcterms:modified>
</cp:coreProperties>
</file>