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2" r:id="rId15"/>
    <p:sldId id="273" r:id="rId16"/>
    <p:sldId id="274" r:id="rId17"/>
    <p:sldId id="275" r:id="rId18"/>
    <p:sldId id="276" r:id="rId19"/>
    <p:sldId id="278" r:id="rId20"/>
    <p:sldId id="279" r:id="rId21"/>
    <p:sldId id="280" r:id="rId22"/>
    <p:sldId id="281" r:id="rId23"/>
    <p:sldId id="283" r:id="rId24"/>
    <p:sldId id="282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štýlu, mriežka tabuľ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Svetlý štýl 3 - zvýrazneni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6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324A94-61F8-4B1B-A7F7-043E5D0E33E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28C324C1-AE2A-448E-B765-894EFEA039FE}">
      <dgm:prSet phldrT="[Text]" custT="1"/>
      <dgm:spPr/>
      <dgm:t>
        <a:bodyPr/>
        <a:lstStyle/>
        <a:p>
          <a:r>
            <a:rPr lang="cs-CZ" altLang="sk-SK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Systém JCAHO</a:t>
          </a:r>
          <a:endParaRPr lang="sk-SK" sz="1800" dirty="0">
            <a:latin typeface="Garamond" panose="02020404030301010803" pitchFamily="18" charset="0"/>
          </a:endParaRPr>
        </a:p>
      </dgm:t>
    </dgm:pt>
    <dgm:pt modelId="{F1DFCBB3-2DF5-4D3D-AE22-2ABD4BA78C1D}" type="parTrans" cxnId="{0BC607FB-E3F3-4332-8A05-654F21D4742F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54400B94-4B3B-4718-8E3C-BA2D4D84C678}" type="sibTrans" cxnId="{0BC607FB-E3F3-4332-8A05-654F21D4742F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6EF45133-DD33-43EE-862E-664F5B6916B6}">
      <dgm:prSet phldrT="[Text]" custT="1"/>
      <dgm:spPr/>
      <dgm:t>
        <a:bodyPr/>
        <a:lstStyle/>
        <a:p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Joint </a:t>
          </a:r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Commission</a:t>
          </a:r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on </a:t>
          </a:r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Accreditation</a:t>
          </a:r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of</a:t>
          </a:r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Healthcare</a:t>
          </a:r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Organisations</a:t>
          </a:r>
          <a:endParaRPr lang="sk-SK" sz="1800" dirty="0">
            <a:latin typeface="Garamond" panose="02020404030301010803" pitchFamily="18" charset="0"/>
          </a:endParaRPr>
        </a:p>
      </dgm:t>
    </dgm:pt>
    <dgm:pt modelId="{84A85925-52DC-4B11-8CE1-67C091FE4F2C}" type="parTrans" cxnId="{3216F6FF-B99A-423A-9FA3-D1D0CE708C5C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03D3EC3D-64AD-4D35-8984-D7CB55466C4E}" type="sibTrans" cxnId="{3216F6FF-B99A-423A-9FA3-D1D0CE708C5C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A91E069A-34BA-4FB4-B37C-2D7D9A13B285}">
      <dgm:prSet phldrT="[Text]" custT="1"/>
      <dgm:spPr/>
      <dgm:t>
        <a:bodyPr/>
        <a:lstStyle/>
        <a:p>
          <a:r>
            <a:rPr lang="cs-CZ" altLang="sk-SK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Systém EFQM</a:t>
          </a:r>
          <a:endParaRPr lang="sk-SK" sz="1800" dirty="0">
            <a:latin typeface="Garamond" panose="02020404030301010803" pitchFamily="18" charset="0"/>
          </a:endParaRPr>
        </a:p>
      </dgm:t>
    </dgm:pt>
    <dgm:pt modelId="{BCB1634E-8512-4D8D-A75A-357E3B790D17}" type="parTrans" cxnId="{13694A38-CB07-4D2C-B41C-D9F0D175ECB0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BA555DE1-C833-47DD-ACDD-D0227FB9C18C}" type="sibTrans" cxnId="{13694A38-CB07-4D2C-B41C-D9F0D175ECB0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211D2348-C7F1-45FF-8C93-D6D8EB8D34CA}">
      <dgm:prSet phldrT="[Text]" custT="1"/>
      <dgm:spPr/>
      <dgm:t>
        <a:bodyPr/>
        <a:lstStyle/>
        <a:p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European</a:t>
          </a:r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Foundation</a:t>
          </a:r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for</a:t>
          </a:r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Quality</a:t>
          </a:r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Management</a:t>
          </a:r>
          <a:endParaRPr lang="sk-SK" sz="1800" dirty="0">
            <a:latin typeface="Garamond" panose="02020404030301010803" pitchFamily="18" charset="0"/>
          </a:endParaRPr>
        </a:p>
      </dgm:t>
    </dgm:pt>
    <dgm:pt modelId="{F6EE958F-5DD3-4983-8FF2-6C647671B091}" type="parTrans" cxnId="{7C4F8093-D662-4A84-80CA-951E2C6778DB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610E8C02-5843-44C0-8403-BC1723CE6BFB}" type="sibTrans" cxnId="{7C4F8093-D662-4A84-80CA-951E2C6778DB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7FCA44B6-5BB5-4146-B755-A1CC122A1732}">
      <dgm:prSet phldrT="[Text]" custT="1"/>
      <dgm:spPr/>
      <dgm:t>
        <a:bodyPr/>
        <a:lstStyle/>
        <a:p>
          <a:r>
            <a:rPr lang="cs-CZ" altLang="sk-SK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Systém ISO </a:t>
          </a:r>
          <a:endParaRPr lang="sk-SK" sz="1800" dirty="0">
            <a:latin typeface="Garamond" panose="02020404030301010803" pitchFamily="18" charset="0"/>
          </a:endParaRPr>
        </a:p>
      </dgm:t>
    </dgm:pt>
    <dgm:pt modelId="{63F1B1E3-461B-4063-A459-2D52E2BE09DD}" type="parTrans" cxnId="{2DB70ED4-3D54-45D5-9B42-818586014CA9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58173936-BA63-4E88-8112-D394570D548D}" type="sibTrans" cxnId="{2DB70ED4-3D54-45D5-9B42-818586014CA9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A8C59D96-2CB1-4D17-A196-BC45833A7167}">
      <dgm:prSet phldrT="[Text]" custT="1"/>
      <dgm:spPr/>
      <dgm:t>
        <a:bodyPr/>
        <a:lstStyle/>
        <a:p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International </a:t>
          </a:r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Organisation</a:t>
          </a:r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for</a:t>
          </a:r>
          <a:r>
            <a:rPr lang="cs-CZ" altLang="sk-SK" sz="1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Standardization</a:t>
          </a:r>
          <a:endParaRPr lang="sk-SK" sz="1800" dirty="0">
            <a:latin typeface="Garamond" panose="02020404030301010803" pitchFamily="18" charset="0"/>
          </a:endParaRPr>
        </a:p>
      </dgm:t>
    </dgm:pt>
    <dgm:pt modelId="{A33BC671-A040-4E29-817F-CC38BA2988AC}" type="parTrans" cxnId="{4773967B-5CB4-4241-954D-0CEE67BAB584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256F506A-5B23-4F8C-9465-8CDC4FBCF68C}" type="sibTrans" cxnId="{4773967B-5CB4-4241-954D-0CEE67BAB584}">
      <dgm:prSet/>
      <dgm:spPr/>
      <dgm:t>
        <a:bodyPr/>
        <a:lstStyle/>
        <a:p>
          <a:endParaRPr lang="sk-SK" sz="1800">
            <a:latin typeface="Garamond" panose="02020404030301010803" pitchFamily="18" charset="0"/>
          </a:endParaRPr>
        </a:p>
      </dgm:t>
    </dgm:pt>
    <dgm:pt modelId="{8C9C7C7F-C3B7-4DC4-8F71-2A1E284BFB1E}" type="pres">
      <dgm:prSet presAssocID="{AC324A94-61F8-4B1B-A7F7-043E5D0E33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534FFD22-E840-44B9-AB35-5CE535A1BE4D}" type="pres">
      <dgm:prSet presAssocID="{28C324C1-AE2A-448E-B765-894EFEA039F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70DD6E97-0D5A-4F3E-89C0-D36433ED8010}" type="pres">
      <dgm:prSet presAssocID="{28C324C1-AE2A-448E-B765-894EFEA039FE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81C1747-85EC-40AB-8F39-F23A8CF262A4}" type="pres">
      <dgm:prSet presAssocID="{A91E069A-34BA-4FB4-B37C-2D7D9A13B28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7127BC58-A214-48FC-B53B-AFB6150E974D}" type="pres">
      <dgm:prSet presAssocID="{A91E069A-34BA-4FB4-B37C-2D7D9A13B285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0EE219C-EB3C-4C29-9E2E-24BA0D9D379B}" type="pres">
      <dgm:prSet presAssocID="{7FCA44B6-5BB5-4146-B755-A1CC122A173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80BD07D-BA92-499A-8B78-EB1AF61EDBD7}" type="pres">
      <dgm:prSet presAssocID="{7FCA44B6-5BB5-4146-B755-A1CC122A1732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AFA3E66F-D1B7-4088-ABDB-F11664A6221B}" type="presOf" srcId="{A91E069A-34BA-4FB4-B37C-2D7D9A13B285}" destId="{081C1747-85EC-40AB-8F39-F23A8CF262A4}" srcOrd="0" destOrd="0" presId="urn:microsoft.com/office/officeart/2005/8/layout/vList2"/>
    <dgm:cxn modelId="{7FCE8CD2-F487-44AA-B8FD-E6B9D46F929B}" type="presOf" srcId="{28C324C1-AE2A-448E-B765-894EFEA039FE}" destId="{534FFD22-E840-44B9-AB35-5CE535A1BE4D}" srcOrd="0" destOrd="0" presId="urn:microsoft.com/office/officeart/2005/8/layout/vList2"/>
    <dgm:cxn modelId="{7DFC6903-7CFD-46D6-9345-750E76A559E7}" type="presOf" srcId="{AC324A94-61F8-4B1B-A7F7-043E5D0E33EE}" destId="{8C9C7C7F-C3B7-4DC4-8F71-2A1E284BFB1E}" srcOrd="0" destOrd="0" presId="urn:microsoft.com/office/officeart/2005/8/layout/vList2"/>
    <dgm:cxn modelId="{0BC607FB-E3F3-4332-8A05-654F21D4742F}" srcId="{AC324A94-61F8-4B1B-A7F7-043E5D0E33EE}" destId="{28C324C1-AE2A-448E-B765-894EFEA039FE}" srcOrd="0" destOrd="0" parTransId="{F1DFCBB3-2DF5-4D3D-AE22-2ABD4BA78C1D}" sibTransId="{54400B94-4B3B-4718-8E3C-BA2D4D84C678}"/>
    <dgm:cxn modelId="{4773967B-5CB4-4241-954D-0CEE67BAB584}" srcId="{7FCA44B6-5BB5-4146-B755-A1CC122A1732}" destId="{A8C59D96-2CB1-4D17-A196-BC45833A7167}" srcOrd="0" destOrd="0" parTransId="{A33BC671-A040-4E29-817F-CC38BA2988AC}" sibTransId="{256F506A-5B23-4F8C-9465-8CDC4FBCF68C}"/>
    <dgm:cxn modelId="{4F7EEB0F-3F21-4C4E-A227-47F92F40441F}" type="presOf" srcId="{A8C59D96-2CB1-4D17-A196-BC45833A7167}" destId="{E80BD07D-BA92-499A-8B78-EB1AF61EDBD7}" srcOrd="0" destOrd="0" presId="urn:microsoft.com/office/officeart/2005/8/layout/vList2"/>
    <dgm:cxn modelId="{3BEAC7C6-D478-4A47-814D-3D3FF37D9469}" type="presOf" srcId="{7FCA44B6-5BB5-4146-B755-A1CC122A1732}" destId="{30EE219C-EB3C-4C29-9E2E-24BA0D9D379B}" srcOrd="0" destOrd="0" presId="urn:microsoft.com/office/officeart/2005/8/layout/vList2"/>
    <dgm:cxn modelId="{2DB70ED4-3D54-45D5-9B42-818586014CA9}" srcId="{AC324A94-61F8-4B1B-A7F7-043E5D0E33EE}" destId="{7FCA44B6-5BB5-4146-B755-A1CC122A1732}" srcOrd="2" destOrd="0" parTransId="{63F1B1E3-461B-4063-A459-2D52E2BE09DD}" sibTransId="{58173936-BA63-4E88-8112-D394570D548D}"/>
    <dgm:cxn modelId="{13694A38-CB07-4D2C-B41C-D9F0D175ECB0}" srcId="{AC324A94-61F8-4B1B-A7F7-043E5D0E33EE}" destId="{A91E069A-34BA-4FB4-B37C-2D7D9A13B285}" srcOrd="1" destOrd="0" parTransId="{BCB1634E-8512-4D8D-A75A-357E3B790D17}" sibTransId="{BA555DE1-C833-47DD-ACDD-D0227FB9C18C}"/>
    <dgm:cxn modelId="{3216F6FF-B99A-423A-9FA3-D1D0CE708C5C}" srcId="{28C324C1-AE2A-448E-B765-894EFEA039FE}" destId="{6EF45133-DD33-43EE-862E-664F5B6916B6}" srcOrd="0" destOrd="0" parTransId="{84A85925-52DC-4B11-8CE1-67C091FE4F2C}" sibTransId="{03D3EC3D-64AD-4D35-8984-D7CB55466C4E}"/>
    <dgm:cxn modelId="{7C4F8093-D662-4A84-80CA-951E2C6778DB}" srcId="{A91E069A-34BA-4FB4-B37C-2D7D9A13B285}" destId="{211D2348-C7F1-45FF-8C93-D6D8EB8D34CA}" srcOrd="0" destOrd="0" parTransId="{F6EE958F-5DD3-4983-8FF2-6C647671B091}" sibTransId="{610E8C02-5843-44C0-8403-BC1723CE6BFB}"/>
    <dgm:cxn modelId="{5564DD5C-787E-4691-8955-7FC51ECFD99C}" type="presOf" srcId="{211D2348-C7F1-45FF-8C93-D6D8EB8D34CA}" destId="{7127BC58-A214-48FC-B53B-AFB6150E974D}" srcOrd="0" destOrd="0" presId="urn:microsoft.com/office/officeart/2005/8/layout/vList2"/>
    <dgm:cxn modelId="{6CCF0C0C-1A03-4D81-8335-161A3B8A69D6}" type="presOf" srcId="{6EF45133-DD33-43EE-862E-664F5B6916B6}" destId="{70DD6E97-0D5A-4F3E-89C0-D36433ED8010}" srcOrd="0" destOrd="0" presId="urn:microsoft.com/office/officeart/2005/8/layout/vList2"/>
    <dgm:cxn modelId="{786A1CB5-8B82-4436-A823-FEA97FB5060F}" type="presParOf" srcId="{8C9C7C7F-C3B7-4DC4-8F71-2A1E284BFB1E}" destId="{534FFD22-E840-44B9-AB35-5CE535A1BE4D}" srcOrd="0" destOrd="0" presId="urn:microsoft.com/office/officeart/2005/8/layout/vList2"/>
    <dgm:cxn modelId="{8FCF9E3C-ECE6-4AB8-9F97-C7090F627E9A}" type="presParOf" srcId="{8C9C7C7F-C3B7-4DC4-8F71-2A1E284BFB1E}" destId="{70DD6E97-0D5A-4F3E-89C0-D36433ED8010}" srcOrd="1" destOrd="0" presId="urn:microsoft.com/office/officeart/2005/8/layout/vList2"/>
    <dgm:cxn modelId="{A4677338-C477-4E99-9C16-676EE83B223F}" type="presParOf" srcId="{8C9C7C7F-C3B7-4DC4-8F71-2A1E284BFB1E}" destId="{081C1747-85EC-40AB-8F39-F23A8CF262A4}" srcOrd="2" destOrd="0" presId="urn:microsoft.com/office/officeart/2005/8/layout/vList2"/>
    <dgm:cxn modelId="{72D660C9-B067-4A73-825D-78F3EA1DD4CA}" type="presParOf" srcId="{8C9C7C7F-C3B7-4DC4-8F71-2A1E284BFB1E}" destId="{7127BC58-A214-48FC-B53B-AFB6150E974D}" srcOrd="3" destOrd="0" presId="urn:microsoft.com/office/officeart/2005/8/layout/vList2"/>
    <dgm:cxn modelId="{9F19529B-92A1-44B0-86C8-F01186FE09F6}" type="presParOf" srcId="{8C9C7C7F-C3B7-4DC4-8F71-2A1E284BFB1E}" destId="{30EE219C-EB3C-4C29-9E2E-24BA0D9D379B}" srcOrd="4" destOrd="0" presId="urn:microsoft.com/office/officeart/2005/8/layout/vList2"/>
    <dgm:cxn modelId="{A595EA78-A37D-433D-A209-20162550855C}" type="presParOf" srcId="{8C9C7C7F-C3B7-4DC4-8F71-2A1E284BFB1E}" destId="{E80BD07D-BA92-499A-8B78-EB1AF61EDBD7}" srcOrd="5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CA5110-1168-4AAE-9FCA-8974400E85E3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D08CC86C-FAF5-4334-BC51-56F8D40C9C02}">
      <dgm:prSet phldrT="[Text]"/>
      <dgm:spPr/>
      <dgm:t>
        <a:bodyPr/>
        <a:lstStyle/>
        <a:p>
          <a:r>
            <a:rPr lang="sk-SK" dirty="0" smtClean="0">
              <a:latin typeface="Garamond" panose="02020404030301010803" pitchFamily="18" charset="0"/>
            </a:rPr>
            <a:t>Identifikácia kľúčových oblastí</a:t>
          </a:r>
          <a:endParaRPr lang="sk-SK" dirty="0">
            <a:latin typeface="Garamond" panose="02020404030301010803" pitchFamily="18" charset="0"/>
          </a:endParaRPr>
        </a:p>
      </dgm:t>
    </dgm:pt>
    <dgm:pt modelId="{86B1946E-35EE-4870-94B6-33891B083FD9}" type="parTrans" cxnId="{6B53A085-B0F4-4742-BBB0-7DD8E960E48C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A6551C53-B32C-4E90-9294-D5AFB090743C}" type="sibTrans" cxnId="{6B53A085-B0F4-4742-BBB0-7DD8E960E48C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68D661E2-F073-4852-B094-8401368153EF}">
      <dgm:prSet phldrT="[Text]"/>
      <dgm:spPr/>
      <dgm:t>
        <a:bodyPr/>
        <a:lstStyle/>
        <a:p>
          <a:r>
            <a:rPr lang="sk-SK" dirty="0" smtClean="0">
              <a:latin typeface="Garamond" panose="02020404030301010803" pitchFamily="18" charset="0"/>
            </a:rPr>
            <a:t>Tvorba nástroja</a:t>
          </a:r>
          <a:endParaRPr lang="sk-SK" dirty="0">
            <a:latin typeface="Garamond" panose="02020404030301010803" pitchFamily="18" charset="0"/>
          </a:endParaRPr>
        </a:p>
      </dgm:t>
    </dgm:pt>
    <dgm:pt modelId="{24A95A6C-938E-4444-984D-44FB69256E24}" type="parTrans" cxnId="{7DFE5286-2982-481C-96BB-496E4A5FA898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39F76ECA-6CF3-4544-8EEC-06295C76423C}" type="sibTrans" cxnId="{7DFE5286-2982-481C-96BB-496E4A5FA898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FB0FBB1B-F9EA-4DA9-878A-14394F0C2D60}">
      <dgm:prSet phldrT="[Text]"/>
      <dgm:spPr/>
      <dgm:t>
        <a:bodyPr/>
        <a:lstStyle/>
        <a:p>
          <a:r>
            <a:rPr lang="sk-SK" dirty="0" smtClean="0">
              <a:latin typeface="Garamond" panose="02020404030301010803" pitchFamily="18" charset="0"/>
            </a:rPr>
            <a:t>Stanovenie kritérií</a:t>
          </a:r>
          <a:endParaRPr lang="sk-SK" dirty="0">
            <a:latin typeface="Garamond" panose="02020404030301010803" pitchFamily="18" charset="0"/>
          </a:endParaRPr>
        </a:p>
      </dgm:t>
    </dgm:pt>
    <dgm:pt modelId="{904ACEEA-FC5A-4E6D-8756-3E6E3586AA3B}" type="parTrans" cxnId="{205C8A17-9783-44D2-93F4-4E73EE2DC3D6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D0E93264-B3F9-4F68-83F7-42699C68EF57}" type="sibTrans" cxnId="{205C8A17-9783-44D2-93F4-4E73EE2DC3D6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7761CD5F-CB2D-4AA8-B2E7-E46DA7379EDC}">
      <dgm:prSet phldrT="[Text]"/>
      <dgm:spPr/>
      <dgm:t>
        <a:bodyPr/>
        <a:lstStyle/>
        <a:p>
          <a:r>
            <a:rPr lang="sk-SK" dirty="0" smtClean="0">
              <a:latin typeface="Garamond" panose="02020404030301010803" pitchFamily="18" charset="0"/>
            </a:rPr>
            <a:t>Overenie v praxi</a:t>
          </a:r>
          <a:endParaRPr lang="sk-SK" dirty="0">
            <a:latin typeface="Garamond" panose="02020404030301010803" pitchFamily="18" charset="0"/>
          </a:endParaRPr>
        </a:p>
      </dgm:t>
    </dgm:pt>
    <dgm:pt modelId="{6BFC22AD-1C8C-40F5-9A32-7678ECDC54DE}" type="parTrans" cxnId="{E0ED305D-0A2E-4CC1-A18B-31251FEDB231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2959FF93-892C-45D9-A357-A040FDFC7A54}" type="sibTrans" cxnId="{E0ED305D-0A2E-4CC1-A18B-31251FEDB231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5304FF2C-E00F-4DFD-A5AE-DAD6B092218E}">
      <dgm:prSet phldrT="[Text]"/>
      <dgm:spPr/>
      <dgm:t>
        <a:bodyPr/>
        <a:lstStyle/>
        <a:p>
          <a:r>
            <a:rPr lang="sk-SK" dirty="0" smtClean="0">
              <a:latin typeface="Garamond" panose="02020404030301010803" pitchFamily="18" charset="0"/>
            </a:rPr>
            <a:t>Modifikácia nástroja</a:t>
          </a:r>
          <a:endParaRPr lang="sk-SK" dirty="0">
            <a:latin typeface="Garamond" panose="02020404030301010803" pitchFamily="18" charset="0"/>
          </a:endParaRPr>
        </a:p>
      </dgm:t>
    </dgm:pt>
    <dgm:pt modelId="{A5311FF3-C447-4270-B2DD-6E3C740A0201}" type="parTrans" cxnId="{6425CD01-500E-41D6-B183-CEBD9FC04332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C0C6F664-D585-41DC-8234-0C3FD6370955}" type="sibTrans" cxnId="{6425CD01-500E-41D6-B183-CEBD9FC04332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79808F56-27D9-440D-91E2-C448BFD805E3}">
      <dgm:prSet phldrT="[Text]"/>
      <dgm:spPr/>
      <dgm:t>
        <a:bodyPr/>
        <a:lstStyle/>
        <a:p>
          <a:r>
            <a:rPr lang="sk-SK" dirty="0" smtClean="0">
              <a:latin typeface="Garamond" panose="02020404030301010803" pitchFamily="18" charset="0"/>
            </a:rPr>
            <a:t>Zhodnotenie v praxi</a:t>
          </a:r>
          <a:endParaRPr lang="sk-SK" dirty="0">
            <a:latin typeface="Garamond" panose="02020404030301010803" pitchFamily="18" charset="0"/>
          </a:endParaRPr>
        </a:p>
      </dgm:t>
    </dgm:pt>
    <dgm:pt modelId="{F7AB6BAF-40D2-4302-BF07-D91429EA5AEA}" type="parTrans" cxnId="{FC8AFDEF-3318-4F53-B102-40D6092C974A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A124D271-0EF1-4314-B9C7-595D2A893D9A}" type="sibTrans" cxnId="{FC8AFDEF-3318-4F53-B102-40D6092C974A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A512DD80-ED0E-40E2-8865-0BD2243C5903}" type="pres">
      <dgm:prSet presAssocID="{B0CA5110-1168-4AAE-9FCA-8974400E85E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D801967-F504-4258-8C42-D5A7DA63ED2D}" type="pres">
      <dgm:prSet presAssocID="{D08CC86C-FAF5-4334-BC51-56F8D40C9C02}" presName="dummy" presStyleCnt="0"/>
      <dgm:spPr/>
    </dgm:pt>
    <dgm:pt modelId="{3A2462DD-54D6-491D-B09B-0661EB945CD3}" type="pres">
      <dgm:prSet presAssocID="{D08CC86C-FAF5-4334-BC51-56F8D40C9C02}" presName="node" presStyleLbl="revTx" presStyleIdx="0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0071B7A-93D5-4D19-821A-351024DE5E6E}" type="pres">
      <dgm:prSet presAssocID="{A6551C53-B32C-4E90-9294-D5AFB090743C}" presName="sibTrans" presStyleLbl="node1" presStyleIdx="0" presStyleCnt="6"/>
      <dgm:spPr/>
      <dgm:t>
        <a:bodyPr/>
        <a:lstStyle/>
        <a:p>
          <a:endParaRPr lang="sk-SK"/>
        </a:p>
      </dgm:t>
    </dgm:pt>
    <dgm:pt modelId="{C5EF20F3-638F-4E42-92FD-CFE8C36BF57F}" type="pres">
      <dgm:prSet presAssocID="{68D661E2-F073-4852-B094-8401368153EF}" presName="dummy" presStyleCnt="0"/>
      <dgm:spPr/>
    </dgm:pt>
    <dgm:pt modelId="{AAC1CA6D-AC2F-41AC-88BE-19525C96E89E}" type="pres">
      <dgm:prSet presAssocID="{68D661E2-F073-4852-B094-8401368153EF}" presName="node" presStyleLbl="revTx" presStyleIdx="1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FC706D7-5E75-4FE8-A2D3-5A20E2727238}" type="pres">
      <dgm:prSet presAssocID="{39F76ECA-6CF3-4544-8EEC-06295C76423C}" presName="sibTrans" presStyleLbl="node1" presStyleIdx="1" presStyleCnt="6"/>
      <dgm:spPr/>
      <dgm:t>
        <a:bodyPr/>
        <a:lstStyle/>
        <a:p>
          <a:endParaRPr lang="sk-SK"/>
        </a:p>
      </dgm:t>
    </dgm:pt>
    <dgm:pt modelId="{8F44583B-A13E-43F3-9B41-2A55AFDB5DD2}" type="pres">
      <dgm:prSet presAssocID="{FB0FBB1B-F9EA-4DA9-878A-14394F0C2D60}" presName="dummy" presStyleCnt="0"/>
      <dgm:spPr/>
    </dgm:pt>
    <dgm:pt modelId="{AFEF2F68-F59B-4CD4-AD65-5C015F4EDA5A}" type="pres">
      <dgm:prSet presAssocID="{FB0FBB1B-F9EA-4DA9-878A-14394F0C2D60}" presName="node" presStyleLbl="revTx" presStyleIdx="2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584619C-B7DB-445B-B56F-EAB88B5BA727}" type="pres">
      <dgm:prSet presAssocID="{D0E93264-B3F9-4F68-83F7-42699C68EF57}" presName="sibTrans" presStyleLbl="node1" presStyleIdx="2" presStyleCnt="6"/>
      <dgm:spPr/>
      <dgm:t>
        <a:bodyPr/>
        <a:lstStyle/>
        <a:p>
          <a:endParaRPr lang="sk-SK"/>
        </a:p>
      </dgm:t>
    </dgm:pt>
    <dgm:pt modelId="{6C71DD1B-4777-4200-923D-49CD5A30DB42}" type="pres">
      <dgm:prSet presAssocID="{7761CD5F-CB2D-4AA8-B2E7-E46DA7379EDC}" presName="dummy" presStyleCnt="0"/>
      <dgm:spPr/>
    </dgm:pt>
    <dgm:pt modelId="{7FC0666C-2402-48F7-A18C-CBB4FE33E888}" type="pres">
      <dgm:prSet presAssocID="{7761CD5F-CB2D-4AA8-B2E7-E46DA7379EDC}" presName="node" presStyleLbl="revTx" presStyleIdx="3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987A373-FFB9-4E6E-A2B0-C83C1D7A5CDC}" type="pres">
      <dgm:prSet presAssocID="{2959FF93-892C-45D9-A357-A040FDFC7A54}" presName="sibTrans" presStyleLbl="node1" presStyleIdx="3" presStyleCnt="6"/>
      <dgm:spPr/>
      <dgm:t>
        <a:bodyPr/>
        <a:lstStyle/>
        <a:p>
          <a:endParaRPr lang="sk-SK"/>
        </a:p>
      </dgm:t>
    </dgm:pt>
    <dgm:pt modelId="{776C656D-3C21-4F6B-806F-C752DE915E63}" type="pres">
      <dgm:prSet presAssocID="{5304FF2C-E00F-4DFD-A5AE-DAD6B092218E}" presName="dummy" presStyleCnt="0"/>
      <dgm:spPr/>
    </dgm:pt>
    <dgm:pt modelId="{5B0C1A4A-4972-4036-971C-E807F831E945}" type="pres">
      <dgm:prSet presAssocID="{5304FF2C-E00F-4DFD-A5AE-DAD6B092218E}" presName="node" presStyleLbl="revTx" presStyleIdx="4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7ECFCE9D-7587-46ED-9D4E-85B029038BDD}" type="pres">
      <dgm:prSet presAssocID="{C0C6F664-D585-41DC-8234-0C3FD6370955}" presName="sibTrans" presStyleLbl="node1" presStyleIdx="4" presStyleCnt="6"/>
      <dgm:spPr/>
      <dgm:t>
        <a:bodyPr/>
        <a:lstStyle/>
        <a:p>
          <a:endParaRPr lang="sk-SK"/>
        </a:p>
      </dgm:t>
    </dgm:pt>
    <dgm:pt modelId="{21EEBB09-829C-41D8-B4EA-2864BFA0395E}" type="pres">
      <dgm:prSet presAssocID="{79808F56-27D9-440D-91E2-C448BFD805E3}" presName="dummy" presStyleCnt="0"/>
      <dgm:spPr/>
    </dgm:pt>
    <dgm:pt modelId="{83D92A9B-E9ED-4CF9-AF7D-F0AC82BE8FEE}" type="pres">
      <dgm:prSet presAssocID="{79808F56-27D9-440D-91E2-C448BFD805E3}" presName="node" presStyleLbl="revTx" presStyleIdx="5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4233226D-3D3E-42C2-BF66-12AC56327744}" type="pres">
      <dgm:prSet presAssocID="{A124D271-0EF1-4314-B9C7-595D2A893D9A}" presName="sibTrans" presStyleLbl="node1" presStyleIdx="5" presStyleCnt="6"/>
      <dgm:spPr/>
      <dgm:t>
        <a:bodyPr/>
        <a:lstStyle/>
        <a:p>
          <a:endParaRPr lang="sk-SK"/>
        </a:p>
      </dgm:t>
    </dgm:pt>
  </dgm:ptLst>
  <dgm:cxnLst>
    <dgm:cxn modelId="{6D79B0B6-4632-4586-8D4C-10B50E484AA9}" type="presOf" srcId="{7761CD5F-CB2D-4AA8-B2E7-E46DA7379EDC}" destId="{7FC0666C-2402-48F7-A18C-CBB4FE33E888}" srcOrd="0" destOrd="0" presId="urn:microsoft.com/office/officeart/2005/8/layout/cycle1"/>
    <dgm:cxn modelId="{2C845E54-AA46-473B-BA66-9ECC04EB35E9}" type="presOf" srcId="{2959FF93-892C-45D9-A357-A040FDFC7A54}" destId="{C987A373-FFB9-4E6E-A2B0-C83C1D7A5CDC}" srcOrd="0" destOrd="0" presId="urn:microsoft.com/office/officeart/2005/8/layout/cycle1"/>
    <dgm:cxn modelId="{B91477A8-A099-4DA5-AD95-8ED94D8AD337}" type="presOf" srcId="{C0C6F664-D585-41DC-8234-0C3FD6370955}" destId="{7ECFCE9D-7587-46ED-9D4E-85B029038BDD}" srcOrd="0" destOrd="0" presId="urn:microsoft.com/office/officeart/2005/8/layout/cycle1"/>
    <dgm:cxn modelId="{205C8A17-9783-44D2-93F4-4E73EE2DC3D6}" srcId="{B0CA5110-1168-4AAE-9FCA-8974400E85E3}" destId="{FB0FBB1B-F9EA-4DA9-878A-14394F0C2D60}" srcOrd="2" destOrd="0" parTransId="{904ACEEA-FC5A-4E6D-8756-3E6E3586AA3B}" sibTransId="{D0E93264-B3F9-4F68-83F7-42699C68EF57}"/>
    <dgm:cxn modelId="{296ABD91-2A06-4D47-8749-4AAADC64C1CA}" type="presOf" srcId="{B0CA5110-1168-4AAE-9FCA-8974400E85E3}" destId="{A512DD80-ED0E-40E2-8865-0BD2243C5903}" srcOrd="0" destOrd="0" presId="urn:microsoft.com/office/officeart/2005/8/layout/cycle1"/>
    <dgm:cxn modelId="{0F49E7CB-AA63-406A-93F0-F7FC7FFE51C4}" type="presOf" srcId="{D0E93264-B3F9-4F68-83F7-42699C68EF57}" destId="{5584619C-B7DB-445B-B56F-EAB88B5BA727}" srcOrd="0" destOrd="0" presId="urn:microsoft.com/office/officeart/2005/8/layout/cycle1"/>
    <dgm:cxn modelId="{ACD9EB68-4E3E-4934-A17E-BD2EC138AB15}" type="presOf" srcId="{D08CC86C-FAF5-4334-BC51-56F8D40C9C02}" destId="{3A2462DD-54D6-491D-B09B-0661EB945CD3}" srcOrd="0" destOrd="0" presId="urn:microsoft.com/office/officeart/2005/8/layout/cycle1"/>
    <dgm:cxn modelId="{6425CD01-500E-41D6-B183-CEBD9FC04332}" srcId="{B0CA5110-1168-4AAE-9FCA-8974400E85E3}" destId="{5304FF2C-E00F-4DFD-A5AE-DAD6B092218E}" srcOrd="4" destOrd="0" parTransId="{A5311FF3-C447-4270-B2DD-6E3C740A0201}" sibTransId="{C0C6F664-D585-41DC-8234-0C3FD6370955}"/>
    <dgm:cxn modelId="{A342FF6A-9ACC-45C3-9379-43ADDBD2EDB1}" type="presOf" srcId="{79808F56-27D9-440D-91E2-C448BFD805E3}" destId="{83D92A9B-E9ED-4CF9-AF7D-F0AC82BE8FEE}" srcOrd="0" destOrd="0" presId="urn:microsoft.com/office/officeart/2005/8/layout/cycle1"/>
    <dgm:cxn modelId="{E0ED305D-0A2E-4CC1-A18B-31251FEDB231}" srcId="{B0CA5110-1168-4AAE-9FCA-8974400E85E3}" destId="{7761CD5F-CB2D-4AA8-B2E7-E46DA7379EDC}" srcOrd="3" destOrd="0" parTransId="{6BFC22AD-1C8C-40F5-9A32-7678ECDC54DE}" sibTransId="{2959FF93-892C-45D9-A357-A040FDFC7A54}"/>
    <dgm:cxn modelId="{6B53A085-B0F4-4742-BBB0-7DD8E960E48C}" srcId="{B0CA5110-1168-4AAE-9FCA-8974400E85E3}" destId="{D08CC86C-FAF5-4334-BC51-56F8D40C9C02}" srcOrd="0" destOrd="0" parTransId="{86B1946E-35EE-4870-94B6-33891B083FD9}" sibTransId="{A6551C53-B32C-4E90-9294-D5AFB090743C}"/>
    <dgm:cxn modelId="{FC8AFDEF-3318-4F53-B102-40D6092C974A}" srcId="{B0CA5110-1168-4AAE-9FCA-8974400E85E3}" destId="{79808F56-27D9-440D-91E2-C448BFD805E3}" srcOrd="5" destOrd="0" parTransId="{F7AB6BAF-40D2-4302-BF07-D91429EA5AEA}" sibTransId="{A124D271-0EF1-4314-B9C7-595D2A893D9A}"/>
    <dgm:cxn modelId="{2B0012B3-0FA4-4A3E-9B7F-C52F4AF5E8DD}" type="presOf" srcId="{A6551C53-B32C-4E90-9294-D5AFB090743C}" destId="{50071B7A-93D5-4D19-821A-351024DE5E6E}" srcOrd="0" destOrd="0" presId="urn:microsoft.com/office/officeart/2005/8/layout/cycle1"/>
    <dgm:cxn modelId="{DF9992C3-F556-454F-B280-C5FFFE42007B}" type="presOf" srcId="{39F76ECA-6CF3-4544-8EEC-06295C76423C}" destId="{CFC706D7-5E75-4FE8-A2D3-5A20E2727238}" srcOrd="0" destOrd="0" presId="urn:microsoft.com/office/officeart/2005/8/layout/cycle1"/>
    <dgm:cxn modelId="{7DFE5286-2982-481C-96BB-496E4A5FA898}" srcId="{B0CA5110-1168-4AAE-9FCA-8974400E85E3}" destId="{68D661E2-F073-4852-B094-8401368153EF}" srcOrd="1" destOrd="0" parTransId="{24A95A6C-938E-4444-984D-44FB69256E24}" sibTransId="{39F76ECA-6CF3-4544-8EEC-06295C76423C}"/>
    <dgm:cxn modelId="{0773C3C7-603A-4D3E-9D24-212320DAC252}" type="presOf" srcId="{68D661E2-F073-4852-B094-8401368153EF}" destId="{AAC1CA6D-AC2F-41AC-88BE-19525C96E89E}" srcOrd="0" destOrd="0" presId="urn:microsoft.com/office/officeart/2005/8/layout/cycle1"/>
    <dgm:cxn modelId="{A2AFFFE2-116A-44F2-ADAC-84B79F20F0B1}" type="presOf" srcId="{FB0FBB1B-F9EA-4DA9-878A-14394F0C2D60}" destId="{AFEF2F68-F59B-4CD4-AD65-5C015F4EDA5A}" srcOrd="0" destOrd="0" presId="urn:microsoft.com/office/officeart/2005/8/layout/cycle1"/>
    <dgm:cxn modelId="{8B565C12-6C02-4582-AB2F-212BEE81CF38}" type="presOf" srcId="{A124D271-0EF1-4314-B9C7-595D2A893D9A}" destId="{4233226D-3D3E-42C2-BF66-12AC56327744}" srcOrd="0" destOrd="0" presId="urn:microsoft.com/office/officeart/2005/8/layout/cycle1"/>
    <dgm:cxn modelId="{31EB2262-E120-4E21-BA40-D31676FA989D}" type="presOf" srcId="{5304FF2C-E00F-4DFD-A5AE-DAD6B092218E}" destId="{5B0C1A4A-4972-4036-971C-E807F831E945}" srcOrd="0" destOrd="0" presId="urn:microsoft.com/office/officeart/2005/8/layout/cycle1"/>
    <dgm:cxn modelId="{0D5B48BA-868C-4413-A6ED-730E22EED823}" type="presParOf" srcId="{A512DD80-ED0E-40E2-8865-0BD2243C5903}" destId="{1D801967-F504-4258-8C42-D5A7DA63ED2D}" srcOrd="0" destOrd="0" presId="urn:microsoft.com/office/officeart/2005/8/layout/cycle1"/>
    <dgm:cxn modelId="{04AA8496-0B8E-4F1E-85A3-4E4C549A0C7E}" type="presParOf" srcId="{A512DD80-ED0E-40E2-8865-0BD2243C5903}" destId="{3A2462DD-54D6-491D-B09B-0661EB945CD3}" srcOrd="1" destOrd="0" presId="urn:microsoft.com/office/officeart/2005/8/layout/cycle1"/>
    <dgm:cxn modelId="{9B97DF87-6F53-4775-A7B0-85888EE62C53}" type="presParOf" srcId="{A512DD80-ED0E-40E2-8865-0BD2243C5903}" destId="{50071B7A-93D5-4D19-821A-351024DE5E6E}" srcOrd="2" destOrd="0" presId="urn:microsoft.com/office/officeart/2005/8/layout/cycle1"/>
    <dgm:cxn modelId="{4D978CFC-6420-4AAE-8F31-15E92C57F23E}" type="presParOf" srcId="{A512DD80-ED0E-40E2-8865-0BD2243C5903}" destId="{C5EF20F3-638F-4E42-92FD-CFE8C36BF57F}" srcOrd="3" destOrd="0" presId="urn:microsoft.com/office/officeart/2005/8/layout/cycle1"/>
    <dgm:cxn modelId="{9ACA7BAF-ED0A-4CCC-A892-7478B63A901A}" type="presParOf" srcId="{A512DD80-ED0E-40E2-8865-0BD2243C5903}" destId="{AAC1CA6D-AC2F-41AC-88BE-19525C96E89E}" srcOrd="4" destOrd="0" presId="urn:microsoft.com/office/officeart/2005/8/layout/cycle1"/>
    <dgm:cxn modelId="{5C82A169-F2D7-4555-9EF6-8C4D0EFE113C}" type="presParOf" srcId="{A512DD80-ED0E-40E2-8865-0BD2243C5903}" destId="{CFC706D7-5E75-4FE8-A2D3-5A20E2727238}" srcOrd="5" destOrd="0" presId="urn:microsoft.com/office/officeart/2005/8/layout/cycle1"/>
    <dgm:cxn modelId="{C7BA017D-9076-4A6D-B36D-EB955894BC7F}" type="presParOf" srcId="{A512DD80-ED0E-40E2-8865-0BD2243C5903}" destId="{8F44583B-A13E-43F3-9B41-2A55AFDB5DD2}" srcOrd="6" destOrd="0" presId="urn:microsoft.com/office/officeart/2005/8/layout/cycle1"/>
    <dgm:cxn modelId="{A54FFAD8-12B2-4CD7-971F-9D8E383ACA63}" type="presParOf" srcId="{A512DD80-ED0E-40E2-8865-0BD2243C5903}" destId="{AFEF2F68-F59B-4CD4-AD65-5C015F4EDA5A}" srcOrd="7" destOrd="0" presId="urn:microsoft.com/office/officeart/2005/8/layout/cycle1"/>
    <dgm:cxn modelId="{C3359C54-C8C9-424F-9993-871AD4A72CBA}" type="presParOf" srcId="{A512DD80-ED0E-40E2-8865-0BD2243C5903}" destId="{5584619C-B7DB-445B-B56F-EAB88B5BA727}" srcOrd="8" destOrd="0" presId="urn:microsoft.com/office/officeart/2005/8/layout/cycle1"/>
    <dgm:cxn modelId="{50B25D31-6335-4A8A-BDFC-2E84687C2D43}" type="presParOf" srcId="{A512DD80-ED0E-40E2-8865-0BD2243C5903}" destId="{6C71DD1B-4777-4200-923D-49CD5A30DB42}" srcOrd="9" destOrd="0" presId="urn:microsoft.com/office/officeart/2005/8/layout/cycle1"/>
    <dgm:cxn modelId="{18440DC0-FDE3-4459-AF7A-851CEC7BE858}" type="presParOf" srcId="{A512DD80-ED0E-40E2-8865-0BD2243C5903}" destId="{7FC0666C-2402-48F7-A18C-CBB4FE33E888}" srcOrd="10" destOrd="0" presId="urn:microsoft.com/office/officeart/2005/8/layout/cycle1"/>
    <dgm:cxn modelId="{EC9900E4-BFB4-45BF-8824-75FF61199695}" type="presParOf" srcId="{A512DD80-ED0E-40E2-8865-0BD2243C5903}" destId="{C987A373-FFB9-4E6E-A2B0-C83C1D7A5CDC}" srcOrd="11" destOrd="0" presId="urn:microsoft.com/office/officeart/2005/8/layout/cycle1"/>
    <dgm:cxn modelId="{E6EA82DB-B6D1-449C-B99A-2B10D7E78529}" type="presParOf" srcId="{A512DD80-ED0E-40E2-8865-0BD2243C5903}" destId="{776C656D-3C21-4F6B-806F-C752DE915E63}" srcOrd="12" destOrd="0" presId="urn:microsoft.com/office/officeart/2005/8/layout/cycle1"/>
    <dgm:cxn modelId="{A6A6E2E8-ED9A-417D-818A-46270E78EFFF}" type="presParOf" srcId="{A512DD80-ED0E-40E2-8865-0BD2243C5903}" destId="{5B0C1A4A-4972-4036-971C-E807F831E945}" srcOrd="13" destOrd="0" presId="urn:microsoft.com/office/officeart/2005/8/layout/cycle1"/>
    <dgm:cxn modelId="{1B5D3616-DEA4-4264-AA35-D102E1F68563}" type="presParOf" srcId="{A512DD80-ED0E-40E2-8865-0BD2243C5903}" destId="{7ECFCE9D-7587-46ED-9D4E-85B029038BDD}" srcOrd="14" destOrd="0" presId="urn:microsoft.com/office/officeart/2005/8/layout/cycle1"/>
    <dgm:cxn modelId="{827595DD-9B38-41B9-8A6D-2FE616994F7B}" type="presParOf" srcId="{A512DD80-ED0E-40E2-8865-0BD2243C5903}" destId="{21EEBB09-829C-41D8-B4EA-2864BFA0395E}" srcOrd="15" destOrd="0" presId="urn:microsoft.com/office/officeart/2005/8/layout/cycle1"/>
    <dgm:cxn modelId="{025CD8AA-D157-4D71-906C-59822C065ABA}" type="presParOf" srcId="{A512DD80-ED0E-40E2-8865-0BD2243C5903}" destId="{83D92A9B-E9ED-4CF9-AF7D-F0AC82BE8FEE}" srcOrd="16" destOrd="0" presId="urn:microsoft.com/office/officeart/2005/8/layout/cycle1"/>
    <dgm:cxn modelId="{2591C84D-739C-4707-B391-E71EA7E09153}" type="presParOf" srcId="{A512DD80-ED0E-40E2-8865-0BD2243C5903}" destId="{4233226D-3D3E-42C2-BF66-12AC56327744}" srcOrd="17" destOrd="0" presId="urn:microsoft.com/office/officeart/2005/8/layout/cycle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432EAE9-8230-49EC-830B-5F5C5C6D851F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11233E7E-28D3-4BD4-A721-5D753BCD86F6}">
      <dgm:prSet phldrT="[Text]" custT="1"/>
      <dgm:spPr/>
      <dgm:t>
        <a:bodyPr/>
        <a:lstStyle/>
        <a:p>
          <a:endParaRPr lang="sk-SK" sz="1700" b="1" dirty="0" smtClean="0">
            <a:solidFill>
              <a:schemeClr val="tx1">
                <a:lumMod val="85000"/>
                <a:lumOff val="15000"/>
              </a:schemeClr>
            </a:solidFill>
            <a:latin typeface="Garamond" panose="02020404030301010803" pitchFamily="18" charset="0"/>
          </a:endParaRPr>
        </a:p>
        <a:p>
          <a:r>
            <a:rPr lang="sk-SK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</a:rPr>
            <a:t>„</a:t>
          </a:r>
          <a:r>
            <a:rPr lang="sk-SK" sz="18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Managed</a:t>
          </a:r>
          <a:r>
            <a:rPr lang="sk-SK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 </a:t>
          </a:r>
          <a:r>
            <a:rPr lang="sk-SK" sz="18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care</a:t>
          </a:r>
          <a:r>
            <a:rPr lang="sk-SK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“</a:t>
          </a:r>
          <a:endParaRPr lang="sk-SK" sz="1800" dirty="0">
            <a:latin typeface="Garamond" panose="02020404030301010803" pitchFamily="18" charset="0"/>
          </a:endParaRPr>
        </a:p>
      </dgm:t>
    </dgm:pt>
    <dgm:pt modelId="{40875434-35EA-4B99-91B1-C5990075A7D8}" type="parTrans" cxnId="{9E6DC72C-BE1E-4254-8315-E486AA6C858F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560274B0-F063-4294-A065-F91091EC8172}" type="sibTrans" cxnId="{9E6DC72C-BE1E-4254-8315-E486AA6C858F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F6F30EE5-4693-4029-BB50-A6642AB07788}">
      <dgm:prSet phldrT="[Text]" custT="1"/>
      <dgm:spPr/>
      <dgm:t>
        <a:bodyPr/>
        <a:lstStyle/>
        <a:p>
          <a:r>
            <a:rPr lang="sk-SK" sz="18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Caremaps</a:t>
          </a:r>
          <a:endParaRPr lang="sk-SK" sz="1800" dirty="0">
            <a:latin typeface="Garamond" panose="02020404030301010803" pitchFamily="18" charset="0"/>
          </a:endParaRPr>
        </a:p>
      </dgm:t>
    </dgm:pt>
    <dgm:pt modelId="{39E9E8AF-792D-459C-A57C-074577B6B7AA}" type="parTrans" cxnId="{86A03D6C-C91A-484E-9312-6FA9B4C7A18D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A8BB3AC8-A110-43B8-A8D3-E5B5D6DAB021}" type="sibTrans" cxnId="{86A03D6C-C91A-484E-9312-6FA9B4C7A18D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9E98ACB6-3DB0-46B1-859B-6261A973C36D}">
      <dgm:prSet phldrT="[Text]" custT="1"/>
      <dgm:spPr/>
      <dgm:t>
        <a:bodyPr/>
        <a:lstStyle/>
        <a:p>
          <a:r>
            <a:rPr lang="sk-SK" sz="18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Guidelines</a:t>
          </a:r>
          <a:endParaRPr lang="sk-SK" sz="1800" dirty="0">
            <a:latin typeface="Garamond" panose="02020404030301010803" pitchFamily="18" charset="0"/>
          </a:endParaRPr>
        </a:p>
      </dgm:t>
    </dgm:pt>
    <dgm:pt modelId="{6E6E1E90-D995-4F89-BF7F-1DED8DD7EA25}" type="parTrans" cxnId="{66CD100F-F5BF-464C-9626-2B4FE841099C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629CDD6B-7DBE-4714-BCC8-E9B3FAD42231}" type="sibTrans" cxnId="{66CD100F-F5BF-464C-9626-2B4FE841099C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0C31865F-A066-4401-ABB2-D05AC21FDEB2}">
      <dgm:prSet phldrT="[Text]" custT="1"/>
      <dgm:spPr/>
      <dgm:t>
        <a:bodyPr/>
        <a:lstStyle/>
        <a:p>
          <a:r>
            <a:rPr lang="sk-SK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Programy CQI,  TQM</a:t>
          </a:r>
          <a:endParaRPr lang="sk-SK" sz="1800" dirty="0">
            <a:latin typeface="Garamond" panose="02020404030301010803" pitchFamily="18" charset="0"/>
          </a:endParaRPr>
        </a:p>
      </dgm:t>
    </dgm:pt>
    <dgm:pt modelId="{FC46C520-9743-4905-8982-CF7DA29B7D96}" type="parTrans" cxnId="{60420E37-3ACE-4846-BC71-23AF33B71F67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C16083FB-82B2-49F7-865D-794F2AD2A20B}" type="sibTrans" cxnId="{60420E37-3ACE-4846-BC71-23AF33B71F67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D42E19B8-8018-492F-AC3F-DCA49D48EBE4}">
      <dgm:prSet phldrT="[Text]" custT="1"/>
      <dgm:spPr/>
      <dgm:t>
        <a:bodyPr/>
        <a:lstStyle/>
        <a:p>
          <a:r>
            <a:rPr lang="sk-SK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Nástroje CQI </a:t>
          </a:r>
          <a:endParaRPr lang="sk-SK" sz="1800" dirty="0">
            <a:latin typeface="Garamond" panose="02020404030301010803" pitchFamily="18" charset="0"/>
          </a:endParaRPr>
        </a:p>
      </dgm:t>
    </dgm:pt>
    <dgm:pt modelId="{4BA7E421-C9D3-4F03-B5EB-4658CD7BDAB6}" type="parTrans" cxnId="{14B4730A-01E7-4D8E-83C8-58782E26E5DB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4911788A-D486-46B5-B5EC-5893C94E41EC}" type="sibTrans" cxnId="{14B4730A-01E7-4D8E-83C8-58782E26E5DB}">
      <dgm:prSet/>
      <dgm:spPr/>
      <dgm:t>
        <a:bodyPr/>
        <a:lstStyle/>
        <a:p>
          <a:endParaRPr lang="sk-SK">
            <a:latin typeface="Garamond" panose="02020404030301010803" pitchFamily="18" charset="0"/>
          </a:endParaRPr>
        </a:p>
      </dgm:t>
    </dgm:pt>
    <dgm:pt modelId="{6D737AEB-6C1F-49D5-9CC9-CCFEB06324B0}" type="pres">
      <dgm:prSet presAssocID="{3432EAE9-8230-49EC-830B-5F5C5C6D851F}" presName="arrowDiagram" presStyleCnt="0">
        <dgm:presLayoutVars>
          <dgm:chMax val="5"/>
          <dgm:dir/>
          <dgm:resizeHandles val="exact"/>
        </dgm:presLayoutVars>
      </dgm:prSet>
      <dgm:spPr/>
    </dgm:pt>
    <dgm:pt modelId="{74837956-CDC3-471D-A07F-E5DEFDA27044}" type="pres">
      <dgm:prSet presAssocID="{3432EAE9-8230-49EC-830B-5F5C5C6D851F}" presName="arrow" presStyleLbl="bgShp" presStyleIdx="0" presStyleCnt="1"/>
      <dgm:spPr/>
    </dgm:pt>
    <dgm:pt modelId="{4AA2EEC9-567B-4343-8EB5-C19739E9D1DC}" type="pres">
      <dgm:prSet presAssocID="{3432EAE9-8230-49EC-830B-5F5C5C6D851F}" presName="arrowDiagram5" presStyleCnt="0"/>
      <dgm:spPr/>
    </dgm:pt>
    <dgm:pt modelId="{8F7AB33E-0389-420B-B096-50E512559371}" type="pres">
      <dgm:prSet presAssocID="{11233E7E-28D3-4BD4-A721-5D753BCD86F6}" presName="bullet5a" presStyleLbl="node1" presStyleIdx="0" presStyleCnt="5"/>
      <dgm:spPr/>
    </dgm:pt>
    <dgm:pt modelId="{76A9A052-EBE2-4764-9158-B0F07FFB2D82}" type="pres">
      <dgm:prSet presAssocID="{11233E7E-28D3-4BD4-A721-5D753BCD86F6}" presName="textBox5a" presStyleLbl="revTx" presStyleIdx="0" presStyleCnt="5" custScaleX="11344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3D72679-7379-4392-8745-973096218420}" type="pres">
      <dgm:prSet presAssocID="{0C31865F-A066-4401-ABB2-D05AC21FDEB2}" presName="bullet5b" presStyleLbl="node1" presStyleIdx="1" presStyleCnt="5"/>
      <dgm:spPr/>
    </dgm:pt>
    <dgm:pt modelId="{CFE871BC-3B3C-4BF6-8684-341EF1F9BCFB}" type="pres">
      <dgm:prSet presAssocID="{0C31865F-A066-4401-ABB2-D05AC21FDEB2}" presName="textBox5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03E0836-C1D5-4BDC-9F4B-0AD82DB8DC9B}" type="pres">
      <dgm:prSet presAssocID="{D42E19B8-8018-492F-AC3F-DCA49D48EBE4}" presName="bullet5c" presStyleLbl="node1" presStyleIdx="2" presStyleCnt="5"/>
      <dgm:spPr/>
    </dgm:pt>
    <dgm:pt modelId="{B54B1E03-6FC2-4B17-A39D-D249088AAF31}" type="pres">
      <dgm:prSet presAssocID="{D42E19B8-8018-492F-AC3F-DCA49D48EBE4}" presName="textBox5c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F76A6F5-FADA-49F2-9031-AAC94DCFE0B1}" type="pres">
      <dgm:prSet presAssocID="{F6F30EE5-4693-4029-BB50-A6642AB07788}" presName="bullet5d" presStyleLbl="node1" presStyleIdx="3" presStyleCnt="5"/>
      <dgm:spPr/>
    </dgm:pt>
    <dgm:pt modelId="{AA67FE6F-0E1F-44EF-9721-0111445B3E6F}" type="pres">
      <dgm:prSet presAssocID="{F6F30EE5-4693-4029-BB50-A6642AB07788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68FBC0B-F6F3-44C7-8D11-DDF88BBBAA32}" type="pres">
      <dgm:prSet presAssocID="{9E98ACB6-3DB0-46B1-859B-6261A973C36D}" presName="bullet5e" presStyleLbl="node1" presStyleIdx="4" presStyleCnt="5"/>
      <dgm:spPr/>
    </dgm:pt>
    <dgm:pt modelId="{C6A38503-6A32-40E1-A729-BE8B4A302E7E}" type="pres">
      <dgm:prSet presAssocID="{9E98ACB6-3DB0-46B1-859B-6261A973C36D}" presName="textBox5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F3E74AF6-97C7-4C95-A33D-6E9B28BAA556}" type="presOf" srcId="{D42E19B8-8018-492F-AC3F-DCA49D48EBE4}" destId="{B54B1E03-6FC2-4B17-A39D-D249088AAF31}" srcOrd="0" destOrd="0" presId="urn:microsoft.com/office/officeart/2005/8/layout/arrow2"/>
    <dgm:cxn modelId="{9E6DC72C-BE1E-4254-8315-E486AA6C858F}" srcId="{3432EAE9-8230-49EC-830B-5F5C5C6D851F}" destId="{11233E7E-28D3-4BD4-A721-5D753BCD86F6}" srcOrd="0" destOrd="0" parTransId="{40875434-35EA-4B99-91B1-C5990075A7D8}" sibTransId="{560274B0-F063-4294-A065-F91091EC8172}"/>
    <dgm:cxn modelId="{295F438B-91B4-4BBF-8966-6A05350463E5}" type="presOf" srcId="{F6F30EE5-4693-4029-BB50-A6642AB07788}" destId="{AA67FE6F-0E1F-44EF-9721-0111445B3E6F}" srcOrd="0" destOrd="0" presId="urn:microsoft.com/office/officeart/2005/8/layout/arrow2"/>
    <dgm:cxn modelId="{14B4730A-01E7-4D8E-83C8-58782E26E5DB}" srcId="{3432EAE9-8230-49EC-830B-5F5C5C6D851F}" destId="{D42E19B8-8018-492F-AC3F-DCA49D48EBE4}" srcOrd="2" destOrd="0" parTransId="{4BA7E421-C9D3-4F03-B5EB-4658CD7BDAB6}" sibTransId="{4911788A-D486-46B5-B5EC-5893C94E41EC}"/>
    <dgm:cxn modelId="{20023057-4D74-402E-B970-59AFC634B985}" type="presOf" srcId="{3432EAE9-8230-49EC-830B-5F5C5C6D851F}" destId="{6D737AEB-6C1F-49D5-9CC9-CCFEB06324B0}" srcOrd="0" destOrd="0" presId="urn:microsoft.com/office/officeart/2005/8/layout/arrow2"/>
    <dgm:cxn modelId="{9703476F-00F5-46A8-A50A-D37AB6669015}" type="presOf" srcId="{9E98ACB6-3DB0-46B1-859B-6261A973C36D}" destId="{C6A38503-6A32-40E1-A729-BE8B4A302E7E}" srcOrd="0" destOrd="0" presId="urn:microsoft.com/office/officeart/2005/8/layout/arrow2"/>
    <dgm:cxn modelId="{86A03D6C-C91A-484E-9312-6FA9B4C7A18D}" srcId="{3432EAE9-8230-49EC-830B-5F5C5C6D851F}" destId="{F6F30EE5-4693-4029-BB50-A6642AB07788}" srcOrd="3" destOrd="0" parTransId="{39E9E8AF-792D-459C-A57C-074577B6B7AA}" sibTransId="{A8BB3AC8-A110-43B8-A8D3-E5B5D6DAB021}"/>
    <dgm:cxn modelId="{66CD100F-F5BF-464C-9626-2B4FE841099C}" srcId="{3432EAE9-8230-49EC-830B-5F5C5C6D851F}" destId="{9E98ACB6-3DB0-46B1-859B-6261A973C36D}" srcOrd="4" destOrd="0" parTransId="{6E6E1E90-D995-4F89-BF7F-1DED8DD7EA25}" sibTransId="{629CDD6B-7DBE-4714-BCC8-E9B3FAD42231}"/>
    <dgm:cxn modelId="{EE0D68C7-04BB-4486-907E-5F9D29A513D7}" type="presOf" srcId="{11233E7E-28D3-4BD4-A721-5D753BCD86F6}" destId="{76A9A052-EBE2-4764-9158-B0F07FFB2D82}" srcOrd="0" destOrd="0" presId="urn:microsoft.com/office/officeart/2005/8/layout/arrow2"/>
    <dgm:cxn modelId="{60420E37-3ACE-4846-BC71-23AF33B71F67}" srcId="{3432EAE9-8230-49EC-830B-5F5C5C6D851F}" destId="{0C31865F-A066-4401-ABB2-D05AC21FDEB2}" srcOrd="1" destOrd="0" parTransId="{FC46C520-9743-4905-8982-CF7DA29B7D96}" sibTransId="{C16083FB-82B2-49F7-865D-794F2AD2A20B}"/>
    <dgm:cxn modelId="{DB580D24-BE9F-40D6-B75A-0F7E9EA4B02D}" type="presOf" srcId="{0C31865F-A066-4401-ABB2-D05AC21FDEB2}" destId="{CFE871BC-3B3C-4BF6-8684-341EF1F9BCFB}" srcOrd="0" destOrd="0" presId="urn:microsoft.com/office/officeart/2005/8/layout/arrow2"/>
    <dgm:cxn modelId="{D6C61BE7-7D45-4871-B6C5-E5E6FB3CFE60}" type="presParOf" srcId="{6D737AEB-6C1F-49D5-9CC9-CCFEB06324B0}" destId="{74837956-CDC3-471D-A07F-E5DEFDA27044}" srcOrd="0" destOrd="0" presId="urn:microsoft.com/office/officeart/2005/8/layout/arrow2"/>
    <dgm:cxn modelId="{EF83B748-922C-4F96-B3E1-0A81DD63512C}" type="presParOf" srcId="{6D737AEB-6C1F-49D5-9CC9-CCFEB06324B0}" destId="{4AA2EEC9-567B-4343-8EB5-C19739E9D1DC}" srcOrd="1" destOrd="0" presId="urn:microsoft.com/office/officeart/2005/8/layout/arrow2"/>
    <dgm:cxn modelId="{F8BD6BB1-3961-4580-B10C-BED1EA9A2721}" type="presParOf" srcId="{4AA2EEC9-567B-4343-8EB5-C19739E9D1DC}" destId="{8F7AB33E-0389-420B-B096-50E512559371}" srcOrd="0" destOrd="0" presId="urn:microsoft.com/office/officeart/2005/8/layout/arrow2"/>
    <dgm:cxn modelId="{7C842180-A4FE-426D-A154-3DB08679A7FA}" type="presParOf" srcId="{4AA2EEC9-567B-4343-8EB5-C19739E9D1DC}" destId="{76A9A052-EBE2-4764-9158-B0F07FFB2D82}" srcOrd="1" destOrd="0" presId="urn:microsoft.com/office/officeart/2005/8/layout/arrow2"/>
    <dgm:cxn modelId="{CB1ADB83-0D95-4797-92D7-A8C0BB11D737}" type="presParOf" srcId="{4AA2EEC9-567B-4343-8EB5-C19739E9D1DC}" destId="{C3D72679-7379-4392-8745-973096218420}" srcOrd="2" destOrd="0" presId="urn:microsoft.com/office/officeart/2005/8/layout/arrow2"/>
    <dgm:cxn modelId="{CB2F9597-B9BF-4A78-838F-7225DDB021F4}" type="presParOf" srcId="{4AA2EEC9-567B-4343-8EB5-C19739E9D1DC}" destId="{CFE871BC-3B3C-4BF6-8684-341EF1F9BCFB}" srcOrd="3" destOrd="0" presId="urn:microsoft.com/office/officeart/2005/8/layout/arrow2"/>
    <dgm:cxn modelId="{7A480E2D-6408-47F8-99A7-9D68D8FE239D}" type="presParOf" srcId="{4AA2EEC9-567B-4343-8EB5-C19739E9D1DC}" destId="{903E0836-C1D5-4BDC-9F4B-0AD82DB8DC9B}" srcOrd="4" destOrd="0" presId="urn:microsoft.com/office/officeart/2005/8/layout/arrow2"/>
    <dgm:cxn modelId="{E8064D36-14C5-47FC-A0B7-F949CD037A41}" type="presParOf" srcId="{4AA2EEC9-567B-4343-8EB5-C19739E9D1DC}" destId="{B54B1E03-6FC2-4B17-A39D-D249088AAF31}" srcOrd="5" destOrd="0" presId="urn:microsoft.com/office/officeart/2005/8/layout/arrow2"/>
    <dgm:cxn modelId="{5E8ACAA6-9260-4F5F-AF72-C0030732F5E9}" type="presParOf" srcId="{4AA2EEC9-567B-4343-8EB5-C19739E9D1DC}" destId="{EF76A6F5-FADA-49F2-9031-AAC94DCFE0B1}" srcOrd="6" destOrd="0" presId="urn:microsoft.com/office/officeart/2005/8/layout/arrow2"/>
    <dgm:cxn modelId="{FBFC2D9A-1962-4E60-9923-5159899E1EBA}" type="presParOf" srcId="{4AA2EEC9-567B-4343-8EB5-C19739E9D1DC}" destId="{AA67FE6F-0E1F-44EF-9721-0111445B3E6F}" srcOrd="7" destOrd="0" presId="urn:microsoft.com/office/officeart/2005/8/layout/arrow2"/>
    <dgm:cxn modelId="{414C550E-3B89-46D5-AC09-FB1B180DF381}" type="presParOf" srcId="{4AA2EEC9-567B-4343-8EB5-C19739E9D1DC}" destId="{E68FBC0B-F6F3-44C7-8D11-DDF88BBBAA32}" srcOrd="8" destOrd="0" presId="urn:microsoft.com/office/officeart/2005/8/layout/arrow2"/>
    <dgm:cxn modelId="{9765A9DC-B139-42A0-AA52-D4A6FCB52163}" type="presParOf" srcId="{4AA2EEC9-567B-4343-8EB5-C19739E9D1DC}" destId="{C6A38503-6A32-40E1-A729-BE8B4A302E7E}" srcOrd="9" destOrd="0" presId="urn:microsoft.com/office/officeart/2005/8/layout/arrow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C1E7BF1-BD67-4EC9-A2DB-FD203BFBF4D8}" type="doc">
      <dgm:prSet loTypeId="urn:microsoft.com/office/officeart/2005/8/layout/vProcess5" loCatId="process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313EE8E0-D5F6-460C-AB18-64F2738EB1B3}">
      <dgm:prSet phldrT="[Text]" custT="1"/>
      <dgm:spPr/>
      <dgm:t>
        <a:bodyPr/>
        <a:lstStyle/>
        <a:p>
          <a:r>
            <a:rPr lang="sk-SK" altLang="sk-SK" sz="1800" b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prospektívne</a:t>
          </a:r>
          <a:r>
            <a:rPr lang="sk-SK" altLang="sk-SK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systémy financovania nemocníc </a:t>
          </a:r>
        </a:p>
        <a:p>
          <a:r>
            <a:rPr lang="sk-SK" altLang="sk-SK" sz="1800" b="1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riadená starostlivosť, DRG systém</a:t>
          </a:r>
          <a:r>
            <a:rPr lang="sk-SK" altLang="sk-SK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sk-SK" altLang="sk-SK" sz="1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  <a:sym typeface="Symbol" panose="05050102010706020507" pitchFamily="18" charset="2"/>
            </a:rPr>
            <a:t> </a:t>
          </a:r>
          <a:r>
            <a:rPr lang="sk-SK" altLang="sk-SK" sz="1800" b="1" i="1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case</a:t>
          </a:r>
          <a:r>
            <a:rPr lang="sk-SK" altLang="sk-SK" sz="1800" b="1" i="1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manažment</a:t>
          </a:r>
          <a:endParaRPr lang="sk-SK" sz="1800" b="1" dirty="0">
            <a:latin typeface="Garamond" panose="02020404030301010803" pitchFamily="18" charset="0"/>
          </a:endParaRPr>
        </a:p>
      </dgm:t>
    </dgm:pt>
    <dgm:pt modelId="{47F5A724-35EB-402E-BB18-4AF27F407C4A}" type="parTrans" cxnId="{6FA8D758-CE9B-4EE0-A72A-0FE918EB5952}">
      <dgm:prSet/>
      <dgm:spPr/>
      <dgm:t>
        <a:bodyPr/>
        <a:lstStyle/>
        <a:p>
          <a:endParaRPr lang="sk-SK"/>
        </a:p>
      </dgm:t>
    </dgm:pt>
    <dgm:pt modelId="{5D4C3AB1-31C8-453F-BB5A-37DF2C6BE829}" type="sibTrans" cxnId="{6FA8D758-CE9B-4EE0-A72A-0FE918EB5952}">
      <dgm:prSet/>
      <dgm:spPr/>
      <dgm:t>
        <a:bodyPr/>
        <a:lstStyle/>
        <a:p>
          <a:endParaRPr lang="sk-SK"/>
        </a:p>
      </dgm:t>
    </dgm:pt>
    <dgm:pt modelId="{3BD790B7-FE5C-4B7B-B3A2-489DF1A16BDE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redukcia nákladov pri udržaní, resp. zvýšení kvality starostlivosti 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E3F62EAD-0CFB-42BC-89A9-CC64B6461CFE}" type="parTrans" cxnId="{6F64E232-1B60-4B8C-A230-FC928B4A7519}">
      <dgm:prSet/>
      <dgm:spPr/>
      <dgm:t>
        <a:bodyPr/>
        <a:lstStyle/>
        <a:p>
          <a:endParaRPr lang="sk-SK"/>
        </a:p>
      </dgm:t>
    </dgm:pt>
    <dgm:pt modelId="{10E55E1A-B37C-4BCD-BECD-70A324351BF8}" type="sibTrans" cxnId="{6F64E232-1B60-4B8C-A230-FC928B4A7519}">
      <dgm:prSet/>
      <dgm:spPr/>
      <dgm:t>
        <a:bodyPr/>
        <a:lstStyle/>
        <a:p>
          <a:endParaRPr lang="sk-SK"/>
        </a:p>
      </dgm:t>
    </dgm:pt>
    <dgm:pt modelId="{913F9879-F548-4B9D-878F-876D1EF84F63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nástroje CQI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99DED086-2B57-40D4-B4D5-4B0274603EAE}" type="parTrans" cxnId="{CAEC9A49-90D3-49C3-9C5C-FB6C2D6298CA}">
      <dgm:prSet/>
      <dgm:spPr/>
      <dgm:t>
        <a:bodyPr/>
        <a:lstStyle/>
        <a:p>
          <a:endParaRPr lang="sk-SK"/>
        </a:p>
      </dgm:t>
    </dgm:pt>
    <dgm:pt modelId="{A6F1AE6A-36B9-4F76-9EFB-5C557D91214D}" type="sibTrans" cxnId="{CAEC9A49-90D3-49C3-9C5C-FB6C2D6298CA}">
      <dgm:prSet/>
      <dgm:spPr/>
      <dgm:t>
        <a:bodyPr/>
        <a:lstStyle/>
        <a:p>
          <a:endParaRPr lang="sk-SK"/>
        </a:p>
      </dgm:t>
    </dgm:pt>
    <dgm:pt modelId="{763F2BE8-0192-4DAE-AFCB-570271419A3F}" type="pres">
      <dgm:prSet presAssocID="{AC1E7BF1-BD67-4EC9-A2DB-FD203BFBF4D8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AD909241-5C05-4DB2-B75C-106B6AFC477F}" type="pres">
      <dgm:prSet presAssocID="{AC1E7BF1-BD67-4EC9-A2DB-FD203BFBF4D8}" presName="dummyMaxCanvas" presStyleCnt="0">
        <dgm:presLayoutVars/>
      </dgm:prSet>
      <dgm:spPr/>
    </dgm:pt>
    <dgm:pt modelId="{D60184BD-23B8-4D20-8B93-B17A3B80B0CE}" type="pres">
      <dgm:prSet presAssocID="{AC1E7BF1-BD67-4EC9-A2DB-FD203BFBF4D8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5A79378-99B7-4E84-B9D9-EBB1A4DF23CC}" type="pres">
      <dgm:prSet presAssocID="{AC1E7BF1-BD67-4EC9-A2DB-FD203BFBF4D8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37D46F3-57F0-4FF4-8767-7957D00D6BFB}" type="pres">
      <dgm:prSet presAssocID="{AC1E7BF1-BD67-4EC9-A2DB-FD203BFBF4D8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356B512-36FF-433A-9F0F-FB326A1E039C}" type="pres">
      <dgm:prSet presAssocID="{AC1E7BF1-BD67-4EC9-A2DB-FD203BFBF4D8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0379A57-A7D8-4ED9-BBEF-9340C67D57DB}" type="pres">
      <dgm:prSet presAssocID="{AC1E7BF1-BD67-4EC9-A2DB-FD203BFBF4D8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7746F39-6A57-483A-958C-0B84FBB5460C}" type="pres">
      <dgm:prSet presAssocID="{AC1E7BF1-BD67-4EC9-A2DB-FD203BFBF4D8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481B6B5-F806-41D2-BDB9-4A5873A55734}" type="pres">
      <dgm:prSet presAssocID="{AC1E7BF1-BD67-4EC9-A2DB-FD203BFBF4D8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13845D0-12B3-4910-8021-FFCBCA3886CF}" type="pres">
      <dgm:prSet presAssocID="{AC1E7BF1-BD67-4EC9-A2DB-FD203BFBF4D8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AF579548-B3E6-4D02-8681-010B017024A2}" type="presOf" srcId="{313EE8E0-D5F6-460C-AB18-64F2738EB1B3}" destId="{D60184BD-23B8-4D20-8B93-B17A3B80B0CE}" srcOrd="0" destOrd="0" presId="urn:microsoft.com/office/officeart/2005/8/layout/vProcess5"/>
    <dgm:cxn modelId="{6F64E232-1B60-4B8C-A230-FC928B4A7519}" srcId="{AC1E7BF1-BD67-4EC9-A2DB-FD203BFBF4D8}" destId="{3BD790B7-FE5C-4B7B-B3A2-489DF1A16BDE}" srcOrd="1" destOrd="0" parTransId="{E3F62EAD-0CFB-42BC-89A9-CC64B6461CFE}" sibTransId="{10E55E1A-B37C-4BCD-BECD-70A324351BF8}"/>
    <dgm:cxn modelId="{A15F5CB8-A986-4EBD-995F-18BD057E2ABA}" type="presOf" srcId="{913F9879-F548-4B9D-878F-876D1EF84F63}" destId="{037D46F3-57F0-4FF4-8767-7957D00D6BFB}" srcOrd="0" destOrd="0" presId="urn:microsoft.com/office/officeart/2005/8/layout/vProcess5"/>
    <dgm:cxn modelId="{80047110-7235-4F71-B894-539A72B024A2}" type="presOf" srcId="{313EE8E0-D5F6-460C-AB18-64F2738EB1B3}" destId="{67746F39-6A57-483A-958C-0B84FBB5460C}" srcOrd="1" destOrd="0" presId="urn:microsoft.com/office/officeart/2005/8/layout/vProcess5"/>
    <dgm:cxn modelId="{A3BBD03D-E787-4963-91FC-9E22E9C89C6B}" type="presOf" srcId="{10E55E1A-B37C-4BCD-BECD-70A324351BF8}" destId="{E0379A57-A7D8-4ED9-BBEF-9340C67D57DB}" srcOrd="0" destOrd="0" presId="urn:microsoft.com/office/officeart/2005/8/layout/vProcess5"/>
    <dgm:cxn modelId="{7EA3D8AB-EBE3-4097-9A92-D212851042F7}" type="presOf" srcId="{3BD790B7-FE5C-4B7B-B3A2-489DF1A16BDE}" destId="{0481B6B5-F806-41D2-BDB9-4A5873A55734}" srcOrd="1" destOrd="0" presId="urn:microsoft.com/office/officeart/2005/8/layout/vProcess5"/>
    <dgm:cxn modelId="{5D043E69-9206-4450-9502-D74DB788CCE2}" type="presOf" srcId="{3BD790B7-FE5C-4B7B-B3A2-489DF1A16BDE}" destId="{05A79378-99B7-4E84-B9D9-EBB1A4DF23CC}" srcOrd="0" destOrd="0" presId="urn:microsoft.com/office/officeart/2005/8/layout/vProcess5"/>
    <dgm:cxn modelId="{7458A7A2-B939-4D16-A868-669A7BE43D13}" type="presOf" srcId="{5D4C3AB1-31C8-453F-BB5A-37DF2C6BE829}" destId="{D356B512-36FF-433A-9F0F-FB326A1E039C}" srcOrd="0" destOrd="0" presId="urn:microsoft.com/office/officeart/2005/8/layout/vProcess5"/>
    <dgm:cxn modelId="{5CDB7034-62A2-473F-A859-4A25F675493F}" type="presOf" srcId="{913F9879-F548-4B9D-878F-876D1EF84F63}" destId="{013845D0-12B3-4910-8021-FFCBCA3886CF}" srcOrd="1" destOrd="0" presId="urn:microsoft.com/office/officeart/2005/8/layout/vProcess5"/>
    <dgm:cxn modelId="{CAEC9A49-90D3-49C3-9C5C-FB6C2D6298CA}" srcId="{AC1E7BF1-BD67-4EC9-A2DB-FD203BFBF4D8}" destId="{913F9879-F548-4B9D-878F-876D1EF84F63}" srcOrd="2" destOrd="0" parTransId="{99DED086-2B57-40D4-B4D5-4B0274603EAE}" sibTransId="{A6F1AE6A-36B9-4F76-9EFB-5C557D91214D}"/>
    <dgm:cxn modelId="{1E94D5B5-715B-4C6C-8070-4ED72758F906}" type="presOf" srcId="{AC1E7BF1-BD67-4EC9-A2DB-FD203BFBF4D8}" destId="{763F2BE8-0192-4DAE-AFCB-570271419A3F}" srcOrd="0" destOrd="0" presId="urn:microsoft.com/office/officeart/2005/8/layout/vProcess5"/>
    <dgm:cxn modelId="{6FA8D758-CE9B-4EE0-A72A-0FE918EB5952}" srcId="{AC1E7BF1-BD67-4EC9-A2DB-FD203BFBF4D8}" destId="{313EE8E0-D5F6-460C-AB18-64F2738EB1B3}" srcOrd="0" destOrd="0" parTransId="{47F5A724-35EB-402E-BB18-4AF27F407C4A}" sibTransId="{5D4C3AB1-31C8-453F-BB5A-37DF2C6BE829}"/>
    <dgm:cxn modelId="{47897163-1EDF-4524-A372-A311241E7FD4}" type="presParOf" srcId="{763F2BE8-0192-4DAE-AFCB-570271419A3F}" destId="{AD909241-5C05-4DB2-B75C-106B6AFC477F}" srcOrd="0" destOrd="0" presId="urn:microsoft.com/office/officeart/2005/8/layout/vProcess5"/>
    <dgm:cxn modelId="{EBD45557-FE69-4CF5-AC4E-78C667ACCA3B}" type="presParOf" srcId="{763F2BE8-0192-4DAE-AFCB-570271419A3F}" destId="{D60184BD-23B8-4D20-8B93-B17A3B80B0CE}" srcOrd="1" destOrd="0" presId="urn:microsoft.com/office/officeart/2005/8/layout/vProcess5"/>
    <dgm:cxn modelId="{6205F258-9F8B-464A-8F5D-616AA7EA8927}" type="presParOf" srcId="{763F2BE8-0192-4DAE-AFCB-570271419A3F}" destId="{05A79378-99B7-4E84-B9D9-EBB1A4DF23CC}" srcOrd="2" destOrd="0" presId="urn:microsoft.com/office/officeart/2005/8/layout/vProcess5"/>
    <dgm:cxn modelId="{2D999827-A400-426F-8037-0262D754E588}" type="presParOf" srcId="{763F2BE8-0192-4DAE-AFCB-570271419A3F}" destId="{037D46F3-57F0-4FF4-8767-7957D00D6BFB}" srcOrd="3" destOrd="0" presId="urn:microsoft.com/office/officeart/2005/8/layout/vProcess5"/>
    <dgm:cxn modelId="{B3514010-A158-4818-B68B-2EB9FF06C591}" type="presParOf" srcId="{763F2BE8-0192-4DAE-AFCB-570271419A3F}" destId="{D356B512-36FF-433A-9F0F-FB326A1E039C}" srcOrd="4" destOrd="0" presId="urn:microsoft.com/office/officeart/2005/8/layout/vProcess5"/>
    <dgm:cxn modelId="{DC71DFCD-3CE8-448F-B36F-7A589F68A9AE}" type="presParOf" srcId="{763F2BE8-0192-4DAE-AFCB-570271419A3F}" destId="{E0379A57-A7D8-4ED9-BBEF-9340C67D57DB}" srcOrd="5" destOrd="0" presId="urn:microsoft.com/office/officeart/2005/8/layout/vProcess5"/>
    <dgm:cxn modelId="{091D0D43-3A2C-403F-9794-0F7A22D38806}" type="presParOf" srcId="{763F2BE8-0192-4DAE-AFCB-570271419A3F}" destId="{67746F39-6A57-483A-958C-0B84FBB5460C}" srcOrd="6" destOrd="0" presId="urn:microsoft.com/office/officeart/2005/8/layout/vProcess5"/>
    <dgm:cxn modelId="{6169A29A-0971-4E89-84AC-52DCB0AF2B9A}" type="presParOf" srcId="{763F2BE8-0192-4DAE-AFCB-570271419A3F}" destId="{0481B6B5-F806-41D2-BDB9-4A5873A55734}" srcOrd="7" destOrd="0" presId="urn:microsoft.com/office/officeart/2005/8/layout/vProcess5"/>
    <dgm:cxn modelId="{E20EFB50-C045-448A-BBA1-688596A3D3C7}" type="presParOf" srcId="{763F2BE8-0192-4DAE-AFCB-570271419A3F}" destId="{013845D0-12B3-4910-8021-FFCBCA3886CF}" srcOrd="8" destOrd="0" presId="urn:microsoft.com/office/officeart/2005/8/layout/vProcess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B782E8C-3598-40D0-93A8-3BA9BA3819EE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458C5EB4-9F17-4B43-BB07-E5FDAAEF81A9}">
      <dgm:prSet phldrT="[Text]" custT="1"/>
      <dgm:spPr/>
      <dgm:t>
        <a:bodyPr/>
        <a:lstStyle/>
        <a:p>
          <a:r>
            <a:rPr lang="sk-SK" altLang="sk-SK" sz="1800" b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synonymá: </a:t>
          </a:r>
          <a:r>
            <a:rPr lang="sk-SK" altLang="sk-SK" sz="1800" b="1" i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„caremaps“, klinické mapy, kritické cesty, „critical pathways“</a:t>
          </a:r>
          <a:r>
            <a:rPr lang="sk-SK" altLang="sk-SK" sz="1800" b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,</a:t>
          </a:r>
          <a:endParaRPr lang="sk-SK" sz="1800" b="1" dirty="0">
            <a:solidFill>
              <a:schemeClr val="tx1"/>
            </a:solidFill>
          </a:endParaRPr>
        </a:p>
      </dgm:t>
    </dgm:pt>
    <dgm:pt modelId="{681D40CA-0A95-4749-BCD1-5993E191B5C9}" type="parTrans" cxnId="{DE8FE809-3A73-4391-8F9F-DA2D75E1099F}">
      <dgm:prSet/>
      <dgm:spPr/>
      <dgm:t>
        <a:bodyPr/>
        <a:lstStyle/>
        <a:p>
          <a:endParaRPr lang="sk-SK" sz="1800">
            <a:solidFill>
              <a:schemeClr val="tx1"/>
            </a:solidFill>
          </a:endParaRPr>
        </a:p>
      </dgm:t>
    </dgm:pt>
    <dgm:pt modelId="{9B6767DA-0E47-4787-8606-33BFA8ABED30}" type="sibTrans" cxnId="{DE8FE809-3A73-4391-8F9F-DA2D75E1099F}">
      <dgm:prSet/>
      <dgm:spPr/>
      <dgm:t>
        <a:bodyPr/>
        <a:lstStyle/>
        <a:p>
          <a:endParaRPr lang="sk-SK" sz="1800">
            <a:solidFill>
              <a:schemeClr val="tx1"/>
            </a:solidFill>
          </a:endParaRPr>
        </a:p>
      </dgm:t>
    </dgm:pt>
    <dgm:pt modelId="{C77DFE5E-2E12-4232-97E7-74CCEAB23212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vypracované pre špecifické skupiny diagnóz – DRG (</a:t>
          </a:r>
          <a:r>
            <a:rPr lang="sk-SK" altLang="sk-SK" sz="1800" b="1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diagnostic</a:t>
          </a:r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sk-SK" altLang="sk-SK" sz="1800" b="1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related</a:t>
          </a:r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sk-SK" altLang="sk-SK" sz="1800" b="1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groups</a:t>
          </a:r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, napr. astma </a:t>
          </a:r>
          <a:r>
            <a:rPr lang="sk-SK" altLang="sk-SK" sz="1800" b="1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bronchiale</a:t>
          </a:r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, IM), procedúry (napr. konkrétne chirurgické výkony; TEP) alebo problematiku (napr. neschopnosť matky dojčiť)</a:t>
          </a:r>
          <a:endParaRPr lang="sk-SK" sz="1800" b="1" dirty="0">
            <a:solidFill>
              <a:schemeClr val="tx1"/>
            </a:solidFill>
          </a:endParaRPr>
        </a:p>
      </dgm:t>
    </dgm:pt>
    <dgm:pt modelId="{A4340658-A5D1-47F5-823B-CBC58E637A6E}" type="parTrans" cxnId="{48667F05-6090-46CD-B22F-6234CEE316A0}">
      <dgm:prSet/>
      <dgm:spPr/>
      <dgm:t>
        <a:bodyPr/>
        <a:lstStyle/>
        <a:p>
          <a:endParaRPr lang="sk-SK" sz="1800">
            <a:solidFill>
              <a:schemeClr val="tx1"/>
            </a:solidFill>
          </a:endParaRPr>
        </a:p>
      </dgm:t>
    </dgm:pt>
    <dgm:pt modelId="{A2F9AD96-4D7A-454B-BD20-141422972457}" type="sibTrans" cxnId="{48667F05-6090-46CD-B22F-6234CEE316A0}">
      <dgm:prSet/>
      <dgm:spPr/>
      <dgm:t>
        <a:bodyPr/>
        <a:lstStyle/>
        <a:p>
          <a:endParaRPr lang="sk-SK" sz="1800">
            <a:solidFill>
              <a:schemeClr val="tx1"/>
            </a:solidFill>
          </a:endParaRPr>
        </a:p>
      </dgm:t>
    </dgm:pt>
    <dgm:pt modelId="{5116667B-833E-43EC-92B3-E4C20F827E19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nástroje pre riadenie starostlivosti (</a:t>
          </a:r>
          <a:r>
            <a:rPr lang="sk-SK" altLang="sk-SK" sz="1800" b="1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managed</a:t>
          </a:r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sk-SK" altLang="sk-SK" sz="1800" b="1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care</a:t>
          </a:r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) o pacientov,</a:t>
          </a:r>
          <a:endParaRPr lang="sk-SK" sz="1800" b="1" dirty="0">
            <a:solidFill>
              <a:schemeClr val="tx1"/>
            </a:solidFill>
          </a:endParaRPr>
        </a:p>
      </dgm:t>
    </dgm:pt>
    <dgm:pt modelId="{A344A3A8-0F7A-412F-8D99-D275F646C31D}" type="parTrans" cxnId="{5E640EBF-AC1E-4935-B110-66B6247E0719}">
      <dgm:prSet/>
      <dgm:spPr/>
      <dgm:t>
        <a:bodyPr/>
        <a:lstStyle/>
        <a:p>
          <a:endParaRPr lang="sk-SK" sz="1800">
            <a:solidFill>
              <a:schemeClr val="tx1"/>
            </a:solidFill>
          </a:endParaRPr>
        </a:p>
      </dgm:t>
    </dgm:pt>
    <dgm:pt modelId="{FCC5334D-D916-4F74-A597-9EA7235A4784}" type="sibTrans" cxnId="{5E640EBF-AC1E-4935-B110-66B6247E0719}">
      <dgm:prSet/>
      <dgm:spPr/>
      <dgm:t>
        <a:bodyPr/>
        <a:lstStyle/>
        <a:p>
          <a:endParaRPr lang="sk-SK" sz="1800">
            <a:solidFill>
              <a:schemeClr val="tx1"/>
            </a:solidFill>
          </a:endParaRPr>
        </a:p>
      </dgm:t>
    </dgm:pt>
    <dgm:pt modelId="{D2B3C37C-5ED8-4B62-BBEA-9A4DA746193F}" type="pres">
      <dgm:prSet presAssocID="{7B782E8C-3598-40D0-93A8-3BA9BA3819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C2FE3463-8211-42B4-B78E-2C7CB15AAEF6}" type="pres">
      <dgm:prSet presAssocID="{458C5EB4-9F17-4B43-BB07-E5FDAAEF81A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9F6AD25-E658-4885-BC72-92EEB5245D7A}" type="pres">
      <dgm:prSet presAssocID="{9B6767DA-0E47-4787-8606-33BFA8ABED30}" presName="spacer" presStyleCnt="0"/>
      <dgm:spPr/>
    </dgm:pt>
    <dgm:pt modelId="{4755B658-65CF-4434-BC22-DE087EC249CF}" type="pres">
      <dgm:prSet presAssocID="{5116667B-833E-43EC-92B3-E4C20F827E1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45D6FD2-FCA5-481C-97CB-F7894EEC06AC}" type="pres">
      <dgm:prSet presAssocID="{FCC5334D-D916-4F74-A597-9EA7235A4784}" presName="spacer" presStyleCnt="0"/>
      <dgm:spPr/>
    </dgm:pt>
    <dgm:pt modelId="{31374394-C757-46CC-937E-FD119A22AB70}" type="pres">
      <dgm:prSet presAssocID="{C77DFE5E-2E12-4232-97E7-74CCEAB2321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DE8FE809-3A73-4391-8F9F-DA2D75E1099F}" srcId="{7B782E8C-3598-40D0-93A8-3BA9BA3819EE}" destId="{458C5EB4-9F17-4B43-BB07-E5FDAAEF81A9}" srcOrd="0" destOrd="0" parTransId="{681D40CA-0A95-4749-BCD1-5993E191B5C9}" sibTransId="{9B6767DA-0E47-4787-8606-33BFA8ABED30}"/>
    <dgm:cxn modelId="{48667F05-6090-46CD-B22F-6234CEE316A0}" srcId="{7B782E8C-3598-40D0-93A8-3BA9BA3819EE}" destId="{C77DFE5E-2E12-4232-97E7-74CCEAB23212}" srcOrd="2" destOrd="0" parTransId="{A4340658-A5D1-47F5-823B-CBC58E637A6E}" sibTransId="{A2F9AD96-4D7A-454B-BD20-141422972457}"/>
    <dgm:cxn modelId="{86B2C0AB-336E-473E-93CC-1EF3B5115431}" type="presOf" srcId="{5116667B-833E-43EC-92B3-E4C20F827E19}" destId="{4755B658-65CF-4434-BC22-DE087EC249CF}" srcOrd="0" destOrd="0" presId="urn:microsoft.com/office/officeart/2005/8/layout/vList2"/>
    <dgm:cxn modelId="{5E640EBF-AC1E-4935-B110-66B6247E0719}" srcId="{7B782E8C-3598-40D0-93A8-3BA9BA3819EE}" destId="{5116667B-833E-43EC-92B3-E4C20F827E19}" srcOrd="1" destOrd="0" parTransId="{A344A3A8-0F7A-412F-8D99-D275F646C31D}" sibTransId="{FCC5334D-D916-4F74-A597-9EA7235A4784}"/>
    <dgm:cxn modelId="{CB5C8B1B-12E5-45E9-8084-832AF52EA3FE}" type="presOf" srcId="{C77DFE5E-2E12-4232-97E7-74CCEAB23212}" destId="{31374394-C757-46CC-937E-FD119A22AB70}" srcOrd="0" destOrd="0" presId="urn:microsoft.com/office/officeart/2005/8/layout/vList2"/>
    <dgm:cxn modelId="{11866B0B-DF3B-4370-8BB5-479447DB49B0}" type="presOf" srcId="{7B782E8C-3598-40D0-93A8-3BA9BA3819EE}" destId="{D2B3C37C-5ED8-4B62-BBEA-9A4DA746193F}" srcOrd="0" destOrd="0" presId="urn:microsoft.com/office/officeart/2005/8/layout/vList2"/>
    <dgm:cxn modelId="{369F4633-EA23-4461-AE94-E59B94D6BFA2}" type="presOf" srcId="{458C5EB4-9F17-4B43-BB07-E5FDAAEF81A9}" destId="{C2FE3463-8211-42B4-B78E-2C7CB15AAEF6}" srcOrd="0" destOrd="0" presId="urn:microsoft.com/office/officeart/2005/8/layout/vList2"/>
    <dgm:cxn modelId="{99E7CD72-0C62-49E3-86BA-7BC6808628D3}" type="presParOf" srcId="{D2B3C37C-5ED8-4B62-BBEA-9A4DA746193F}" destId="{C2FE3463-8211-42B4-B78E-2C7CB15AAEF6}" srcOrd="0" destOrd="0" presId="urn:microsoft.com/office/officeart/2005/8/layout/vList2"/>
    <dgm:cxn modelId="{48000B08-901B-41A6-ACCC-F0DA67DEC27C}" type="presParOf" srcId="{D2B3C37C-5ED8-4B62-BBEA-9A4DA746193F}" destId="{99F6AD25-E658-4885-BC72-92EEB5245D7A}" srcOrd="1" destOrd="0" presId="urn:microsoft.com/office/officeart/2005/8/layout/vList2"/>
    <dgm:cxn modelId="{4D64D3A4-56D4-4780-BA62-F57E2868AB6B}" type="presParOf" srcId="{D2B3C37C-5ED8-4B62-BBEA-9A4DA746193F}" destId="{4755B658-65CF-4434-BC22-DE087EC249CF}" srcOrd="2" destOrd="0" presId="urn:microsoft.com/office/officeart/2005/8/layout/vList2"/>
    <dgm:cxn modelId="{87A78926-F964-4DB6-8720-A972B3F97935}" type="presParOf" srcId="{D2B3C37C-5ED8-4B62-BBEA-9A4DA746193F}" destId="{145D6FD2-FCA5-481C-97CB-F7894EEC06AC}" srcOrd="3" destOrd="0" presId="urn:microsoft.com/office/officeart/2005/8/layout/vList2"/>
    <dgm:cxn modelId="{AB6C1124-FB5D-4A93-B403-155E00C72151}" type="presParOf" srcId="{D2B3C37C-5ED8-4B62-BBEA-9A4DA746193F}" destId="{31374394-C757-46CC-937E-FD119A22AB70}" srcOrd="4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4FFD22-E840-44B9-AB35-5CE535A1BE4D}">
      <dsp:nvSpPr>
        <dsp:cNvPr id="0" name=""/>
        <dsp:cNvSpPr/>
      </dsp:nvSpPr>
      <dsp:spPr>
        <a:xfrm>
          <a:off x="0" y="35598"/>
          <a:ext cx="8596312" cy="673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altLang="sk-SK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Systém JCAHO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32898" y="68496"/>
        <a:ext cx="8530516" cy="608124"/>
      </dsp:txXfrm>
    </dsp:sp>
    <dsp:sp modelId="{70DD6E97-0D5A-4F3E-89C0-D36433ED8010}">
      <dsp:nvSpPr>
        <dsp:cNvPr id="0" name=""/>
        <dsp:cNvSpPr/>
      </dsp:nvSpPr>
      <dsp:spPr>
        <a:xfrm>
          <a:off x="0" y="709518"/>
          <a:ext cx="8596312" cy="596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93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Joint </a:t>
          </a: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Commission</a:t>
          </a: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on </a:t>
          </a: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Accreditation</a:t>
          </a: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of</a:t>
          </a: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Healthcare</a:t>
          </a: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Organisations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0" y="709518"/>
        <a:ext cx="8596312" cy="596160"/>
      </dsp:txXfrm>
    </dsp:sp>
    <dsp:sp modelId="{081C1747-85EC-40AB-8F39-F23A8CF262A4}">
      <dsp:nvSpPr>
        <dsp:cNvPr id="0" name=""/>
        <dsp:cNvSpPr/>
      </dsp:nvSpPr>
      <dsp:spPr>
        <a:xfrm>
          <a:off x="0" y="1305678"/>
          <a:ext cx="8596312" cy="673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altLang="sk-SK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Systém EFQM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32898" y="1338576"/>
        <a:ext cx="8530516" cy="608124"/>
      </dsp:txXfrm>
    </dsp:sp>
    <dsp:sp modelId="{7127BC58-A214-48FC-B53B-AFB6150E974D}">
      <dsp:nvSpPr>
        <dsp:cNvPr id="0" name=""/>
        <dsp:cNvSpPr/>
      </dsp:nvSpPr>
      <dsp:spPr>
        <a:xfrm>
          <a:off x="0" y="1979598"/>
          <a:ext cx="8596312" cy="596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93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European</a:t>
          </a: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Foundation</a:t>
          </a: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for</a:t>
          </a: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Quality</a:t>
          </a: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Management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0" y="1979598"/>
        <a:ext cx="8596312" cy="596160"/>
      </dsp:txXfrm>
    </dsp:sp>
    <dsp:sp modelId="{30EE219C-EB3C-4C29-9E2E-24BA0D9D379B}">
      <dsp:nvSpPr>
        <dsp:cNvPr id="0" name=""/>
        <dsp:cNvSpPr/>
      </dsp:nvSpPr>
      <dsp:spPr>
        <a:xfrm>
          <a:off x="0" y="2575758"/>
          <a:ext cx="8596312" cy="673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altLang="sk-SK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Systém ISO 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32898" y="2608656"/>
        <a:ext cx="8530516" cy="608124"/>
      </dsp:txXfrm>
    </dsp:sp>
    <dsp:sp modelId="{E80BD07D-BA92-499A-8B78-EB1AF61EDBD7}">
      <dsp:nvSpPr>
        <dsp:cNvPr id="0" name=""/>
        <dsp:cNvSpPr/>
      </dsp:nvSpPr>
      <dsp:spPr>
        <a:xfrm>
          <a:off x="0" y="3249678"/>
          <a:ext cx="8596312" cy="596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93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International </a:t>
          </a: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Organisation</a:t>
          </a: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for</a:t>
          </a:r>
          <a:r>
            <a:rPr lang="cs-CZ" altLang="sk-SK" sz="1800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cs-CZ" altLang="sk-SK" sz="1800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Standardization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0" y="3249678"/>
        <a:ext cx="8596312" cy="5961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2462DD-54D6-491D-B09B-0661EB945CD3}">
      <dsp:nvSpPr>
        <dsp:cNvPr id="0" name=""/>
        <dsp:cNvSpPr/>
      </dsp:nvSpPr>
      <dsp:spPr>
        <a:xfrm>
          <a:off x="6910604" y="14150"/>
          <a:ext cx="1321593" cy="13215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kern="1200" dirty="0" smtClean="0">
              <a:latin typeface="Garamond" panose="02020404030301010803" pitchFamily="18" charset="0"/>
            </a:rPr>
            <a:t>Identifikácia kľúčových oblastí</a:t>
          </a:r>
          <a:endParaRPr lang="sk-SK" sz="1900" kern="1200" dirty="0">
            <a:latin typeface="Garamond" panose="02020404030301010803" pitchFamily="18" charset="0"/>
          </a:endParaRPr>
        </a:p>
      </dsp:txBody>
      <dsp:txXfrm>
        <a:off x="6910604" y="14150"/>
        <a:ext cx="1321593" cy="1321593"/>
      </dsp:txXfrm>
    </dsp:sp>
    <dsp:sp modelId="{50071B7A-93D5-4D19-821A-351024DE5E6E}">
      <dsp:nvSpPr>
        <dsp:cNvPr id="0" name=""/>
        <dsp:cNvSpPr/>
      </dsp:nvSpPr>
      <dsp:spPr>
        <a:xfrm>
          <a:off x="2866009" y="428"/>
          <a:ext cx="6459979" cy="6459979"/>
        </a:xfrm>
        <a:prstGeom prst="circularArrow">
          <a:avLst>
            <a:gd name="adj1" fmla="val 3989"/>
            <a:gd name="adj2" fmla="val 250254"/>
            <a:gd name="adj3" fmla="val 20573320"/>
            <a:gd name="adj4" fmla="val 18982834"/>
            <a:gd name="adj5" fmla="val 46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C1CA6D-AC2F-41AC-88BE-19525C96E89E}">
      <dsp:nvSpPr>
        <dsp:cNvPr id="0" name=""/>
        <dsp:cNvSpPr/>
      </dsp:nvSpPr>
      <dsp:spPr>
        <a:xfrm>
          <a:off x="8386005" y="2569621"/>
          <a:ext cx="1321593" cy="13215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kern="1200" dirty="0" smtClean="0">
              <a:latin typeface="Garamond" panose="02020404030301010803" pitchFamily="18" charset="0"/>
            </a:rPr>
            <a:t>Tvorba nástroja</a:t>
          </a:r>
          <a:endParaRPr lang="sk-SK" sz="1900" kern="1200" dirty="0">
            <a:latin typeface="Garamond" panose="02020404030301010803" pitchFamily="18" charset="0"/>
          </a:endParaRPr>
        </a:p>
      </dsp:txBody>
      <dsp:txXfrm>
        <a:off x="8386005" y="2569621"/>
        <a:ext cx="1321593" cy="1321593"/>
      </dsp:txXfrm>
    </dsp:sp>
    <dsp:sp modelId="{CFC706D7-5E75-4FE8-A2D3-5A20E2727238}">
      <dsp:nvSpPr>
        <dsp:cNvPr id="0" name=""/>
        <dsp:cNvSpPr/>
      </dsp:nvSpPr>
      <dsp:spPr>
        <a:xfrm>
          <a:off x="2866009" y="428"/>
          <a:ext cx="6459979" cy="6459979"/>
        </a:xfrm>
        <a:prstGeom prst="circularArrow">
          <a:avLst>
            <a:gd name="adj1" fmla="val 3989"/>
            <a:gd name="adj2" fmla="val 250254"/>
            <a:gd name="adj3" fmla="val 2366912"/>
            <a:gd name="adj4" fmla="val 776426"/>
            <a:gd name="adj5" fmla="val 46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EF2F68-F59B-4CD4-AD65-5C015F4EDA5A}">
      <dsp:nvSpPr>
        <dsp:cNvPr id="0" name=""/>
        <dsp:cNvSpPr/>
      </dsp:nvSpPr>
      <dsp:spPr>
        <a:xfrm>
          <a:off x="6910604" y="5125091"/>
          <a:ext cx="1321593" cy="13215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kern="1200" dirty="0" smtClean="0">
              <a:latin typeface="Garamond" panose="02020404030301010803" pitchFamily="18" charset="0"/>
            </a:rPr>
            <a:t>Stanovenie kritérií</a:t>
          </a:r>
          <a:endParaRPr lang="sk-SK" sz="1900" kern="1200" dirty="0">
            <a:latin typeface="Garamond" panose="02020404030301010803" pitchFamily="18" charset="0"/>
          </a:endParaRPr>
        </a:p>
      </dsp:txBody>
      <dsp:txXfrm>
        <a:off x="6910604" y="5125091"/>
        <a:ext cx="1321593" cy="1321593"/>
      </dsp:txXfrm>
    </dsp:sp>
    <dsp:sp modelId="{5584619C-B7DB-445B-B56F-EAB88B5BA727}">
      <dsp:nvSpPr>
        <dsp:cNvPr id="0" name=""/>
        <dsp:cNvSpPr/>
      </dsp:nvSpPr>
      <dsp:spPr>
        <a:xfrm>
          <a:off x="2866009" y="428"/>
          <a:ext cx="6459979" cy="6459979"/>
        </a:xfrm>
        <a:prstGeom prst="circularArrow">
          <a:avLst>
            <a:gd name="adj1" fmla="val 3989"/>
            <a:gd name="adj2" fmla="val 250254"/>
            <a:gd name="adj3" fmla="val 6111265"/>
            <a:gd name="adj4" fmla="val 4438481"/>
            <a:gd name="adj5" fmla="val 46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C0666C-2402-48F7-A18C-CBB4FE33E888}">
      <dsp:nvSpPr>
        <dsp:cNvPr id="0" name=""/>
        <dsp:cNvSpPr/>
      </dsp:nvSpPr>
      <dsp:spPr>
        <a:xfrm>
          <a:off x="3959801" y="5125091"/>
          <a:ext cx="1321593" cy="13215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kern="1200" dirty="0" smtClean="0">
              <a:latin typeface="Garamond" panose="02020404030301010803" pitchFamily="18" charset="0"/>
            </a:rPr>
            <a:t>Overenie v praxi</a:t>
          </a:r>
          <a:endParaRPr lang="sk-SK" sz="1900" kern="1200" dirty="0">
            <a:latin typeface="Garamond" panose="02020404030301010803" pitchFamily="18" charset="0"/>
          </a:endParaRPr>
        </a:p>
      </dsp:txBody>
      <dsp:txXfrm>
        <a:off x="3959801" y="5125091"/>
        <a:ext cx="1321593" cy="1321593"/>
      </dsp:txXfrm>
    </dsp:sp>
    <dsp:sp modelId="{C987A373-FFB9-4E6E-A2B0-C83C1D7A5CDC}">
      <dsp:nvSpPr>
        <dsp:cNvPr id="0" name=""/>
        <dsp:cNvSpPr/>
      </dsp:nvSpPr>
      <dsp:spPr>
        <a:xfrm>
          <a:off x="2866009" y="428"/>
          <a:ext cx="6459979" cy="6459979"/>
        </a:xfrm>
        <a:prstGeom prst="circularArrow">
          <a:avLst>
            <a:gd name="adj1" fmla="val 3989"/>
            <a:gd name="adj2" fmla="val 250254"/>
            <a:gd name="adj3" fmla="val 9773320"/>
            <a:gd name="adj4" fmla="val 8182834"/>
            <a:gd name="adj5" fmla="val 46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0C1A4A-4972-4036-971C-E807F831E945}">
      <dsp:nvSpPr>
        <dsp:cNvPr id="0" name=""/>
        <dsp:cNvSpPr/>
      </dsp:nvSpPr>
      <dsp:spPr>
        <a:xfrm>
          <a:off x="2484399" y="2569621"/>
          <a:ext cx="1321593" cy="13215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kern="1200" dirty="0" smtClean="0">
              <a:latin typeface="Garamond" panose="02020404030301010803" pitchFamily="18" charset="0"/>
            </a:rPr>
            <a:t>Modifikácia nástroja</a:t>
          </a:r>
          <a:endParaRPr lang="sk-SK" sz="1900" kern="1200" dirty="0">
            <a:latin typeface="Garamond" panose="02020404030301010803" pitchFamily="18" charset="0"/>
          </a:endParaRPr>
        </a:p>
      </dsp:txBody>
      <dsp:txXfrm>
        <a:off x="2484399" y="2569621"/>
        <a:ext cx="1321593" cy="1321593"/>
      </dsp:txXfrm>
    </dsp:sp>
    <dsp:sp modelId="{7ECFCE9D-7587-46ED-9D4E-85B029038BDD}">
      <dsp:nvSpPr>
        <dsp:cNvPr id="0" name=""/>
        <dsp:cNvSpPr/>
      </dsp:nvSpPr>
      <dsp:spPr>
        <a:xfrm>
          <a:off x="2866009" y="428"/>
          <a:ext cx="6459979" cy="6459979"/>
        </a:xfrm>
        <a:prstGeom prst="circularArrow">
          <a:avLst>
            <a:gd name="adj1" fmla="val 3989"/>
            <a:gd name="adj2" fmla="val 250254"/>
            <a:gd name="adj3" fmla="val 13166912"/>
            <a:gd name="adj4" fmla="val 11576426"/>
            <a:gd name="adj5" fmla="val 46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D92A9B-E9ED-4CF9-AF7D-F0AC82BE8FEE}">
      <dsp:nvSpPr>
        <dsp:cNvPr id="0" name=""/>
        <dsp:cNvSpPr/>
      </dsp:nvSpPr>
      <dsp:spPr>
        <a:xfrm>
          <a:off x="3959801" y="14150"/>
          <a:ext cx="1321593" cy="13215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kern="1200" dirty="0" smtClean="0">
              <a:latin typeface="Garamond" panose="02020404030301010803" pitchFamily="18" charset="0"/>
            </a:rPr>
            <a:t>Zhodnotenie v praxi</a:t>
          </a:r>
          <a:endParaRPr lang="sk-SK" sz="1900" kern="1200" dirty="0">
            <a:latin typeface="Garamond" panose="02020404030301010803" pitchFamily="18" charset="0"/>
          </a:endParaRPr>
        </a:p>
      </dsp:txBody>
      <dsp:txXfrm>
        <a:off x="3959801" y="14150"/>
        <a:ext cx="1321593" cy="1321593"/>
      </dsp:txXfrm>
    </dsp:sp>
    <dsp:sp modelId="{4233226D-3D3E-42C2-BF66-12AC56327744}">
      <dsp:nvSpPr>
        <dsp:cNvPr id="0" name=""/>
        <dsp:cNvSpPr/>
      </dsp:nvSpPr>
      <dsp:spPr>
        <a:xfrm>
          <a:off x="2866009" y="428"/>
          <a:ext cx="6459979" cy="6459979"/>
        </a:xfrm>
        <a:prstGeom prst="circularArrow">
          <a:avLst>
            <a:gd name="adj1" fmla="val 3989"/>
            <a:gd name="adj2" fmla="val 250254"/>
            <a:gd name="adj3" fmla="val 16911265"/>
            <a:gd name="adj4" fmla="val 15238481"/>
            <a:gd name="adj5" fmla="val 465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837956-CDC3-471D-A07F-E5DEFDA27044}">
      <dsp:nvSpPr>
        <dsp:cNvPr id="0" name=""/>
        <dsp:cNvSpPr/>
      </dsp:nvSpPr>
      <dsp:spPr>
        <a:xfrm>
          <a:off x="1394502" y="0"/>
          <a:ext cx="7450513" cy="4656571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7AB33E-0389-420B-B096-50E512559371}">
      <dsp:nvSpPr>
        <dsp:cNvPr id="0" name=""/>
        <dsp:cNvSpPr/>
      </dsp:nvSpPr>
      <dsp:spPr>
        <a:xfrm>
          <a:off x="2128378" y="3462626"/>
          <a:ext cx="171361" cy="1713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A9A052-EBE2-4764-9158-B0F07FFB2D82}">
      <dsp:nvSpPr>
        <dsp:cNvPr id="0" name=""/>
        <dsp:cNvSpPr/>
      </dsp:nvSpPr>
      <dsp:spPr>
        <a:xfrm>
          <a:off x="2148465" y="3548307"/>
          <a:ext cx="1107203" cy="11082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801" tIns="0" rIns="0" bIns="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700" b="1" kern="1200" dirty="0" smtClean="0">
            <a:solidFill>
              <a:schemeClr val="tx1">
                <a:lumMod val="85000"/>
                <a:lumOff val="15000"/>
              </a:schemeClr>
            </a:solidFill>
            <a:latin typeface="Garamond" panose="02020404030301010803" pitchFamily="18" charset="0"/>
          </a:endParaRP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</a:rPr>
            <a:t>„</a:t>
          </a:r>
          <a:r>
            <a:rPr lang="sk-SK" sz="18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Managed</a:t>
          </a:r>
          <a:r>
            <a:rPr lang="sk-SK" sz="18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 </a:t>
          </a:r>
          <a:r>
            <a:rPr lang="sk-SK" sz="18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care</a:t>
          </a:r>
          <a:r>
            <a:rPr lang="sk-SK" sz="18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“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2148465" y="3548307"/>
        <a:ext cx="1107203" cy="1108263"/>
      </dsp:txXfrm>
    </dsp:sp>
    <dsp:sp modelId="{C3D72679-7379-4392-8745-973096218420}">
      <dsp:nvSpPr>
        <dsp:cNvPr id="0" name=""/>
        <dsp:cNvSpPr/>
      </dsp:nvSpPr>
      <dsp:spPr>
        <a:xfrm>
          <a:off x="3055967" y="2571358"/>
          <a:ext cx="268218" cy="2682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E871BC-3B3C-4BF6-8684-341EF1F9BCFB}">
      <dsp:nvSpPr>
        <dsp:cNvPr id="0" name=""/>
        <dsp:cNvSpPr/>
      </dsp:nvSpPr>
      <dsp:spPr>
        <a:xfrm>
          <a:off x="3190076" y="2705467"/>
          <a:ext cx="1236785" cy="19511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123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Programy CQI,  TQM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3190076" y="2705467"/>
        <a:ext cx="1236785" cy="1951103"/>
      </dsp:txXfrm>
    </dsp:sp>
    <dsp:sp modelId="{903E0836-C1D5-4BDC-9F4B-0AD82DB8DC9B}">
      <dsp:nvSpPr>
        <dsp:cNvPr id="0" name=""/>
        <dsp:cNvSpPr/>
      </dsp:nvSpPr>
      <dsp:spPr>
        <a:xfrm>
          <a:off x="4248049" y="1860765"/>
          <a:ext cx="357624" cy="3576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4B1E03-6FC2-4B17-A39D-D249088AAF31}">
      <dsp:nvSpPr>
        <dsp:cNvPr id="0" name=""/>
        <dsp:cNvSpPr/>
      </dsp:nvSpPr>
      <dsp:spPr>
        <a:xfrm>
          <a:off x="4426861" y="2039578"/>
          <a:ext cx="1437949" cy="26169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498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Nástroje CQI 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4426861" y="2039578"/>
        <a:ext cx="1437949" cy="2616992"/>
      </dsp:txXfrm>
    </dsp:sp>
    <dsp:sp modelId="{EF76A6F5-FADA-49F2-9031-AAC94DCFE0B1}">
      <dsp:nvSpPr>
        <dsp:cNvPr id="0" name=""/>
        <dsp:cNvSpPr/>
      </dsp:nvSpPr>
      <dsp:spPr>
        <a:xfrm>
          <a:off x="5633844" y="1305702"/>
          <a:ext cx="461931" cy="4619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67FE6F-0E1F-44EF-9721-0111445B3E6F}">
      <dsp:nvSpPr>
        <dsp:cNvPr id="0" name=""/>
        <dsp:cNvSpPr/>
      </dsp:nvSpPr>
      <dsp:spPr>
        <a:xfrm>
          <a:off x="5864810" y="1536668"/>
          <a:ext cx="1490102" cy="3119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4768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Caremaps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5864810" y="1536668"/>
        <a:ext cx="1490102" cy="3119902"/>
      </dsp:txXfrm>
    </dsp:sp>
    <dsp:sp modelId="{E68FBC0B-F6F3-44C7-8D11-DDF88BBBAA32}">
      <dsp:nvSpPr>
        <dsp:cNvPr id="0" name=""/>
        <dsp:cNvSpPr/>
      </dsp:nvSpPr>
      <dsp:spPr>
        <a:xfrm>
          <a:off x="7060618" y="935039"/>
          <a:ext cx="588590" cy="5885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A38503-6A32-40E1-A729-BE8B4A302E7E}">
      <dsp:nvSpPr>
        <dsp:cNvPr id="0" name=""/>
        <dsp:cNvSpPr/>
      </dsp:nvSpPr>
      <dsp:spPr>
        <a:xfrm>
          <a:off x="7354913" y="1229334"/>
          <a:ext cx="1490102" cy="3427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1882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itchFamily="18" charset="0"/>
            </a:rPr>
            <a:t>Guidelines</a:t>
          </a:r>
          <a:endParaRPr lang="sk-SK" sz="1800" kern="1200" dirty="0">
            <a:latin typeface="Garamond" panose="02020404030301010803" pitchFamily="18" charset="0"/>
          </a:endParaRPr>
        </a:p>
      </dsp:txBody>
      <dsp:txXfrm>
        <a:off x="7354913" y="1229334"/>
        <a:ext cx="1490102" cy="34272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184BD-23B8-4D20-8B93-B17A3B80B0CE}">
      <dsp:nvSpPr>
        <dsp:cNvPr id="0" name=""/>
        <dsp:cNvSpPr/>
      </dsp:nvSpPr>
      <dsp:spPr>
        <a:xfrm>
          <a:off x="0" y="0"/>
          <a:ext cx="7306865" cy="1164431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prospektívne</a:t>
          </a:r>
          <a:r>
            <a:rPr lang="sk-SK" altLang="sk-SK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systémy financovania nemocníc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riadená starostlivosť, DRG systém</a:t>
          </a:r>
          <a:r>
            <a:rPr lang="sk-SK" altLang="sk-SK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sk-SK" altLang="sk-SK" sz="18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  <a:sym typeface="Symbol" panose="05050102010706020507" pitchFamily="18" charset="2"/>
            </a:rPr>
            <a:t> </a:t>
          </a:r>
          <a:r>
            <a:rPr lang="sk-SK" altLang="sk-SK" sz="18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case</a:t>
          </a:r>
          <a:r>
            <a:rPr lang="sk-SK" altLang="sk-SK" sz="1800" b="1" i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manažment</a:t>
          </a:r>
          <a:endParaRPr lang="sk-SK" sz="1800" b="1" kern="1200" dirty="0">
            <a:latin typeface="Garamond" panose="02020404030301010803" pitchFamily="18" charset="0"/>
          </a:endParaRPr>
        </a:p>
      </dsp:txBody>
      <dsp:txXfrm>
        <a:off x="34105" y="34105"/>
        <a:ext cx="6050353" cy="1096221"/>
      </dsp:txXfrm>
    </dsp:sp>
    <dsp:sp modelId="{05A79378-99B7-4E84-B9D9-EBB1A4DF23CC}">
      <dsp:nvSpPr>
        <dsp:cNvPr id="0" name=""/>
        <dsp:cNvSpPr/>
      </dsp:nvSpPr>
      <dsp:spPr>
        <a:xfrm>
          <a:off x="644723" y="1358502"/>
          <a:ext cx="7306865" cy="1164431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93931"/>
            <a:satOff val="7458"/>
            <a:lumOff val="105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redukcia nákladov pri udržaní, resp. zvýšení kvality starostlivosti 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678828" y="1392607"/>
        <a:ext cx="5837051" cy="1096221"/>
      </dsp:txXfrm>
    </dsp:sp>
    <dsp:sp modelId="{037D46F3-57F0-4FF4-8767-7957D00D6BFB}">
      <dsp:nvSpPr>
        <dsp:cNvPr id="0" name=""/>
        <dsp:cNvSpPr/>
      </dsp:nvSpPr>
      <dsp:spPr>
        <a:xfrm>
          <a:off x="1289446" y="2717005"/>
          <a:ext cx="7306865" cy="1164431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nástroje CQI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1323551" y="2751110"/>
        <a:ext cx="5837051" cy="1096221"/>
      </dsp:txXfrm>
    </dsp:sp>
    <dsp:sp modelId="{D356B512-36FF-433A-9F0F-FB326A1E039C}">
      <dsp:nvSpPr>
        <dsp:cNvPr id="0" name=""/>
        <dsp:cNvSpPr/>
      </dsp:nvSpPr>
      <dsp:spPr>
        <a:xfrm>
          <a:off x="6549984" y="883026"/>
          <a:ext cx="756880" cy="75688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3600" kern="1200"/>
        </a:p>
      </dsp:txBody>
      <dsp:txXfrm>
        <a:off x="6720282" y="883026"/>
        <a:ext cx="416284" cy="569552"/>
      </dsp:txXfrm>
    </dsp:sp>
    <dsp:sp modelId="{E0379A57-A7D8-4ED9-BBEF-9340C67D57DB}">
      <dsp:nvSpPr>
        <dsp:cNvPr id="0" name=""/>
        <dsp:cNvSpPr/>
      </dsp:nvSpPr>
      <dsp:spPr>
        <a:xfrm>
          <a:off x="7194708" y="2233766"/>
          <a:ext cx="756880" cy="75688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3600" kern="1200"/>
        </a:p>
      </dsp:txBody>
      <dsp:txXfrm>
        <a:off x="7365006" y="2233766"/>
        <a:ext cx="416284" cy="5695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FE3463-8211-42B4-B78E-2C7CB15AAEF6}">
      <dsp:nvSpPr>
        <dsp:cNvPr id="0" name=""/>
        <dsp:cNvSpPr/>
      </dsp:nvSpPr>
      <dsp:spPr>
        <a:xfrm>
          <a:off x="0" y="21198"/>
          <a:ext cx="8596312" cy="116064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synonymá: </a:t>
          </a:r>
          <a:r>
            <a:rPr lang="sk-SK" altLang="sk-SK" sz="1800" b="1" i="1" kern="120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„caremaps“, klinické mapy, kritické cesty, „critical pathways“</a:t>
          </a:r>
          <a:r>
            <a:rPr lang="sk-SK" altLang="sk-SK" sz="1800" b="1" kern="120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,</a:t>
          </a:r>
          <a:endParaRPr lang="sk-SK" sz="1800" b="1" kern="1200" dirty="0">
            <a:solidFill>
              <a:schemeClr val="tx1"/>
            </a:solidFill>
          </a:endParaRPr>
        </a:p>
      </dsp:txBody>
      <dsp:txXfrm>
        <a:off x="56658" y="77856"/>
        <a:ext cx="8482996" cy="1047324"/>
      </dsp:txXfrm>
    </dsp:sp>
    <dsp:sp modelId="{4755B658-65CF-4434-BC22-DE087EC249CF}">
      <dsp:nvSpPr>
        <dsp:cNvPr id="0" name=""/>
        <dsp:cNvSpPr/>
      </dsp:nvSpPr>
      <dsp:spPr>
        <a:xfrm>
          <a:off x="0" y="1360398"/>
          <a:ext cx="8596312" cy="1160640"/>
        </a:xfrm>
        <a:prstGeom prst="roundRect">
          <a:avLst/>
        </a:prstGeom>
        <a:solidFill>
          <a:schemeClr val="accent1">
            <a:shade val="80000"/>
            <a:hueOff val="93931"/>
            <a:satOff val="7458"/>
            <a:lumOff val="105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nástroje pre riadenie starostlivosti (</a:t>
          </a:r>
          <a:r>
            <a:rPr lang="sk-SK" altLang="sk-SK" sz="1800" b="1" kern="1200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managed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sk-SK" altLang="sk-SK" sz="1800" b="1" kern="1200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care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) o pacientov,</a:t>
          </a:r>
          <a:endParaRPr lang="sk-SK" sz="1800" b="1" kern="1200" dirty="0">
            <a:solidFill>
              <a:schemeClr val="tx1"/>
            </a:solidFill>
          </a:endParaRPr>
        </a:p>
      </dsp:txBody>
      <dsp:txXfrm>
        <a:off x="56658" y="1417056"/>
        <a:ext cx="8482996" cy="1047324"/>
      </dsp:txXfrm>
    </dsp:sp>
    <dsp:sp modelId="{31374394-C757-46CC-937E-FD119A22AB70}">
      <dsp:nvSpPr>
        <dsp:cNvPr id="0" name=""/>
        <dsp:cNvSpPr/>
      </dsp:nvSpPr>
      <dsp:spPr>
        <a:xfrm>
          <a:off x="0" y="2699598"/>
          <a:ext cx="8596312" cy="1160640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vypracované pre špecifické skupiny diagnóz – DRG (</a:t>
          </a:r>
          <a:r>
            <a:rPr lang="sk-SK" altLang="sk-SK" sz="1800" b="1" kern="1200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diagnostic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sk-SK" altLang="sk-SK" sz="1800" b="1" kern="1200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related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 </a:t>
          </a:r>
          <a:r>
            <a:rPr lang="sk-SK" altLang="sk-SK" sz="1800" b="1" kern="1200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groups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, napr. astma </a:t>
          </a:r>
          <a:r>
            <a:rPr lang="sk-SK" altLang="sk-SK" sz="1800" b="1" kern="1200" dirty="0" err="1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bronchiale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, IM), procedúry (napr. konkrétne chirurgické výkony; TEP) alebo problematiku (napr. neschopnosť matky dojčiť).</a:t>
          </a:r>
          <a:endParaRPr lang="sk-SK" sz="1800" b="1" kern="1200" dirty="0">
            <a:solidFill>
              <a:schemeClr val="tx1"/>
            </a:solidFill>
          </a:endParaRPr>
        </a:p>
      </dsp:txBody>
      <dsp:txXfrm>
        <a:off x="56658" y="2756256"/>
        <a:ext cx="8482996" cy="10473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4184406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1760146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3247409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299436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4035227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696557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1648050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3804964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3080291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3018450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404369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2216112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2762501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7284802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31688022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1507198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2734E-54A2-47E1-8B90-E9A4CD3BA908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E93D63B-EC40-4682-B9C5-17BB9C6F8A84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191589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0922" y="1961189"/>
            <a:ext cx="7766936" cy="1646302"/>
          </a:xfrm>
        </p:spPr>
        <p:txBody>
          <a:bodyPr/>
          <a:lstStyle/>
          <a:p>
            <a:pPr algn="ctr"/>
            <a:r>
              <a:rPr lang="sk-SK" sz="3600" b="1" dirty="0" smtClean="0">
                <a:latin typeface="Garamond" panose="02020404030301010803" pitchFamily="18" charset="0"/>
              </a:rPr>
              <a:t>Mapy starostlivosti ako nástroj zvyšovania kvality</a:t>
            </a:r>
            <a:endParaRPr lang="sk-SK" sz="3600" b="1" dirty="0">
              <a:latin typeface="Garamond" panose="02020404030301010803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07067" y="4217087"/>
            <a:ext cx="7766936" cy="1096899"/>
          </a:xfrm>
        </p:spPr>
        <p:txBody>
          <a:bodyPr>
            <a:normAutofit lnSpcReduction="10000"/>
          </a:bodyPr>
          <a:lstStyle/>
          <a:p>
            <a:pPr algn="l"/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Prof. Mgr. Katarína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Žiaková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, PhD.</a:t>
            </a:r>
          </a:p>
          <a:p>
            <a:pPr algn="l"/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Mgr. Dominika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Kalánková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l"/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Predmet: Ošetrovateľstvo</a:t>
            </a:r>
          </a:p>
          <a:p>
            <a:pPr algn="l"/>
            <a:endParaRPr lang="sk-SK" dirty="0"/>
          </a:p>
        </p:txBody>
      </p:sp>
    </p:spTree>
    <p:extLst>
      <p:ext uri="{BB962C8B-B14F-4D97-AF65-F5344CB8AC3E}">
        <p14:creationId xmlns="" xmlns:p14="http://schemas.microsoft.com/office/powerpoint/2010/main" val="1024521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Systémy kvality</a:t>
            </a:r>
            <a:endParaRPr lang="sk-SK" b="1" dirty="0">
              <a:latin typeface="Garamond" panose="02020404030301010803" pitchFamily="18" charset="0"/>
            </a:endParaRPr>
          </a:p>
        </p:txBody>
      </p:sp>
      <p:graphicFrame>
        <p:nvGraphicFramePr>
          <p:cNvPr id="5" name="Zástupný objekt pre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236397514"/>
              </p:ext>
            </p:extLst>
          </p:nvPr>
        </p:nvGraphicFramePr>
        <p:xfrm>
          <a:off x="677690" y="1930400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089277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objekt pre text 3"/>
          <p:cNvSpPr>
            <a:spLocks noGrp="1"/>
          </p:cNvSpPr>
          <p:nvPr>
            <p:ph type="body" idx="1"/>
          </p:nvPr>
        </p:nvSpPr>
        <p:spPr>
          <a:xfrm>
            <a:off x="675743" y="443019"/>
            <a:ext cx="4185623" cy="576262"/>
          </a:xfrm>
        </p:spPr>
        <p:txBody>
          <a:bodyPr/>
          <a:lstStyle/>
          <a:p>
            <a:r>
              <a:rPr lang="sk-SK" sz="3600" b="1" dirty="0">
                <a:solidFill>
                  <a:schemeClr val="accent1"/>
                </a:solidFill>
                <a:latin typeface="Garamond" panose="02020404030301010803" pitchFamily="18" charset="0"/>
              </a:rPr>
              <a:t>TQM-CQI</a:t>
            </a:r>
            <a:endParaRPr lang="sk-SK" sz="3600" dirty="0">
              <a:solidFill>
                <a:schemeClr val="accent1"/>
              </a:solidFill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675743" y="1403927"/>
            <a:ext cx="4185623" cy="499765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Zameranie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na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klientov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/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pacientov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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Využívanie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riadenie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ľudských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materiálnych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zdrojov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Odstránenie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profesionálnych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bariér</a:t>
            </a: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Tímová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multidisciplinárna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spolupráca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Profesné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stanovené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regulačným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orgánom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zákona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vymedzené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práva a povinnosti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zdravotníkov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6" name="Zástupný objekt pre text 5"/>
          <p:cNvSpPr>
            <a:spLocks noGrp="1"/>
          </p:cNvSpPr>
          <p:nvPr>
            <p:ph type="body" sz="quarter" idx="3"/>
          </p:nvPr>
        </p:nvSpPr>
        <p:spPr>
          <a:xfrm>
            <a:off x="5088383" y="443019"/>
            <a:ext cx="4185618" cy="576262"/>
          </a:xfrm>
        </p:spPr>
        <p:txBody>
          <a:bodyPr/>
          <a:lstStyle/>
          <a:p>
            <a:r>
              <a:rPr lang="sk-SK" sz="3600" b="1" dirty="0" smtClean="0">
                <a:solidFill>
                  <a:schemeClr val="accent1"/>
                </a:solidFill>
                <a:latin typeface="Garamond" panose="02020404030301010803" pitchFamily="18" charset="0"/>
              </a:rPr>
              <a:t>Ciele TQM-CQI</a:t>
            </a:r>
            <a:endParaRPr lang="sk-SK" sz="3600" b="1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sz="quarter" idx="4"/>
          </p:nvPr>
        </p:nvSpPr>
        <p:spPr>
          <a:xfrm>
            <a:off x="5088383" y="1403927"/>
            <a:ext cx="4185617" cy="4997653"/>
          </a:xfrm>
        </p:spPr>
        <p:txBody>
          <a:bodyPr>
            <a:normAutofit/>
          </a:bodyPr>
          <a:lstStyle/>
          <a:p>
            <a:pPr indent="-285750"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Transformovať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systém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zdravotníckej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starostlivosti – personál, služby</a:t>
            </a:r>
          </a:p>
          <a:p>
            <a:pPr indent="-285750"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indent="-285750"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Zamerať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na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identifikáciu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uspokojovanie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potrieb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klientov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/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pacientov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57150" indent="0">
              <a:buNone/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indent="-285750"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Motivovať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každého pracovníka –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zlepšenie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celkovej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kvality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služieb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ich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náväznosti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v 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prospech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klientov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/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pacientov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4543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objekt pre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714569852"/>
              </p:ext>
            </p:extLst>
          </p:nvPr>
        </p:nvGraphicFramePr>
        <p:xfrm>
          <a:off x="-803564" y="240145"/>
          <a:ext cx="12191999" cy="6460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BlokTextu 9"/>
          <p:cNvSpPr txBox="1"/>
          <p:nvPr/>
        </p:nvSpPr>
        <p:spPr>
          <a:xfrm>
            <a:off x="3528289" y="2593400"/>
            <a:ext cx="35282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3600" b="1" dirty="0" smtClean="0">
                <a:solidFill>
                  <a:schemeClr val="accent1"/>
                </a:solidFill>
                <a:latin typeface="Garamond" panose="02020404030301010803" pitchFamily="18" charset="0"/>
              </a:rPr>
              <a:t>Cyklus zabezpečenia kvality</a:t>
            </a:r>
            <a:endParaRPr lang="sk-SK" sz="3600" b="1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0609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objekt pre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09018389"/>
              </p:ext>
            </p:extLst>
          </p:nvPr>
        </p:nvGraphicFramePr>
        <p:xfrm>
          <a:off x="-1344902" y="2087418"/>
          <a:ext cx="10239519" cy="4656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Ovál 6"/>
          <p:cNvSpPr/>
          <p:nvPr/>
        </p:nvSpPr>
        <p:spPr>
          <a:xfrm>
            <a:off x="7730837" y="1376217"/>
            <a:ext cx="2456872" cy="23922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" name="BlokTextu 7"/>
          <p:cNvSpPr txBox="1"/>
          <p:nvPr/>
        </p:nvSpPr>
        <p:spPr>
          <a:xfrm>
            <a:off x="7940964" y="1916790"/>
            <a:ext cx="20366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altLang="sk-SK" b="1" dirty="0">
                <a:latin typeface="Garamond" panose="02020404030301010803" pitchFamily="18" charset="0"/>
                <a:cs typeface="Times New Roman" panose="02020603050405020304" pitchFamily="18" charset="0"/>
              </a:rPr>
              <a:t>tvorba </a:t>
            </a:r>
          </a:p>
          <a:p>
            <a:pPr algn="ctr"/>
            <a:r>
              <a:rPr lang="sk-SK" altLang="sk-SK" b="1" dirty="0">
                <a:latin typeface="Garamond" panose="02020404030301010803" pitchFamily="18" charset="0"/>
                <a:cs typeface="Times New Roman" panose="02020603050405020304" pitchFamily="18" charset="0"/>
              </a:rPr>
              <a:t>štandardizovaných </a:t>
            </a:r>
          </a:p>
          <a:p>
            <a:pPr algn="ctr"/>
            <a:r>
              <a:rPr lang="sk-SK" altLang="sk-SK" b="1" dirty="0">
                <a:latin typeface="Garamond" panose="02020404030301010803" pitchFamily="18" charset="0"/>
                <a:cs typeface="Times New Roman" panose="02020603050405020304" pitchFamily="18" charset="0"/>
              </a:rPr>
              <a:t>plánov </a:t>
            </a:r>
          </a:p>
          <a:p>
            <a:pPr algn="ctr"/>
            <a:r>
              <a:rPr lang="sk-SK" altLang="sk-SK" b="1" dirty="0">
                <a:latin typeface="Garamond" panose="02020404030301010803" pitchFamily="18" charset="0"/>
                <a:cs typeface="Times New Roman" panose="02020603050405020304" pitchFamily="18" charset="0"/>
              </a:rPr>
              <a:t>starostlivosti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="" xmlns:p14="http://schemas.microsoft.com/office/powerpoint/2010/main" val="1752117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Nástroje zabezpečenia kvality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Štandardy ošetrovateľskej starostlivosti</a:t>
            </a:r>
          </a:p>
          <a:p>
            <a:pPr>
              <a:defRPr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Štandardné plány ošetrovateľskej starostlivosti</a:t>
            </a:r>
          </a:p>
          <a:p>
            <a:pPr>
              <a:defRPr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Aplikácia klasifikačného systému ošetrovateľských diagnóz NANDA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International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do ošetrovateľskej dokumentácie</a:t>
            </a:r>
          </a:p>
          <a:p>
            <a:pPr marL="0" indent="0">
              <a:buNone/>
              <a:defRPr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Interdisciplinárne mapy starostlivosti (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critical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/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clinical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pathways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)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5950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Podmienky rozvoja máp v klinickej praxi</a:t>
            </a:r>
            <a:endParaRPr lang="sk-SK" b="1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4927777"/>
              </p:ext>
            </p:extLst>
          </p:nvPr>
        </p:nvGraphicFramePr>
        <p:xfrm>
          <a:off x="677690" y="18557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819279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objekt pre text 4"/>
          <p:cNvSpPr>
            <a:spLocks noGrp="1"/>
          </p:cNvSpPr>
          <p:nvPr>
            <p:ph type="body" idx="1"/>
          </p:nvPr>
        </p:nvSpPr>
        <p:spPr>
          <a:xfrm>
            <a:off x="675744" y="1237347"/>
            <a:ext cx="4185623" cy="576262"/>
          </a:xfrm>
        </p:spPr>
        <p:txBody>
          <a:bodyPr/>
          <a:lstStyle/>
          <a:p>
            <a:r>
              <a:rPr lang="sk-SK" altLang="sk-SK" sz="3600" b="1" dirty="0">
                <a:solidFill>
                  <a:schemeClr val="accent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DRG – systém</a:t>
            </a:r>
            <a:br>
              <a:rPr lang="sk-SK" altLang="sk-SK" sz="3600" b="1" dirty="0">
                <a:solidFill>
                  <a:schemeClr val="accent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</a:br>
            <a:r>
              <a:rPr lang="sk-SK" altLang="sk-SK" sz="3600" b="1" dirty="0" err="1">
                <a:solidFill>
                  <a:schemeClr val="accent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Diagnosis</a:t>
            </a:r>
            <a:r>
              <a:rPr lang="sk-SK" altLang="sk-SK" sz="3600" b="1" dirty="0">
                <a:solidFill>
                  <a:schemeClr val="accent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sz="3600" b="1" dirty="0" err="1">
                <a:solidFill>
                  <a:schemeClr val="accent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related</a:t>
            </a:r>
            <a:r>
              <a:rPr lang="sk-SK" altLang="sk-SK" sz="3600" b="1" dirty="0">
                <a:solidFill>
                  <a:schemeClr val="accent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sz="3600" b="1" dirty="0" err="1">
                <a:solidFill>
                  <a:schemeClr val="accent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group</a:t>
            </a:r>
            <a:endParaRPr lang="sk-SK" sz="3600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2"/>
          </p:nvPr>
        </p:nvSpPr>
        <p:spPr>
          <a:xfrm>
            <a:off x="675745" y="1902691"/>
            <a:ext cx="4185623" cy="4793673"/>
          </a:xfrm>
        </p:spPr>
        <p:txBody>
          <a:bodyPr/>
          <a:lstStyle/>
          <a:p>
            <a:pPr>
              <a:lnSpc>
                <a:spcPct val="90000"/>
              </a:lnSpc>
              <a:buFont typeface="Garamond" panose="02020404030301010803" pitchFamily="18" charset="0"/>
              <a:buChar char="►"/>
              <a:defRPr/>
            </a:pP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Prospektívne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systémy financovania nemocníc</a:t>
            </a:r>
          </a:p>
          <a:p>
            <a:pPr>
              <a:lnSpc>
                <a:spcPct val="90000"/>
              </a:lnSpc>
              <a:buFont typeface="Garamond" panose="02020404030301010803" pitchFamily="18" charset="0"/>
              <a:buChar char="►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Diagnózy -  podobné hlavne vo veľkosti nákladov na liečbu, spotrebu zdrojov a v dĺžke hospitalizačnej doby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  <a:defRPr/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Ciele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DRG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: </a:t>
            </a:r>
            <a:endParaRPr lang="sk-SK" altLang="sk-SK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Font typeface="Garamond" panose="02020404030301010803" pitchFamily="18" charset="0"/>
              <a:buChar char="►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↓ Náklady v zdravotníckych zariadeniach</a:t>
            </a:r>
          </a:p>
          <a:p>
            <a:pPr>
              <a:lnSpc>
                <a:spcPct val="90000"/>
              </a:lnSpc>
              <a:buFont typeface="Garamond" panose="02020404030301010803" pitchFamily="18" charset="0"/>
              <a:buChar char="►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Efektívnejšie využívať zdroje</a:t>
            </a:r>
          </a:p>
          <a:p>
            <a:pPr>
              <a:lnSpc>
                <a:spcPct val="90000"/>
              </a:lnSpc>
              <a:buFont typeface="Garamond" panose="02020404030301010803" pitchFamily="18" charset="0"/>
              <a:buChar char="►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Vytvárať podmienky pre zmenu spôsobu poskytovanej starostlivosti</a:t>
            </a:r>
          </a:p>
          <a:p>
            <a:pPr>
              <a:lnSpc>
                <a:spcPct val="90000"/>
              </a:lnSpc>
              <a:buFont typeface="Garamond" panose="02020404030301010803" pitchFamily="18" charset="0"/>
              <a:buChar char="►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Presunúť finančné riziká z príjemcu na poskytovateľa starostlivosti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Zástupný objekt pre text 6"/>
          <p:cNvSpPr>
            <a:spLocks noGrp="1"/>
          </p:cNvSpPr>
          <p:nvPr>
            <p:ph type="body" sz="quarter" idx="3"/>
          </p:nvPr>
        </p:nvSpPr>
        <p:spPr>
          <a:xfrm>
            <a:off x="5088383" y="661085"/>
            <a:ext cx="4185618" cy="576262"/>
          </a:xfrm>
        </p:spPr>
        <p:txBody>
          <a:bodyPr/>
          <a:lstStyle/>
          <a:p>
            <a:r>
              <a:rPr lang="sk-SK" altLang="sk-SK" sz="3600" b="1" dirty="0">
                <a:solidFill>
                  <a:schemeClr val="accent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Využitie DRG systému</a:t>
            </a:r>
            <a:endParaRPr lang="sk-SK" sz="3600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Zástupný objekt pre obsah 7"/>
          <p:cNvSpPr>
            <a:spLocks noGrp="1"/>
          </p:cNvSpPr>
          <p:nvPr>
            <p:ph sz="quarter" idx="4"/>
          </p:nvPr>
        </p:nvSpPr>
        <p:spPr>
          <a:xfrm>
            <a:off x="5088384" y="1813609"/>
            <a:ext cx="4185617" cy="488275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Štatistické účely (kliniky, nemocnice, regióny, štáty)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Plánovanie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Príprava rozpočtu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Sledovanie kvality, efektivity a produktivity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Ovplyvnenie celej zdravotníckej starostlivosti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1584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Vývoj tvorby máp starostlivosti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8" name="Zástupný objekt pre obsah 7"/>
          <p:cNvSpPr>
            <a:spLocks noGrp="1"/>
          </p:cNvSpPr>
          <p:nvPr>
            <p:ph idx="1"/>
          </p:nvPr>
        </p:nvSpPr>
        <p:spPr>
          <a:xfrm>
            <a:off x="677334" y="1754909"/>
            <a:ext cx="8596668" cy="4286453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Mapy – nástroj kvality mimo systému zdravotnej starostlivosti (využívanie v priemyselnej sfére)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Iniciátorom tvorby a implementácie máp v systéme zdravotníckych služieb – sestry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Prvé mapy – vymedzenie v oblasti ošetrovateľskej praxe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 ďalšom vývoji - rozvoj medicínskych máp (pre „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high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cost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high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volume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“ diagnózy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Rozvoj interdisciplinárnych máp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215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Mapy starostlivosti</a:t>
            </a:r>
            <a:endParaRPr lang="sk-SK" b="1" dirty="0">
              <a:latin typeface="Garamond" panose="02020404030301010803" pitchFamily="18" charset="0"/>
            </a:endParaRPr>
          </a:p>
        </p:txBody>
      </p:sp>
      <p:graphicFrame>
        <p:nvGraphicFramePr>
          <p:cNvPr id="8" name="Zástupný objekt pre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377372510"/>
              </p:ext>
            </p:extLst>
          </p:nvPr>
        </p:nvGraphicFramePr>
        <p:xfrm>
          <a:off x="677334" y="1800370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0092147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Charakteristika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487054"/>
            <a:ext cx="4184035" cy="5218545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Garamond" panose="02020404030301010803" pitchFamily="18" charset="0"/>
              <a:buChar char="►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Predstavujú štandard starostlivosti na každý deň hospitalizácie až po prepustenie pacienta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Garamond" panose="02020404030301010803" pitchFamily="18" charset="0"/>
              <a:buChar char="►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Sú vypracované skupinou zdravotníckych profesionálov v danom zdravotníckom zariadení príprava zaberá cca 2-3 hod. Práce tímu tvoreného z predstaviteľov jednotlivých zdravotníckych profesií → pilotný projekt (vyskúšanie máp)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Garamond" panose="02020404030301010803" pitchFamily="18" charset="0"/>
              <a:buChar char="►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Pre väčšinu pacientov v danej špecifickej skupine – individuálny proces starostlivosti sa však prispôsobuje každému pacientovi zvlášť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5089970" y="1487055"/>
            <a:ext cx="4184034" cy="521854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Opisujú jednotlivé kroky v starostlivosti o pacientov so špecifickými klinickými problémami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Plán je v rámci dní rozdelený do kategórií (medikamentózna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th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., dg. testy, pohybový režim, diéta, konzíliá, edukácia, plánované prepustenie)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Pri vypracovávaní – zohľadniť: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osobné skúsenosti, intuícia, kultúra, tradície, etické princípy, vedecké poznatky, dostupné ekonomické možnosti, preferencie, výsledky výskumu (EBP)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6577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objekt pre text 5"/>
          <p:cNvSpPr>
            <a:spLocks noGrp="1"/>
          </p:cNvSpPr>
          <p:nvPr>
            <p:ph type="body" idx="1"/>
          </p:nvPr>
        </p:nvSpPr>
        <p:spPr>
          <a:xfrm>
            <a:off x="675745" y="605124"/>
            <a:ext cx="4185623" cy="576262"/>
          </a:xfrm>
        </p:spPr>
        <p:txBody>
          <a:bodyPr/>
          <a:lstStyle/>
          <a:p>
            <a:r>
              <a:rPr lang="sk-SK" sz="3600" b="1" dirty="0" smtClean="0">
                <a:solidFill>
                  <a:schemeClr val="accent1"/>
                </a:solidFill>
                <a:latin typeface="Garamond" panose="02020404030301010803" pitchFamily="18" charset="0"/>
              </a:rPr>
              <a:t>Multidisciplinárne	</a:t>
            </a:r>
            <a:endParaRPr lang="sk-SK" sz="3600" b="1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sz="half" idx="2"/>
          </p:nvPr>
        </p:nvSpPr>
        <p:spPr>
          <a:xfrm>
            <a:off x="675745" y="1542474"/>
            <a:ext cx="4185623" cy="4674380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Vytvorené, schválené multidisciplinárnym tímom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Vymedzujú úlohy a kompetencie každého zdravotníckeho pracovníka – vymedzenie, identifikácia ošetrovateľskej praxe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Postupnosť, nadväznosť,  časové vymedzenie jednotlivých intervencií členov tímu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Zástupný objekt pre text 7"/>
          <p:cNvSpPr>
            <a:spLocks noGrp="1"/>
          </p:cNvSpPr>
          <p:nvPr>
            <p:ph type="body" sz="quarter" idx="3"/>
          </p:nvPr>
        </p:nvSpPr>
        <p:spPr>
          <a:xfrm>
            <a:off x="5088383" y="605124"/>
            <a:ext cx="4185618" cy="576262"/>
          </a:xfrm>
        </p:spPr>
        <p:txBody>
          <a:bodyPr/>
          <a:lstStyle/>
          <a:p>
            <a:r>
              <a:rPr lang="sk-SK" sz="3600" b="1" dirty="0" smtClean="0">
                <a:solidFill>
                  <a:schemeClr val="accent1"/>
                </a:solidFill>
                <a:latin typeface="Garamond" panose="02020404030301010803" pitchFamily="18" charset="0"/>
              </a:rPr>
              <a:t>Štandardizované</a:t>
            </a:r>
            <a:endParaRPr lang="sk-SK" sz="3600" b="1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Zástupný objekt pre obsah 8"/>
          <p:cNvSpPr>
            <a:spLocks noGrp="1"/>
          </p:cNvSpPr>
          <p:nvPr>
            <p:ph sz="quarter" idx="4"/>
          </p:nvPr>
        </p:nvSpPr>
        <p:spPr>
          <a:xfrm>
            <a:off x="5088384" y="1542475"/>
            <a:ext cx="4185617" cy="4674379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Výsledky starostlivosti a intervencie na ich dosiahnutie vopred stanovené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Jeden zo spôsobov implementácie smerníc, klinických odporúčaní (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guidelines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Údaje pre audit starostlivosti – hodnotenie reálnej úrovne výsledkov,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Podpora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evidence-based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practice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(EBP)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28167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77334" y="839789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Diagnostické kategórie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8" name="Zástupný objekt pre obsah 7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11096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 Frekvencia výskytu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Vysoko-nákladové diagnózy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Fragmentácia starostlivosti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Variabilita poskytovania starostlivosti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Rutinné intervencie, opakujúce sa detaily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Príklady:</a:t>
            </a:r>
          </a:p>
          <a:p>
            <a:pPr lvl="1">
              <a:lnSpc>
                <a:spcPct val="90000"/>
              </a:lnSpc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Koronárny syndróm</a:t>
            </a:r>
          </a:p>
          <a:p>
            <a:pPr lvl="1">
              <a:lnSpc>
                <a:spcPct val="90000"/>
              </a:lnSpc>
              <a:defRPr/>
            </a:pPr>
            <a:r>
              <a:rPr lang="sk-SK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Perioperačný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manažment  v rámci TEP</a:t>
            </a:r>
          </a:p>
          <a:p>
            <a:pPr lvl="1">
              <a:lnSpc>
                <a:spcPct val="90000"/>
              </a:lnSpc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Transplantácia</a:t>
            </a:r>
          </a:p>
          <a:p>
            <a:pPr lvl="1">
              <a:lnSpc>
                <a:spcPct val="90000"/>
              </a:lnSpc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Sekcia C a iné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73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Proces implementácie máp - CQI</a:t>
            </a:r>
            <a:endParaRPr lang="sk-SK" dirty="0"/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588654"/>
            <a:ext cx="4184035" cy="4904509"/>
          </a:xfrm>
        </p:spPr>
        <p:txBody>
          <a:bodyPr/>
          <a:lstStyle/>
          <a:p>
            <a:pPr marL="0" indent="0" algn="ctr">
              <a:buNone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identifikácia oblasti, procesu, v ktorom chceme dosiahnuť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zlepšenie</a:t>
            </a:r>
          </a:p>
          <a:p>
            <a:pPr marL="0" indent="0" algn="ctr">
              <a:buNone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organizácia tímu, skupiny ľudí odborníkov v danej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oblasti</a:t>
            </a:r>
          </a:p>
          <a:p>
            <a:pPr marL="0" indent="0" algn="ctr">
              <a:buNone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objasnenie, zmapovanie aktuálnych poznatkov, súčasnej klinickej praxe,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literatúry</a:t>
            </a:r>
          </a:p>
          <a:p>
            <a:pPr marL="0" indent="0" algn="ctr">
              <a:buNone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porozumenie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príčinám</a:t>
            </a:r>
          </a:p>
          <a:p>
            <a:pPr marL="0" indent="0" algn="ctr">
              <a:buNone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alt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výber procesu</a:t>
            </a:r>
          </a:p>
          <a:p>
            <a:pPr marL="0" indent="0">
              <a:buNone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233975" y="2160589"/>
            <a:ext cx="914400" cy="4572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sk-SK" altLang="sk-SK">
                <a:latin typeface="Garamond" panose="02020404030301010803" pitchFamily="18" charset="0"/>
              </a:rPr>
              <a:t>Plánuj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506775" y="3240089"/>
            <a:ext cx="990600" cy="381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sk-SK" altLang="sk-SK" sz="2000">
                <a:latin typeface="Garamond" panose="02020404030301010803" pitchFamily="18" charset="0"/>
              </a:rPr>
              <a:t>Koriguj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6900600" y="4403726"/>
            <a:ext cx="1447800" cy="381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sk-SK" altLang="sk-SK" sz="2000" dirty="0">
                <a:latin typeface="Garamond" panose="02020404030301010803" pitchFamily="18" charset="0"/>
              </a:rPr>
              <a:t>Kontroluj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8746863" y="3313114"/>
            <a:ext cx="1066800" cy="381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sk-SK" altLang="sk-SK" sz="2000">
                <a:latin typeface="Garamond" panose="02020404030301010803" pitchFamily="18" charset="0"/>
              </a:rPr>
              <a:t>Realizuj</a:t>
            </a: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6900600" y="2879726"/>
            <a:ext cx="1524000" cy="1152525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sk-SK" altLang="sk-SK" sz="1600" b="1">
                <a:latin typeface="Garamond" panose="02020404030301010803" pitchFamily="18" charset="0"/>
              </a:rPr>
              <a:t>Mapa </a:t>
            </a:r>
          </a:p>
          <a:p>
            <a:pPr algn="ctr"/>
            <a:r>
              <a:rPr lang="sk-SK" altLang="sk-SK" sz="1600" b="1">
                <a:latin typeface="Garamond" panose="02020404030301010803" pitchFamily="18" charset="0"/>
              </a:rPr>
              <a:t>starostlivosti</a:t>
            </a:r>
          </a:p>
        </p:txBody>
      </p:sp>
      <p:sp>
        <p:nvSpPr>
          <p:cNvPr id="11" name="Line 13"/>
          <p:cNvSpPr>
            <a:spLocks noChangeShapeType="1"/>
          </p:cNvSpPr>
          <p:nvPr/>
        </p:nvSpPr>
        <p:spPr bwMode="auto">
          <a:xfrm flipH="1">
            <a:off x="6225913" y="2520951"/>
            <a:ext cx="576262" cy="576263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sk-SK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12" name="Line 14"/>
          <p:cNvSpPr>
            <a:spLocks noChangeShapeType="1"/>
          </p:cNvSpPr>
          <p:nvPr/>
        </p:nvSpPr>
        <p:spPr bwMode="auto">
          <a:xfrm>
            <a:off x="6010013" y="3816351"/>
            <a:ext cx="792162" cy="504825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sk-SK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13" name="Line 17"/>
          <p:cNvSpPr>
            <a:spLocks noChangeShapeType="1"/>
          </p:cNvSpPr>
          <p:nvPr/>
        </p:nvSpPr>
        <p:spPr bwMode="auto">
          <a:xfrm>
            <a:off x="8315063" y="2520951"/>
            <a:ext cx="792162" cy="576263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sk-SK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14" name="Line 18"/>
          <p:cNvSpPr>
            <a:spLocks noChangeShapeType="1"/>
          </p:cNvSpPr>
          <p:nvPr/>
        </p:nvSpPr>
        <p:spPr bwMode="auto">
          <a:xfrm flipH="1">
            <a:off x="8315063" y="3816351"/>
            <a:ext cx="936625" cy="504825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sk-SK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15" name="Šípka nadol 14"/>
          <p:cNvSpPr/>
          <p:nvPr/>
        </p:nvSpPr>
        <p:spPr>
          <a:xfrm>
            <a:off x="2427605" y="2277631"/>
            <a:ext cx="683491" cy="3971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6" name="Šípka nadol 15"/>
          <p:cNvSpPr/>
          <p:nvPr/>
        </p:nvSpPr>
        <p:spPr>
          <a:xfrm>
            <a:off x="2427605" y="3351792"/>
            <a:ext cx="683491" cy="3971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7" name="Šípka nadol 16"/>
          <p:cNvSpPr/>
          <p:nvPr/>
        </p:nvSpPr>
        <p:spPr>
          <a:xfrm>
            <a:off x="2427604" y="4429201"/>
            <a:ext cx="683491" cy="3971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8" name="Šípka nadol 17"/>
          <p:cNvSpPr/>
          <p:nvPr/>
        </p:nvSpPr>
        <p:spPr>
          <a:xfrm>
            <a:off x="2427604" y="5262600"/>
            <a:ext cx="683491" cy="3971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390798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Proces vývoja máp starostlivosti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150000"/>
              </a:lnSpc>
              <a:spcBef>
                <a:spcPct val="0"/>
              </a:spcBef>
              <a:buNone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1. V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ýber</a:t>
            </a:r>
            <a:r>
              <a:rPr lang="en-US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oblasti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–variabilita,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rutinnosť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predpovedateľnosť procesu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prebiehu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     </a:t>
            </a:r>
          </a:p>
          <a:p>
            <a:pPr marL="609600" indent="-609600">
              <a:lnSpc>
                <a:spcPct val="150000"/>
              </a:lnSpc>
              <a:spcBef>
                <a:spcPct val="0"/>
              </a:spcBef>
              <a:buNone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2. Výber tímu</a:t>
            </a:r>
          </a:p>
          <a:p>
            <a:pPr marL="609600" indent="-609600">
              <a:lnSpc>
                <a:spcPct val="150000"/>
              </a:lnSpc>
              <a:spcBef>
                <a:spcPct val="0"/>
              </a:spcBef>
              <a:buNone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3. Hodnotenie doterajšej starostlivosti</a:t>
            </a:r>
          </a:p>
          <a:p>
            <a:pPr marL="609600" indent="-609600">
              <a:lnSpc>
                <a:spcPct val="150000"/>
              </a:lnSpc>
              <a:spcBef>
                <a:spcPct val="0"/>
              </a:spcBef>
              <a:buNone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4. Hodnotenie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evidence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–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based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praxe</a:t>
            </a:r>
          </a:p>
          <a:p>
            <a:pPr marL="609600" indent="-609600">
              <a:lnSpc>
                <a:spcPct val="150000"/>
              </a:lnSpc>
              <a:spcBef>
                <a:spcPct val="0"/>
              </a:spcBef>
              <a:buNone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5. Zostavenie formátu mapy,</a:t>
            </a:r>
          </a:p>
          <a:p>
            <a:pPr marL="609600" indent="-609600">
              <a:lnSpc>
                <a:spcPct val="150000"/>
              </a:lnSpc>
              <a:spcBef>
                <a:spcPct val="0"/>
              </a:spcBef>
              <a:buNone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6. Dokumentácia a analýza odchýlok od mapy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367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Proces vývoja máp starostlivosti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1"/>
          </p:nvPr>
        </p:nvSpPr>
        <p:spPr>
          <a:xfrm>
            <a:off x="677334" y="1597890"/>
            <a:ext cx="4184035" cy="4904509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1. Výber oblasti 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Koncentrácia na vysoko-nákladové diagnózy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Jasná diagnóza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Proces poskytovania starostlivosti rutinný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Detaily v liečbe, variabilita poskytovanej starostlivosti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Starostlivosť rozvrhnutá do menších celkov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Príklady máp v klinickej praxi:</a:t>
            </a:r>
          </a:p>
          <a:p>
            <a:pPr lvl="1">
              <a:defRPr/>
            </a:pPr>
            <a:r>
              <a:rPr lang="sk-SK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Perioperačný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manažment v </a:t>
            </a:r>
            <a:r>
              <a:rPr lang="sk-SK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kardiochirurgii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transplantácia obličiek, TEP, NCMP, IM, NAP...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2"/>
          </p:nvPr>
        </p:nvSpPr>
        <p:spPr>
          <a:xfrm>
            <a:off x="5089968" y="1597890"/>
            <a:ext cx="4184034" cy="49045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k-SK" altLang="sk-SK" sz="1900" b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2. Výber tímu</a:t>
            </a:r>
          </a:p>
          <a:p>
            <a:r>
              <a:rPr lang="sk-SK" altLang="sk-SK" sz="19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</a:t>
            </a:r>
            <a:r>
              <a:rPr lang="sk-SK" altLang="sk-SK" sz="19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aangažovanosť </a:t>
            </a:r>
            <a:r>
              <a:rPr lang="sk-SK" altLang="sk-SK" sz="19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 participácia členov multidisciplinárneho </a:t>
            </a:r>
            <a:r>
              <a:rPr lang="sk-SK" altLang="sk-SK" sz="19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tímu</a:t>
            </a:r>
          </a:p>
          <a:p>
            <a:pPr marL="0" indent="0">
              <a:buNone/>
            </a:pPr>
            <a:endParaRPr lang="sk-SK" altLang="sk-SK" sz="19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sk-SK" altLang="sk-SK" sz="1900" b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3. Hodnotenie doterajšej </a:t>
            </a:r>
            <a:r>
              <a:rPr lang="sk-SK" altLang="sk-SK" sz="1900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starostlivosti</a:t>
            </a:r>
            <a:endParaRPr lang="sk-SK" altLang="sk-SK" sz="1900" b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r>
              <a:rPr lang="sk-SK" altLang="sk-SK" sz="19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</a:t>
            </a:r>
            <a:r>
              <a:rPr lang="sk-SK" altLang="sk-SK" sz="19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nalýza </a:t>
            </a:r>
            <a:r>
              <a:rPr lang="sk-SK" altLang="sk-SK" sz="19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dokumentácie – identifikovať a objasniť rozvrhnutie krokov a vysoko nákladových </a:t>
            </a:r>
            <a:r>
              <a:rPr lang="sk-SK" altLang="sk-SK" sz="19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oblastí</a:t>
            </a:r>
          </a:p>
          <a:p>
            <a:pPr marL="0" indent="0">
              <a:buNone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476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Proces vývoja máp starostlivosti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1607127"/>
            <a:ext cx="4184035" cy="4978400"/>
          </a:xfrm>
        </p:spPr>
        <p:txBody>
          <a:bodyPr>
            <a:normAutofit lnSpcReduction="10000"/>
          </a:bodyPr>
          <a:lstStyle/>
          <a:p>
            <a:pPr>
              <a:buNone/>
              <a:defRPr/>
            </a:pP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4.  Hodnotenie </a:t>
            </a:r>
            <a:r>
              <a:rPr lang="sk-SK" b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evidence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– </a:t>
            </a:r>
            <a:r>
              <a:rPr lang="sk-SK" b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based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sk-SK" b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practice</a:t>
            </a:r>
            <a:endParaRPr lang="sk-SK" b="1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Klinické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intervenčné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štúdie</a:t>
            </a:r>
          </a:p>
          <a:p>
            <a:pPr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T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vorba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smerníc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odporúčaní</a:t>
            </a:r>
          </a:p>
          <a:p>
            <a:pPr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Implementácia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 klinickej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praxi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marL="609600" indent="-609600">
              <a:buClr>
                <a:schemeClr val="tx1"/>
              </a:buClr>
              <a:buNone/>
              <a:defRPr/>
            </a:pPr>
            <a:endParaRPr lang="sk-SK" b="1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marL="609600" indent="-609600">
              <a:buClr>
                <a:schemeClr val="tx1"/>
              </a:buClr>
              <a:buNone/>
              <a:defRPr/>
            </a:pP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Vyhľadávanie najlepších </a:t>
            </a: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dôkazov</a:t>
            </a:r>
          </a:p>
          <a:p>
            <a:pPr marL="609600" indent="-609600">
              <a:buClr>
                <a:schemeClr val="tx1"/>
              </a:buClr>
              <a:buNone/>
              <a:defRPr/>
            </a:pPr>
            <a:endParaRPr lang="sk-SK" b="1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marL="609600" indent="-609600">
              <a:buClr>
                <a:schemeClr val="tx1"/>
              </a:buClr>
              <a:buNone/>
              <a:defRPr/>
            </a:pP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Zdroje:</a:t>
            </a:r>
          </a:p>
          <a:p>
            <a:pPr>
              <a:buFont typeface="Garamond" panose="02020404030301010803" pitchFamily="18" charset="0"/>
              <a:buChar char="►"/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EBN knihy</a:t>
            </a:r>
          </a:p>
          <a:p>
            <a:pPr>
              <a:buFont typeface="Garamond" panose="02020404030301010803" pitchFamily="18" charset="0"/>
              <a:buChar char="►"/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EBN časopisy</a:t>
            </a:r>
          </a:p>
          <a:p>
            <a:pPr>
              <a:buFont typeface="Garamond" panose="02020404030301010803" pitchFamily="18" charset="0"/>
              <a:buChar char="►"/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EBN databázy</a:t>
            </a:r>
          </a:p>
          <a:p>
            <a:pPr>
              <a:buFont typeface="Garamond" panose="02020404030301010803" pitchFamily="18" charset="0"/>
              <a:buChar char="►"/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EBN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Guidelines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buFont typeface="Garamond" panose="02020404030301010803" pitchFamily="18" charset="0"/>
              <a:buChar char="►"/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Internet – Google, Google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Scholar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...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089970" y="1524000"/>
            <a:ext cx="4184034" cy="5061527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sk-SK" alt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5. Zostavenie formátu mapy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ariabilné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– elektronická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forma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6. Dokumentácia a analýza odchýlok od  </a:t>
            </a:r>
            <a:r>
              <a:rPr lang="sk-SK" alt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mapy</a:t>
            </a:r>
            <a:endParaRPr lang="sk-SK" altLang="sk-SK" b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ozdiel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medzi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tým,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čo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očakáva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na základe plánu mapy starostlivosti a tým, k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čomu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v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skutočnosti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dôjde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ôvody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vzniku, 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redukcia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odifikácia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mapy</a:t>
            </a:r>
          </a:p>
          <a:p>
            <a:pPr>
              <a:defRPr/>
            </a:pP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</a:t>
            </a: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dchýlky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- 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retrospektívna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databáza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v procese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kontinuálneho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zvyšovania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kvality</a:t>
            </a:r>
            <a:endParaRPr lang="cs-CZ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258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  <a:cs typeface="Times New Roman" panose="02020603050405020304" pitchFamily="18" charset="0"/>
              </a:rPr>
              <a:t>Proces vývoja máp starostlivosti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idx="1"/>
          </p:nvPr>
        </p:nvSpPr>
        <p:spPr>
          <a:xfrm>
            <a:off x="677334" y="1773383"/>
            <a:ext cx="8596668" cy="4267980"/>
          </a:xfrm>
        </p:spPr>
        <p:txBody>
          <a:bodyPr>
            <a:normAutofit lnSpcReduction="10000"/>
          </a:bodyPr>
          <a:lstStyle/>
          <a:p>
            <a:pPr>
              <a:buNone/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Na zníženie odchýlok – odpovede na otázky:</a:t>
            </a:r>
          </a:p>
          <a:p>
            <a:pPr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Ktoré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intervencie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mali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byť realizované a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ktoré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výsledky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dosiahnuté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počas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tejto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služby?</a:t>
            </a: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deje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s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pacientom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? 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akému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zlepšeniu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zdravotného stavu nedošlo a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prečo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? 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Ako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treba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na to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reagovať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? </a:t>
            </a: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Aká</a:t>
            </a:r>
            <a:r>
              <a:rPr lang="cs-CZ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je cesta k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náprave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kedy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začať</a:t>
            </a:r>
            <a:r>
              <a:rPr lang="cs-CZ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? 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864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86327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Príklad mapy starostlivosti</a:t>
            </a:r>
            <a:endParaRPr lang="sk-SK" b="1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818313761"/>
              </p:ext>
            </p:extLst>
          </p:nvPr>
        </p:nvGraphicFramePr>
        <p:xfrm>
          <a:off x="677334" y="1302327"/>
          <a:ext cx="8894622" cy="486843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495506">
                  <a:extLst>
                    <a:ext uri="{9D8B030D-6E8A-4147-A177-3AD203B41FA5}">
                      <a16:colId xmlns="" xmlns:a16="http://schemas.microsoft.com/office/drawing/2014/main" val="3133837895"/>
                    </a:ext>
                  </a:extLst>
                </a:gridCol>
                <a:gridCol w="937953">
                  <a:extLst>
                    <a:ext uri="{9D8B030D-6E8A-4147-A177-3AD203B41FA5}">
                      <a16:colId xmlns="" xmlns:a16="http://schemas.microsoft.com/office/drawing/2014/main" val="1724007716"/>
                    </a:ext>
                  </a:extLst>
                </a:gridCol>
                <a:gridCol w="877455">
                  <a:extLst>
                    <a:ext uri="{9D8B030D-6E8A-4147-A177-3AD203B41FA5}">
                      <a16:colId xmlns="" xmlns:a16="http://schemas.microsoft.com/office/drawing/2014/main" val="3810912266"/>
                    </a:ext>
                  </a:extLst>
                </a:gridCol>
                <a:gridCol w="831272">
                  <a:extLst>
                    <a:ext uri="{9D8B030D-6E8A-4147-A177-3AD203B41FA5}">
                      <a16:colId xmlns="" xmlns:a16="http://schemas.microsoft.com/office/drawing/2014/main" val="273400915"/>
                    </a:ext>
                  </a:extLst>
                </a:gridCol>
                <a:gridCol w="914400">
                  <a:extLst>
                    <a:ext uri="{9D8B030D-6E8A-4147-A177-3AD203B41FA5}">
                      <a16:colId xmlns="" xmlns:a16="http://schemas.microsoft.com/office/drawing/2014/main" val="3511538845"/>
                    </a:ext>
                  </a:extLst>
                </a:gridCol>
                <a:gridCol w="1838036">
                  <a:extLst>
                    <a:ext uri="{9D8B030D-6E8A-4147-A177-3AD203B41FA5}">
                      <a16:colId xmlns="" xmlns:a16="http://schemas.microsoft.com/office/drawing/2014/main" val="2216024928"/>
                    </a:ext>
                  </a:extLst>
                </a:gridCol>
              </a:tblGrid>
              <a:tr h="182880">
                <a:tc rowSpan="2">
                  <a:txBody>
                    <a:bodyPr/>
                    <a:lstStyle/>
                    <a:p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Diagnostická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kategória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: </a:t>
                      </a:r>
                    </a:p>
                    <a:p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 </a:t>
                      </a:r>
                    </a:p>
                    <a:p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Priemerná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dĺžka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hospitalizácie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:</a:t>
                      </a:r>
                    </a:p>
                    <a:p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 </a:t>
                      </a:r>
                    </a:p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Zdravotnícke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zariadenie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: </a:t>
                      </a:r>
                    </a:p>
                    <a:p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Oddelenie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:</a:t>
                      </a:r>
                    </a:p>
                    <a:p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Údaje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 o </a:t>
                      </a: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pacientovi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:</a:t>
                      </a:r>
                      <a:endParaRPr lang="en-US" altLang="sk-SK" sz="1600" b="1" dirty="0" smtClean="0">
                        <a:latin typeface="Garamond" panose="02020404030301010803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38676681"/>
                  </a:ext>
                </a:extLst>
              </a:tr>
              <a:tr h="182880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smtClean="0">
                          <a:latin typeface="Garamond" panose="02020404030301010803" pitchFamily="18" charset="0"/>
                        </a:rPr>
                        <a:t>Príjem</a:t>
                      </a:r>
                      <a:endParaRPr lang="sk-SK" sz="1600" b="1" dirty="0" smtClean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smtClean="0">
                          <a:latin typeface="Garamond" panose="02020404030301010803" pitchFamily="18" charset="0"/>
                        </a:rPr>
                        <a:t>Deň 1</a:t>
                      </a:r>
                      <a:endParaRPr lang="sk-SK" sz="1600" b="1" dirty="0" smtClean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smtClean="0">
                          <a:latin typeface="Garamond" panose="02020404030301010803" pitchFamily="18" charset="0"/>
                        </a:rPr>
                        <a:t>Deň 2</a:t>
                      </a:r>
                      <a:endParaRPr lang="sk-SK" sz="1600" b="1" dirty="0" smtClean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600" dirty="0" smtClean="0">
                          <a:latin typeface="Garamond" panose="02020404030301010803" pitchFamily="18" charset="0"/>
                        </a:rPr>
                        <a:t>Deň 3</a:t>
                      </a:r>
                      <a:endParaRPr lang="sk-SK" sz="1600" b="1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600" dirty="0" smtClean="0">
                          <a:latin typeface="Garamond" panose="02020404030301010803" pitchFamily="18" charset="0"/>
                        </a:rPr>
                        <a:t>Prepustenie</a:t>
                      </a:r>
                      <a:endParaRPr lang="sk-SK" sz="1600" b="1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13175358"/>
                  </a:ext>
                </a:extLst>
              </a:tr>
              <a:tr h="288551">
                <a:tc>
                  <a:txBody>
                    <a:bodyPr/>
                    <a:lstStyle/>
                    <a:p>
                      <a:r>
                        <a:rPr lang="sk-SK" sz="1600" dirty="0" smtClean="0">
                          <a:latin typeface="Garamond" panose="02020404030301010803" pitchFamily="18" charset="0"/>
                        </a:rPr>
                        <a:t>Výsledky</a:t>
                      </a:r>
                      <a:endParaRPr lang="sk-SK" sz="1600" b="1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07731613"/>
                  </a:ext>
                </a:extLst>
              </a:tr>
              <a:tr h="378691">
                <a:tc>
                  <a:txBody>
                    <a:bodyPr/>
                    <a:lstStyle/>
                    <a:p>
                      <a:r>
                        <a:rPr lang="sk-SK" sz="1600" dirty="0" smtClean="0">
                          <a:latin typeface="Garamond" panose="02020404030301010803" pitchFamily="18" charset="0"/>
                        </a:rPr>
                        <a:t>Úroveň starostlivosti</a:t>
                      </a:r>
                      <a:endParaRPr lang="sk-SK" sz="1600" b="1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26159189"/>
                  </a:ext>
                </a:extLst>
              </a:tr>
              <a:tr h="347287">
                <a:tc>
                  <a:txBody>
                    <a:bodyPr/>
                    <a:lstStyle/>
                    <a:p>
                      <a:r>
                        <a:rPr lang="sk-SK" sz="1600" dirty="0" smtClean="0">
                          <a:latin typeface="Garamond" panose="02020404030301010803" pitchFamily="18" charset="0"/>
                        </a:rPr>
                        <a:t>Diagnostické testy</a:t>
                      </a:r>
                      <a:endParaRPr lang="sk-SK" sz="1600" b="1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68645326"/>
                  </a:ext>
                </a:extLst>
              </a:tr>
              <a:tr h="397164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Procedúry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, </a:t>
                      </a: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zákroky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/</a:t>
                      </a: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výkony</a:t>
                      </a:r>
                      <a:endParaRPr lang="en-US" altLang="sk-SK" sz="1600" b="1" dirty="0" smtClean="0">
                        <a:latin typeface="Garamond" panose="02020404030301010803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36004743"/>
                  </a:ext>
                </a:extLst>
              </a:tr>
              <a:tr h="183804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Konzíliá</a:t>
                      </a:r>
                      <a:endParaRPr lang="en-US" altLang="sk-SK" sz="1600" b="1" dirty="0" smtClean="0">
                        <a:latin typeface="Garamond" panose="02020404030301010803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3112496"/>
                  </a:ext>
                </a:extLst>
              </a:tr>
              <a:tr h="33066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Medikamentózna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liečba</a:t>
                      </a:r>
                      <a:endParaRPr lang="en-US" altLang="sk-SK" sz="1600" b="1" dirty="0" smtClean="0">
                        <a:latin typeface="Garamond" panose="02020404030301010803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44361748"/>
                  </a:ext>
                </a:extLst>
              </a:tr>
              <a:tr h="334356">
                <a:tc>
                  <a:txBody>
                    <a:bodyPr/>
                    <a:lstStyle/>
                    <a:p>
                      <a:r>
                        <a:rPr lang="sk-SK" sz="1600" dirty="0" smtClean="0">
                          <a:latin typeface="Garamond" panose="02020404030301010803" pitchFamily="18" charset="0"/>
                        </a:rPr>
                        <a:t>Pohybový režim</a:t>
                      </a:r>
                      <a:endParaRPr lang="sk-SK" sz="1600" b="1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43373132"/>
                  </a:ext>
                </a:extLst>
              </a:tr>
              <a:tr h="299315">
                <a:tc>
                  <a:txBody>
                    <a:bodyPr/>
                    <a:lstStyle/>
                    <a:p>
                      <a:r>
                        <a:rPr lang="sk-SK" sz="1600" dirty="0" smtClean="0">
                          <a:latin typeface="Garamond" panose="02020404030301010803" pitchFamily="18" charset="0"/>
                        </a:rPr>
                        <a:t>Diéta</a:t>
                      </a:r>
                      <a:endParaRPr lang="sk-SK" sz="1600" b="1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16198868"/>
                  </a:ext>
                </a:extLst>
              </a:tr>
              <a:tr h="33250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Edukácia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pacienta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/</a:t>
                      </a: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rodiny</a:t>
                      </a:r>
                      <a:endParaRPr lang="en-US" altLang="sk-SK" sz="1600" b="1" dirty="0" smtClean="0">
                        <a:latin typeface="Garamond" panose="02020404030301010803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82662536"/>
                  </a:ext>
                </a:extLst>
              </a:tr>
              <a:tr h="422968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Plánované</a:t>
                      </a:r>
                      <a:r>
                        <a:rPr lang="en-US" altLang="sk-SK" sz="1600" dirty="0" smtClean="0"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US" altLang="sk-SK" sz="1600" dirty="0" err="1" smtClean="0">
                          <a:latin typeface="Garamond" panose="02020404030301010803" pitchFamily="18" charset="0"/>
                        </a:rPr>
                        <a:t>prepustenie</a:t>
                      </a:r>
                      <a:endParaRPr lang="en-US" altLang="sk-SK" sz="1600" b="1" dirty="0" smtClean="0">
                        <a:latin typeface="Garamond" panose="02020404030301010803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sz="16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69299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87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766618"/>
            <a:ext cx="8596668" cy="1320800"/>
          </a:xfrm>
        </p:spPr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  <a:cs typeface="Times New Roman" panose="02020603050405020304" pitchFamily="18" charset="0"/>
              </a:rPr>
              <a:t>Význam využitia máp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45673"/>
            <a:ext cx="8596668" cy="4295689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Zníženie variability starostlivosti</a:t>
            </a:r>
          </a:p>
          <a:p>
            <a:pPr>
              <a:lnSpc>
                <a:spcPct val="90000"/>
              </a:lnSpc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Identifikácia faktorov, súvisiacich s odchýlkami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intervencie na ich redukciu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 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kvality starostlivosti</a:t>
            </a:r>
          </a:p>
          <a:p>
            <a:pPr>
              <a:lnSpc>
                <a:spcPct val="90000"/>
              </a:lnSpc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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Koordinácie starostlivosti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>
              <a:lnSpc>
                <a:spcPct val="90000"/>
              </a:lnSpc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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Zodpovednosti personálu a jeho ochrany  v prípade súdnych sporov</a:t>
            </a:r>
          </a:p>
          <a:p>
            <a:pPr>
              <a:lnSpc>
                <a:spcPct val="90000"/>
              </a:lnSpc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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Dokumentácie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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Dĺžky hospitalizácie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133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6" y="489527"/>
            <a:ext cx="8596668" cy="1320800"/>
          </a:xfrm>
        </p:spPr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  <a:cs typeface="Times New Roman" panose="02020603050405020304" pitchFamily="18" charset="0"/>
              </a:rPr>
              <a:t>Účel máp starostlivosti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6" y="1496291"/>
            <a:ext cx="4184035" cy="495992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Organizácia, zoradenie a časové ohraničenie základných intervencií zdravotníckych profesionálov zúčastňujúcich sa starostlivosti o pacientov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Koordinácia práce všetkých členov interdisciplinárneho tímu (tímová práca)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Koordinácia starostlivosti - ↓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fragmentovanosti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Podpora efektívnosti starostlivosti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Sprehľadnenie zdravotnej dokumentácie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5089970" y="1597891"/>
            <a:ext cx="4184034" cy="49968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Skrátenie doby hospitalizácie, ↓ výskytu a vážnosti komplikácií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Zlepšenie kvality poskytovanej starostlivosti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Zníženie nákladov na zdravotnú starostlivosť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Riešenie problémov spojených s chybou, neskorou interpretáciou odchýlok od očakávaného priebehu liečby pacientov (vrátane ochrany pred súdnymi spormi a pod.)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531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  <a:cs typeface="Times New Roman" panose="02020603050405020304" pitchFamily="18" charset="0"/>
              </a:rPr>
              <a:t>Účel máp starostlivosti</a:t>
            </a:r>
            <a:endParaRPr lang="sk-SK" dirty="0"/>
          </a:p>
        </p:txBody>
      </p:sp>
      <p:sp>
        <p:nvSpPr>
          <p:cNvPr id="5" name="Zástupný objekt pre obsah 4"/>
          <p:cNvSpPr>
            <a:spLocks noGrp="1"/>
          </p:cNvSpPr>
          <p:nvPr>
            <p:ph idx="1"/>
          </p:nvPr>
        </p:nvSpPr>
        <p:spPr>
          <a:xfrm>
            <a:off x="677334" y="1782619"/>
            <a:ext cx="8596668" cy="4258744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Zvyšujú pocit osobnej zodpovednosti za poskytovanú starostlivosť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Pomáhajú sestrám nahrádzať vypracovanie individualizovaných ošetrovateľských plánov ako aj zdĺhavé zápisy v priebehu dňa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Každý deň očakávanej hospitalizácie je rozpracovaný z hľadiska nasledovných dimenzií (jasné, presné kľúčové intervencie v každej dimenzii musia byť poskytnuté tak, aby bol pacient k určenému dňu prepustený),	napr.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osúdenie, konzultácie,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diagnostika, liečba – zákroky, medikamentózna liečba, diéta, pohybový režim, edukácia, plánované prepustenie do domácej starostlivosti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285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Súhrn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25601"/>
            <a:ext cx="8596668" cy="4415762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C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ieľom moderného ošetrovateľstva je poskytnúť vysoko kvalitnú ošetrovateľskú starostlivosť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edným z prostriedkov k jej zabezpečeniu patria mapy starostlivosti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Proces vývoja máp starostlivosti sa skladá zo 6 krokov -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identifikácia oblasti,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procesu, v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 ktorom chceme dosiahnuť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zlepšenie; organizácia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tímu, skupiny ľudí odborníkov v danej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oblasti; objasnenie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zmapovanie aktuálnych poznatkov, súčasnej klinickej praxe,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literatúry; porozumenie príčinám; výber procesu</a:t>
            </a:r>
          </a:p>
          <a:p>
            <a:pPr marL="0" indent="0">
              <a:buNone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 napriek náročnosti jej tvorby má široké využitie a účel</a:t>
            </a:r>
          </a:p>
          <a:p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986467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  <a:cs typeface="Times New Roman" panose="02020603050405020304" pitchFamily="18" charset="0"/>
              </a:rPr>
              <a:t>Literatúra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88123"/>
            <a:ext cx="8596668" cy="4353239"/>
          </a:xfrm>
        </p:spPr>
        <p:txBody>
          <a:bodyPr>
            <a:normAutofit/>
          </a:bodyPr>
          <a:lstStyle/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GURKOVÁ, E.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Vybrané kapitoly z ošetrovateľskej teórie I.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[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CDROM]. 1. vyd. Martin : JLF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UK, 2010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91 s. ISBN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978-80-88866-74-9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HLINKOVÁ, E., NEMCOVÁ, J. a kol. 2015.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Multimediálna e-učebnica Ošetrovateľské postupy v špeciálnej chirurgii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[online]. Univerzita Komenského Bratislava,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Jesseniova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lekárska fakulta v Martine, 2015. Dostupné na internete: http://oschir.jfmed.uniba.sk/. ISBN 978-80-89544-72-1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KONTROVÁ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L. , ZÁČEKOVÁ, M., HULKOVÁ, V. a kol.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 v ošetrovateľstve. Martin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: Osveta, 2005, 215 s. ISBN 8080631980.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MASKALÍKOVÁ, T. Systém zabezpečovania kvality ošetrovateľskej starostlivosti.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Molisa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6: medicínsko-ošetrovateľské listy Šariša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. Prešov,122-124. ISBN 978-80-555-0048-5. 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HULKOVÁ, V. Štandardizácia v ošetrovateľstve. Bratislava: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Grada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2016, 232s. ISBN 978-80-8090-009-0.</a:t>
            </a:r>
          </a:p>
          <a:p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916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168</TotalTime>
  <Words>1160</Words>
  <Application>Microsoft Office PowerPoint</Application>
  <PresentationFormat>Vlastná</PresentationFormat>
  <Paragraphs>253</Paragraphs>
  <Slides>24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24</vt:i4>
      </vt:variant>
    </vt:vector>
  </HeadingPairs>
  <TitlesOfParts>
    <vt:vector size="25" baseType="lpstr">
      <vt:lpstr>Fazeta</vt:lpstr>
      <vt:lpstr>Mapy starostlivosti ako nástroj zvyšovania kvality</vt:lpstr>
      <vt:lpstr>Systémy kvality</vt:lpstr>
      <vt:lpstr>Snímka 3</vt:lpstr>
      <vt:lpstr>Snímka 4</vt:lpstr>
      <vt:lpstr>Snímka 5</vt:lpstr>
      <vt:lpstr>Nástroje zabezpečenia kvality</vt:lpstr>
      <vt:lpstr>Podmienky rozvoja máp v klinickej praxi</vt:lpstr>
      <vt:lpstr>Snímka 8</vt:lpstr>
      <vt:lpstr>Vývoj tvorby máp starostlivosti</vt:lpstr>
      <vt:lpstr>Mapy starostlivosti</vt:lpstr>
      <vt:lpstr>Charakteristika</vt:lpstr>
      <vt:lpstr>Snímka 12</vt:lpstr>
      <vt:lpstr>Diagnostické kategórie</vt:lpstr>
      <vt:lpstr>Proces implementácie máp - CQI</vt:lpstr>
      <vt:lpstr>Proces vývoja máp starostlivosti</vt:lpstr>
      <vt:lpstr>Proces vývoja máp starostlivosti</vt:lpstr>
      <vt:lpstr>Proces vývoja máp starostlivosti</vt:lpstr>
      <vt:lpstr>Proces vývoja máp starostlivosti</vt:lpstr>
      <vt:lpstr>Príklad mapy starostlivosti</vt:lpstr>
      <vt:lpstr>Význam využitia máp</vt:lpstr>
      <vt:lpstr>Účel máp starostlivosti</vt:lpstr>
      <vt:lpstr>Účel máp starostlivosti</vt:lpstr>
      <vt:lpstr>Súhrn</vt:lpstr>
      <vt:lpstr>Literatúra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Mapy starostlivosti ako nástroj zvyšovania kvality.</dc:title>
  <dc:creator>Používateľ systému Windows</dc:creator>
  <cp:lastModifiedBy>Dominika Kalánková</cp:lastModifiedBy>
  <cp:revision>46</cp:revision>
  <dcterms:created xsi:type="dcterms:W3CDTF">2018-06-07T05:56:23Z</dcterms:created>
  <dcterms:modified xsi:type="dcterms:W3CDTF">2018-06-12T20:28:41Z</dcterms:modified>
</cp:coreProperties>
</file>